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4" r:id="rId2"/>
    <p:sldId id="347" r:id="rId3"/>
    <p:sldId id="444" r:id="rId4"/>
    <p:sldId id="468" r:id="rId5"/>
    <p:sldId id="458" r:id="rId6"/>
    <p:sldId id="471" r:id="rId7"/>
    <p:sldId id="459" r:id="rId8"/>
    <p:sldId id="476" r:id="rId9"/>
    <p:sldId id="464" r:id="rId10"/>
    <p:sldId id="465" r:id="rId11"/>
    <p:sldId id="475" r:id="rId12"/>
    <p:sldId id="453" r:id="rId13"/>
    <p:sldId id="474" r:id="rId14"/>
    <p:sldId id="454" r:id="rId15"/>
    <p:sldId id="434" r:id="rId16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1FF"/>
    <a:srgbClr val="FFFFFF"/>
    <a:srgbClr val="800000"/>
    <a:srgbClr val="BDEEFF"/>
    <a:srgbClr val="FFFFCC"/>
    <a:srgbClr val="DDDDDD"/>
    <a:srgbClr val="FF6600"/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30" autoAdjust="0"/>
    <p:restoredTop sz="94660" autoAdjust="0"/>
  </p:normalViewPr>
  <p:slideViewPr>
    <p:cSldViewPr>
      <p:cViewPr>
        <p:scale>
          <a:sx n="115" d="100"/>
          <a:sy n="115" d="100"/>
        </p:scale>
        <p:origin x="-222" y="-4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91081"/>
            <a:ext cx="187297" cy="2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6164" y="91081"/>
            <a:ext cx="187297" cy="2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594260"/>
            <a:ext cx="187297" cy="2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395" y="9594260"/>
            <a:ext cx="418065" cy="2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6FC679-3B84-4141-8C49-C7CA1CEFC5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144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76" cy="4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99" y="1"/>
            <a:ext cx="2945876" cy="4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22" y="4690753"/>
            <a:ext cx="4985831" cy="44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894"/>
            <a:ext cx="2945876" cy="4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99" y="9379894"/>
            <a:ext cx="2945876" cy="49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79157E9-EA20-4EC0-9C9D-0F6886837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015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157E9-EA20-4EC0-9C9D-0F68868374AC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title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30" descr="로고심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E356-9D04-46A8-886E-C6FDE681A8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3081-52DC-4919-8411-6647604047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D506-C8F2-40A7-AD59-A8B0A65362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 userDrawn="1"/>
        </p:nvSpPr>
        <p:spPr bwMode="auto">
          <a:xfrm>
            <a:off x="0" y="6534912"/>
            <a:ext cx="9144000" cy="304800"/>
          </a:xfrm>
          <a:prstGeom prst="rect">
            <a:avLst/>
          </a:prstGeom>
          <a:solidFill>
            <a:srgbClr val="CDE6FF"/>
          </a:solidFill>
          <a:ln w="1016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문자열 유형을 편집하려면 누르십시오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err="1" smtClean="0"/>
              <a:t>세째</a:t>
            </a:r>
            <a:r>
              <a:rPr lang="ko-KR" altLang="en-US" dirty="0" smtClean="0"/>
              <a:t> 수준</a:t>
            </a:r>
          </a:p>
          <a:p>
            <a:pPr lvl="3"/>
            <a:r>
              <a:rPr lang="ko-KR" altLang="en-US" dirty="0" err="1" smtClean="0"/>
              <a:t>네째</a:t>
            </a:r>
            <a:r>
              <a:rPr lang="ko-KR" altLang="en-US" dirty="0" smtClean="0"/>
              <a:t>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7400" y="6534912"/>
            <a:ext cx="431800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9774489-1D71-45CD-ACBD-784682B340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46" descr="상단 이미지(4)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0" descr="2004 변경 로고심볼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" name="Text Box 92"/>
          <p:cNvSpPr txBox="1">
            <a:spLocks noChangeArrowheads="1"/>
          </p:cNvSpPr>
          <p:nvPr userDrawn="1"/>
        </p:nvSpPr>
        <p:spPr bwMode="auto">
          <a:xfrm>
            <a:off x="1066800" y="6534912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2004 변경 로고심볼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634925"/>
            <a:ext cx="6096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 txBox="1">
            <a:spLocks noChangeArrowheads="1"/>
          </p:cNvSpPr>
          <p:nvPr userDrawn="1"/>
        </p:nvSpPr>
        <p:spPr>
          <a:xfrm>
            <a:off x="3442767" y="6561119"/>
            <a:ext cx="4968552" cy="310711"/>
          </a:xfrm>
          <a:prstGeom prst="rect">
            <a:avLst/>
          </a:prstGeom>
          <a:ln/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dirty="0" smtClean="0"/>
              <a:t>SW</a:t>
            </a:r>
            <a:r>
              <a:rPr lang="ko-KR" altLang="en-US" sz="1400" b="1" dirty="0" smtClean="0"/>
              <a:t>콘텐츠연구소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고성능컴퓨팅연구부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서버플랫폼연구실</a:t>
            </a:r>
            <a:endParaRPr lang="ko-KR" alt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32" r:id="rId3"/>
    <p:sldLayoutId id="214748373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dicons.com/files/icons/1588/farm_fresh_web/32/tag_orange.png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findicons.com/files/icons/1588/farm_fresh_web/32/tag_blue.png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27B038-3761-4370-9BDC-D21F5531FFC0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076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077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500063" y="755560"/>
            <a:ext cx="8143875" cy="120032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63500" dir="2212194" algn="ctr" rotWithShape="0">
              <a:srgbClr val="D3D3D3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고속 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클라우드 서비스를 위한 </a:t>
            </a:r>
            <a:endParaRPr lang="en-US" altLang="ko-KR" sz="3600" dirty="0" smtClean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3600" dirty="0" err="1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인메모리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가상 데스크탑 기술 </a:t>
            </a:r>
            <a:endParaRPr lang="ko-KR" altLang="en-US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4861" name="Text Box 2061"/>
          <p:cNvSpPr txBox="1">
            <a:spLocks noChangeArrowheads="1"/>
          </p:cNvSpPr>
          <p:nvPr/>
        </p:nvSpPr>
        <p:spPr bwMode="auto">
          <a:xfrm>
            <a:off x="2411413" y="4941888"/>
            <a:ext cx="5400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SW</a:t>
            </a:r>
            <a:r>
              <a:rPr kumimoji="0"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콘텐츠연구소 </a:t>
            </a:r>
            <a:r>
              <a:rPr kumimoji="0"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고속컴퓨</a:t>
            </a:r>
            <a:r>
              <a:rPr kumimoji="0" lang="ko-KR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팅</a:t>
            </a:r>
            <a:r>
              <a:rPr kumimoji="0"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연구부 </a:t>
            </a:r>
            <a:r>
              <a:rPr kumimoji="0"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서버플랫폼연구실</a:t>
            </a:r>
            <a:endParaRPr kumimoji="0" lang="en-US" altLang="ko-K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eaLnBrk="0" latinLnBrk="0" hangingPunct="0">
              <a:defRPr/>
            </a:pPr>
            <a:endParaRPr kumimoji="0" lang="en-US" altLang="ko-KR" sz="1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eaLnBrk="0" latinLnBrk="0" hangingPunct="0">
              <a:defRPr/>
            </a:pPr>
            <a:r>
              <a:rPr kumimoji="0" lang="ko-KR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김성</a:t>
            </a:r>
            <a:r>
              <a:rPr kumimoji="0" lang="ko-KR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운</a:t>
            </a: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>
            <a:outerShdw dist="53882" dir="2700000" algn="ctr" rotWithShape="0">
              <a:srgbClr val="003366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ETRI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Technology Marketing</a:t>
            </a:r>
          </a:p>
          <a:p>
            <a:pPr algn="r">
              <a:defRPr/>
            </a:pPr>
            <a:r>
              <a:rPr lang="en-US" altLang="ko-KR" sz="2300">
                <a:solidFill>
                  <a:srgbClr val="ECECEC"/>
                </a:solidFill>
                <a:latin typeface="Arial Black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</a:t>
            </a:r>
          </a:p>
        </p:txBody>
      </p:sp>
      <p:sp>
        <p:nvSpPr>
          <p:cNvPr id="20" name="내용 개체 틀 47"/>
          <p:cNvSpPr>
            <a:spLocks noGrp="1"/>
          </p:cNvSpPr>
          <p:nvPr>
            <p:ph idx="1"/>
          </p:nvPr>
        </p:nvSpPr>
        <p:spPr>
          <a:xfrm>
            <a:off x="271686" y="1046182"/>
            <a:ext cx="7468666" cy="5263138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rgbClr val="CC0066"/>
                </a:solidFill>
              </a:rPr>
              <a:t>기술 이전 핵심 자료</a:t>
            </a:r>
            <a:endParaRPr lang="en-US" altLang="ko-KR" sz="2000" b="1" dirty="0" smtClean="0">
              <a:solidFill>
                <a:srgbClr val="CC0066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4325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54767"/>
              </p:ext>
            </p:extLst>
          </p:nvPr>
        </p:nvGraphicFramePr>
        <p:xfrm>
          <a:off x="683568" y="1556792"/>
          <a:ext cx="7920880" cy="4824537"/>
        </p:xfrm>
        <a:graphic>
          <a:graphicData uri="http://schemas.openxmlformats.org/drawingml/2006/table">
            <a:tbl>
              <a:tblPr/>
              <a:tblGrid>
                <a:gridCol w="1374337"/>
                <a:gridCol w="5098325"/>
                <a:gridCol w="1448218"/>
              </a:tblGrid>
              <a:tr h="3274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관리번호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기술자료 명칭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비고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58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1111-2016-00117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 시스템 개발 요구사항정의서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v2.1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1111-2015-02387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기반 가상 데스크탑 플랫폼 서브 시스템 설계서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2.0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1133-2016-00191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기반 가상 데스크탑 플랫폼 시험계획 및 절차서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v2.0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1133-2016-00192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기반 가상 데스크탑 플랫폼 시험결과서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v2.0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1111-2015-02208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 시스템의 동작 구조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58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1111-2015-02369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IMVDI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프로토콜 프로토타입 설계서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4C4CFF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1111-2014-11740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가상 데스크탑 메모리 상주 기술 분석 및 구조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1111-2014-11819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사용자 이미지 템플릿 관리툴 사용매뉴얼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1111-2015-00120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데이터 중복 제거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압출 기술 분석 및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1111-2015-00218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데스크탑을 위한 데이터 백업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복구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후기입 기술 분석 및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21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1111-2015-00301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가상 데스크탑 이미지 서비스를 위한 상태 분석 기술 및 설계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/>
                        <a:ea typeface="맑은 고딕"/>
                      </a:endParaRPr>
                    </a:p>
                  </a:txBody>
                  <a:tcPr marL="61856" marR="61856" marT="17101" marB="1710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8EAF14-095C-456F-A317-369CF3D3D21B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기술 및 시장 동향</a:t>
            </a:r>
          </a:p>
        </p:txBody>
      </p:sp>
      <p:sp>
        <p:nvSpPr>
          <p:cNvPr id="10" name="내용 개체 틀 47"/>
          <p:cNvSpPr txBox="1">
            <a:spLocks/>
          </p:cNvSpPr>
          <p:nvPr/>
        </p:nvSpPr>
        <p:spPr bwMode="auto">
          <a:xfrm>
            <a:off x="271686" y="1205696"/>
            <a:ext cx="8332762" cy="47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굴림체" pitchFamily="49" charset="-127"/>
              <a:buChar char="▣"/>
              <a:tabLst/>
              <a:defRPr/>
            </a:pPr>
            <a:r>
              <a:rPr lang="ko-KR" altLang="en-US" sz="2000" b="1" kern="0" dirty="0" smtClean="0">
                <a:solidFill>
                  <a:srgbClr val="CC0066"/>
                </a:solidFill>
                <a:latin typeface="+mn-lt"/>
                <a:ea typeface="+mn-ea"/>
              </a:rPr>
              <a:t>국내외 기술 동향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altLang="ko-KR" sz="1400" dirty="0"/>
          </a:p>
          <a:p>
            <a:pPr marL="742950" lvl="1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400" dirty="0"/>
              <a:t>세계 </a:t>
            </a:r>
            <a:r>
              <a:rPr lang="en-US" altLang="ko-KR" sz="1400" dirty="0"/>
              <a:t>DaaS (Cloud Based VDI) </a:t>
            </a:r>
            <a:r>
              <a:rPr lang="ko-KR" altLang="en-US" sz="1400" dirty="0"/>
              <a:t>시장은 </a:t>
            </a:r>
            <a:r>
              <a:rPr lang="en-US" altLang="ko-KR" sz="1400" dirty="0"/>
              <a:t>2014</a:t>
            </a:r>
            <a:r>
              <a:rPr lang="ko-KR" altLang="en-US" sz="1400" dirty="0"/>
              <a:t>년 약 </a:t>
            </a:r>
            <a:r>
              <a:rPr lang="en-US" altLang="ko-KR" sz="1400" dirty="0"/>
              <a:t>573</a:t>
            </a:r>
            <a:r>
              <a:rPr lang="ko-KR" altLang="en-US" sz="1400" dirty="0" err="1"/>
              <a:t>백만불에서</a:t>
            </a:r>
            <a:r>
              <a:rPr lang="ko-KR" altLang="en-US" sz="1400" dirty="0"/>
              <a:t> </a:t>
            </a:r>
            <a:r>
              <a:rPr lang="en-US" altLang="ko-KR" sz="1400" dirty="0"/>
              <a:t>2018</a:t>
            </a:r>
            <a:r>
              <a:rPr lang="ko-KR" altLang="en-US" sz="1400" dirty="0"/>
              <a:t>년 약 </a:t>
            </a:r>
            <a:r>
              <a:rPr lang="en-US" altLang="ko-KR" sz="1400" dirty="0"/>
              <a:t>1,408</a:t>
            </a:r>
            <a:r>
              <a:rPr lang="ko-KR" altLang="en-US" sz="1400" dirty="0" err="1"/>
              <a:t>백만불로</a:t>
            </a:r>
            <a:r>
              <a:rPr lang="ko-KR" altLang="en-US" sz="1400" dirty="0"/>
              <a:t> 커질 것으로 예측되며 시장 성장률은 </a:t>
            </a:r>
            <a:r>
              <a:rPr lang="en-US" altLang="ko-KR" sz="1400" dirty="0"/>
              <a:t>2015</a:t>
            </a:r>
            <a:r>
              <a:rPr lang="ko-KR" altLang="en-US" sz="1400" dirty="0"/>
              <a:t>년부터 </a:t>
            </a:r>
            <a:r>
              <a:rPr lang="en-US" altLang="ko-KR" sz="1400" dirty="0"/>
              <a:t>2019</a:t>
            </a:r>
            <a:r>
              <a:rPr lang="ko-KR" altLang="en-US" sz="1400" dirty="0" err="1"/>
              <a:t>년기간</a:t>
            </a:r>
            <a:r>
              <a:rPr lang="ko-KR" altLang="en-US" sz="1400" dirty="0"/>
              <a:t> 동안 </a:t>
            </a:r>
            <a:r>
              <a:rPr lang="en-US" altLang="ko-KR" sz="1400" dirty="0"/>
              <a:t>CAGR 35.55%</a:t>
            </a:r>
            <a:r>
              <a:rPr lang="ko-KR" altLang="en-US" sz="1400" dirty="0"/>
              <a:t>로 커질 것으로 전망됨</a:t>
            </a:r>
            <a:r>
              <a:rPr lang="en-US" altLang="ko-KR" sz="1400" dirty="0"/>
              <a:t>(</a:t>
            </a:r>
            <a:r>
              <a:rPr lang="ko-KR" altLang="en-US" sz="1400" dirty="0"/>
              <a:t>출처</a:t>
            </a:r>
            <a:r>
              <a:rPr lang="en-US" altLang="ko-KR" sz="1400" dirty="0"/>
              <a:t>: Global Cloud-based VDI Market 2015~2019 Published: December 2014, Infiniti Research Limited, </a:t>
            </a:r>
            <a:r>
              <a:rPr lang="en-US" altLang="ko-KR" sz="1400" dirty="0" err="1"/>
              <a:t>technavio</a:t>
            </a:r>
            <a:r>
              <a:rPr lang="en-US" altLang="ko-KR" sz="1400" dirty="0" smtClean="0"/>
              <a:t>)</a:t>
            </a:r>
          </a:p>
          <a:p>
            <a:pPr marL="742950" lvl="1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400" dirty="0"/>
              <a:t>Gartner</a:t>
            </a:r>
            <a:r>
              <a:rPr lang="ko-KR" altLang="en-US" sz="1400" dirty="0"/>
              <a:t>는 </a:t>
            </a:r>
            <a:r>
              <a:rPr lang="en-US" altLang="ko-KR" sz="1400" dirty="0"/>
              <a:t>2011</a:t>
            </a:r>
            <a:r>
              <a:rPr lang="ko-KR" altLang="en-US" sz="1400" dirty="0"/>
              <a:t>년</a:t>
            </a:r>
            <a:r>
              <a:rPr lang="en-US" altLang="ko-KR" sz="1400" dirty="0"/>
              <a:t>~2013</a:t>
            </a:r>
            <a:r>
              <a:rPr lang="ko-KR" altLang="en-US" sz="1400" dirty="0"/>
              <a:t>년 </a:t>
            </a:r>
            <a:r>
              <a:rPr lang="en-US" altLang="ko-KR" sz="1400" dirty="0"/>
              <a:t>10</a:t>
            </a:r>
            <a:r>
              <a:rPr lang="ko-KR" altLang="en-US" sz="1400" dirty="0"/>
              <a:t>대 전략 기술 </a:t>
            </a:r>
            <a:r>
              <a:rPr lang="ko-KR" altLang="en-US" sz="1400" dirty="0" err="1"/>
              <a:t>트렌드</a:t>
            </a:r>
            <a:r>
              <a:rPr lang="ko-KR" altLang="en-US" sz="1400" dirty="0"/>
              <a:t> 중 하나로 </a:t>
            </a:r>
            <a:r>
              <a:rPr lang="en-US" altLang="ko-KR" sz="1400" dirty="0"/>
              <a:t>In-Memory </a:t>
            </a:r>
            <a:r>
              <a:rPr lang="ko-KR" altLang="en-US" sz="1400" dirty="0"/>
              <a:t>컴퓨팅 선정</a:t>
            </a:r>
            <a:r>
              <a:rPr lang="en-US" altLang="ko-KR" sz="1400" dirty="0"/>
              <a:t>. In-Memory </a:t>
            </a:r>
            <a:r>
              <a:rPr lang="ko-KR" altLang="en-US" sz="1400" dirty="0"/>
              <a:t>컴퓨팅은 기존의 </a:t>
            </a:r>
            <a:r>
              <a:rPr lang="ko-KR" altLang="en-US" sz="1400" dirty="0" err="1"/>
              <a:t>스토리지에</a:t>
            </a:r>
            <a:r>
              <a:rPr lang="ko-KR" altLang="en-US" sz="1400" dirty="0"/>
              <a:t> 저장되어 있던 데이터를 메인 메모리에 위치시켜 높은 성능을 얻고자 하는 </a:t>
            </a:r>
            <a:r>
              <a:rPr lang="ko-KR" altLang="en-US" sz="1400" dirty="0" smtClean="0"/>
              <a:t>기술임</a:t>
            </a:r>
            <a:endParaRPr lang="en-US" altLang="ko-KR" sz="1400" dirty="0" smtClean="0"/>
          </a:p>
          <a:p>
            <a:pPr marL="742950" lvl="1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400" dirty="0"/>
              <a:t>In-Memory </a:t>
            </a:r>
            <a:r>
              <a:rPr lang="ko-KR" altLang="en-US" sz="1400" dirty="0"/>
              <a:t>컴퓨팅은 아래와 같은 환경 변화로 인해 최신 기술로 대두되고 있음</a:t>
            </a:r>
          </a:p>
          <a:p>
            <a:pPr lvl="1">
              <a:lnSpc>
                <a:spcPct val="160000"/>
              </a:lnSpc>
            </a:pPr>
            <a:r>
              <a:rPr lang="ko-KR" altLang="en-US" sz="1400" dirty="0" smtClean="0"/>
              <a:t>      </a:t>
            </a:r>
            <a:r>
              <a:rPr lang="en-US" altLang="ko-KR" sz="1400" dirty="0"/>
              <a:t>- 64bit </a:t>
            </a:r>
            <a:r>
              <a:rPr lang="ko-KR" altLang="en-US" sz="1400" dirty="0"/>
              <a:t>시스템의 등장으로 메인 메모리의 물리적 제약 제거</a:t>
            </a:r>
          </a:p>
          <a:p>
            <a:pPr lvl="1">
              <a:lnSpc>
                <a:spcPct val="160000"/>
              </a:lnSpc>
            </a:pPr>
            <a:r>
              <a:rPr lang="ko-KR" altLang="en-US" sz="1400" dirty="0" smtClean="0"/>
              <a:t>      </a:t>
            </a:r>
            <a:r>
              <a:rPr lang="en-US" altLang="ko-KR" sz="1400" dirty="0"/>
              <a:t>- </a:t>
            </a:r>
            <a:r>
              <a:rPr lang="ko-KR" altLang="en-US" sz="1400" dirty="0"/>
              <a:t>메인 메모리의 지속적인 가격 하락으로 서버의 대용량 메모리 지원</a:t>
            </a:r>
          </a:p>
          <a:p>
            <a:pPr lvl="1">
              <a:lnSpc>
                <a:spcPct val="160000"/>
              </a:lnSpc>
            </a:pPr>
            <a:r>
              <a:rPr lang="ko-KR" altLang="en-US" sz="1400" dirty="0" smtClean="0"/>
              <a:t>      </a:t>
            </a:r>
            <a:r>
              <a:rPr lang="en-US" altLang="ko-KR" sz="1400" dirty="0"/>
              <a:t>- </a:t>
            </a:r>
            <a:r>
              <a:rPr lang="ko-KR" altLang="en-US" sz="1400" dirty="0" err="1"/>
              <a:t>스토리지의</a:t>
            </a:r>
            <a:r>
              <a:rPr lang="ko-KR" altLang="en-US" sz="1400" dirty="0"/>
              <a:t> 낮은 성능으로 인한 전체 시스템의 성능 저하 </a:t>
            </a:r>
            <a:r>
              <a:rPr lang="ko-KR" altLang="en-US" sz="1400" dirty="0" smtClean="0"/>
              <a:t>방지</a:t>
            </a:r>
            <a:endParaRPr lang="en-US" altLang="ko-KR" sz="1400" dirty="0" smtClean="0"/>
          </a:p>
          <a:p>
            <a:pPr marL="742950" lvl="1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400" dirty="0" smtClean="0"/>
              <a:t>In-Memory </a:t>
            </a:r>
            <a:r>
              <a:rPr lang="ko-KR" altLang="en-US" sz="1400" dirty="0"/>
              <a:t>가상 데스크톱은 가상 데스크탑 이미지를 로컬 서버 메모리에 저장하여 비용 절감 및 고속 서비스 지원이 가능한 기술</a:t>
            </a:r>
            <a:r>
              <a:rPr lang="en-US" altLang="ko-KR" sz="1400" dirty="0"/>
              <a:t>. </a:t>
            </a:r>
            <a:r>
              <a:rPr lang="ko-KR" altLang="en-US" sz="1400" dirty="0"/>
              <a:t>이를 통하여 물리적 </a:t>
            </a:r>
            <a:r>
              <a:rPr lang="ko-KR" altLang="en-US" sz="1400" dirty="0" err="1"/>
              <a:t>스토리지를</a:t>
            </a:r>
            <a:r>
              <a:rPr lang="ko-KR" altLang="en-US" sz="1400" dirty="0"/>
              <a:t> 사용하여 발생하는 비용증가 및 속도 저하 문제를 해결 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2316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8EAF14-095C-456F-A317-369CF3D3D21B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기술 및 시장 동향</a:t>
            </a:r>
          </a:p>
        </p:txBody>
      </p:sp>
      <p:sp>
        <p:nvSpPr>
          <p:cNvPr id="10" name="내용 개체 틀 47"/>
          <p:cNvSpPr txBox="1">
            <a:spLocks/>
          </p:cNvSpPr>
          <p:nvPr/>
        </p:nvSpPr>
        <p:spPr bwMode="auto">
          <a:xfrm>
            <a:off x="271686" y="927024"/>
            <a:ext cx="833276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굴림체" pitchFamily="49" charset="-127"/>
              <a:buChar char="▣"/>
              <a:tabLst/>
              <a:defRPr/>
            </a:pPr>
            <a:r>
              <a:rPr lang="ko-KR" altLang="en-US" sz="2000" b="1" kern="0" noProof="0" dirty="0" smtClean="0">
                <a:solidFill>
                  <a:srgbClr val="CC0066"/>
                </a:solidFill>
                <a:latin typeface="+mn-lt"/>
                <a:ea typeface="+mn-ea"/>
              </a:rPr>
              <a:t>관련 제품 및 해외 서비스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동</a:t>
            </a:r>
            <a:r>
              <a:rPr lang="ko-KR" altLang="en-US" sz="2000" b="1" kern="0" dirty="0" smtClean="0">
                <a:solidFill>
                  <a:srgbClr val="CC0066"/>
                </a:solidFill>
                <a:latin typeface="+mn-lt"/>
                <a:ea typeface="+mn-ea"/>
              </a:rPr>
              <a:t>황</a:t>
            </a: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(EMC) 2013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년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11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월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피보탈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HD 1.1(Pivotal HD 1.1)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과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피보탈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젬파이어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XD(Pivotal </a:t>
            </a:r>
            <a:r>
              <a:rPr lang="en-US" altLang="ko-KR" sz="1400" kern="0" dirty="0" err="1">
                <a:solidFill>
                  <a:srgbClr val="000000"/>
                </a:solidFill>
                <a:latin typeface="굴림체"/>
              </a:rPr>
              <a:t>Gemfire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 XD)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를 결합한 통합 분석 플랫폼을 출시하고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인메모리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DB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시장에 </a:t>
            </a:r>
          </a:p>
          <a:p>
            <a:pPr marL="800100" lvl="1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(Microsoft) OLTP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용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인메모리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기 술을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SQL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서버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2014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에 기본 기능으로 탑재 이전 버전 대비 평균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30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배 향상된 성능과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100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배 빨라진 조회속도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, 5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배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확장성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, 90%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디스크 공간 절 감 효과를 제시</a:t>
            </a:r>
          </a:p>
          <a:p>
            <a:pPr marL="800100" lvl="1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(HP)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골든 데스크탑 이미지 스냅샷으로부터 수 초 내로 새로운 가상 데스크탑을 생성하는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Thin Copy Desktop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기술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부트 이미지 간에 공유 데이터의 단일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복제본을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캐시하여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입출력 폭증을 해결하는 지능적인 스냅샷과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적응형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캐싱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기술 개발 </a:t>
            </a:r>
          </a:p>
          <a:p>
            <a:pPr marL="800100" lvl="1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(Atlantis Computing)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자사의 이미지 중복 제거 기술인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ILIO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와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CISCO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의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UCS Extended Memory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기술을 결합한 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Diskless VDI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솔루션 제공</a:t>
            </a:r>
          </a:p>
          <a:p>
            <a:pPr marL="800100" lvl="1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(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오라클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)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오라클은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최근 ‘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오라클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엑사데이터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데이터베이스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인메모리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머신’을 새롭게 선보이고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오라클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엑사데이타는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이전까지 속도를 높이기 위해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인피니밴드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네트워크 등을 내세웠지만</a:t>
            </a:r>
            <a:r>
              <a:rPr lang="en-US" altLang="ko-KR" sz="1400" kern="0" dirty="0">
                <a:solidFill>
                  <a:srgbClr val="000000"/>
                </a:solidFill>
                <a:latin typeface="굴림체"/>
              </a:rPr>
              <a:t>, 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신제품은 </a:t>
            </a:r>
            <a:r>
              <a:rPr lang="ko-KR" altLang="en-US" sz="1400" kern="0" dirty="0" err="1">
                <a:solidFill>
                  <a:srgbClr val="000000"/>
                </a:solidFill>
                <a:latin typeface="굴림체"/>
              </a:rPr>
              <a:t>인메모리를</a:t>
            </a:r>
            <a:r>
              <a:rPr lang="ko-KR" altLang="en-US" sz="1400" kern="0" dirty="0">
                <a:solidFill>
                  <a:srgbClr val="000000"/>
                </a:solidFill>
                <a:latin typeface="굴림체"/>
              </a:rPr>
              <a:t> 통해 근본적인 속도 개선을 이룸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91906A-CB2F-4F5E-8621-4BB526DDA996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13317" name="Rectangle 41"/>
          <p:cNvSpPr>
            <a:spLocks noChangeArrowheads="1"/>
          </p:cNvSpPr>
          <p:nvPr/>
        </p:nvSpPr>
        <p:spPr bwMode="auto">
          <a:xfrm>
            <a:off x="468313" y="1125538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</a:pPr>
            <a:endParaRPr lang="en-US" altLang="ko-KR" sz="2400" b="1">
              <a:solidFill>
                <a:srgbClr val="CC0066"/>
              </a:solidFill>
            </a:endParaRPr>
          </a:p>
          <a:p>
            <a:pPr marL="76200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</a:pPr>
            <a:endParaRPr lang="en-US" altLang="ko-KR" sz="2400" b="1">
              <a:solidFill>
                <a:srgbClr val="CC0066"/>
              </a:solidFill>
            </a:endParaRPr>
          </a:p>
          <a:p>
            <a:pPr marL="762000" lvl="1" indent="-285750">
              <a:lnSpc>
                <a:spcPct val="140000"/>
              </a:lnSpc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None/>
            </a:pPr>
            <a:r>
              <a:rPr lang="en-US" altLang="ko-KR" sz="2000" b="1"/>
              <a:t> </a:t>
            </a:r>
            <a:endParaRPr lang="en-US" altLang="ko-KR" sz="200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56176" y="-789961"/>
            <a:ext cx="4464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/>
              <a:t>공용 </a:t>
            </a:r>
            <a:r>
              <a:rPr lang="en-US" altLang="ko-KR" sz="1300" dirty="0" smtClean="0"/>
              <a:t>PC</a:t>
            </a:r>
            <a:r>
              <a:rPr lang="ko-KR" altLang="en-US" sz="1300" dirty="0" smtClean="0"/>
              <a:t>분야 국내외 시장 매출액 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단위</a:t>
            </a:r>
            <a:r>
              <a:rPr lang="en-US" altLang="ko-KR" sz="1300" dirty="0" smtClean="0"/>
              <a:t>:</a:t>
            </a:r>
            <a:r>
              <a:rPr lang="ko-KR" altLang="en-US" sz="1300" dirty="0" err="1" smtClean="0"/>
              <a:t>억원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 </a:t>
            </a:r>
            <a:endParaRPr lang="ko-KR" altLang="en-US" sz="1300" dirty="0"/>
          </a:p>
        </p:txBody>
      </p:sp>
      <p:sp>
        <p:nvSpPr>
          <p:cNvPr id="13" name="내용 개체 틀 47"/>
          <p:cNvSpPr txBox="1">
            <a:spLocks/>
          </p:cNvSpPr>
          <p:nvPr/>
        </p:nvSpPr>
        <p:spPr bwMode="auto">
          <a:xfrm>
            <a:off x="179512" y="970012"/>
            <a:ext cx="8640960" cy="13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굴림체" pitchFamily="49" charset="-127"/>
              <a:buChar char="▣"/>
              <a:tabLst/>
              <a:defRPr/>
            </a:pPr>
            <a:r>
              <a:rPr lang="ko-KR" altLang="en-US" sz="2400" b="1" kern="0" dirty="0" smtClean="0">
                <a:solidFill>
                  <a:srgbClr val="CC0066"/>
                </a:solidFill>
                <a:latin typeface="+mn-lt"/>
                <a:ea typeface="+mn-ea"/>
              </a:rPr>
              <a:t>상용화 가능성 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1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굴림체" pitchFamily="49" charset="-127"/>
              <a:buChar char="◈"/>
              <a:tabLst/>
              <a:defRPr/>
            </a:pPr>
            <a:r>
              <a:rPr lang="ko-KR" altLang="en-US" dirty="0" smtClean="0"/>
              <a:t>기존 기술과 비교하여 유리한 점 </a:t>
            </a:r>
            <a:endParaRPr lang="en-US" altLang="ko-KR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내용 개체 틀 47"/>
          <p:cNvSpPr txBox="1">
            <a:spLocks/>
          </p:cNvSpPr>
          <p:nvPr/>
        </p:nvSpPr>
        <p:spPr bwMode="auto">
          <a:xfrm>
            <a:off x="179512" y="1988840"/>
            <a:ext cx="8352928" cy="407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257300" lvl="2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가상데스크탑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엔진과 가상데스크탑 전송 프로토콜을 독립적으로 개발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사용가능하여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기존의 솔루션에 비하여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라이센스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비용을 절감하여 시스템 구축 비용이나 관리 비용인 </a:t>
            </a:r>
            <a:r>
              <a:rPr lang="en-US" altLang="ko-KR" sz="1200" kern="0" dirty="0">
                <a:solidFill>
                  <a:srgbClr val="000000"/>
                </a:solidFill>
                <a:latin typeface="굴림체"/>
              </a:rPr>
              <a:t>TCO</a:t>
            </a: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를 절감</a:t>
            </a:r>
            <a:endParaRPr lang="ko-KR" altLang="en-US" sz="1200" kern="0" dirty="0">
              <a:solidFill>
                <a:srgbClr val="000000"/>
              </a:solidFill>
            </a:endParaRPr>
          </a:p>
          <a:p>
            <a:pPr marL="1257300" lvl="2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메모리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상주형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가상데스크탑 서비스를 지원하여 기존의 솔루션에 비하여 응용프로그램이나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가상머신의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동작 속도 성능 향상을 통해 사용자가 고유의 데스크탑을 사용하는 듯한 빠른 서비스 경험을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제공함다양한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형태의 클라이언트를 제공하여 사용자에 적합한 클라우드 데스크탑 환경을 </a:t>
            </a: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제공</a:t>
            </a:r>
            <a:endParaRPr lang="en-US" altLang="ko-KR" sz="1200" kern="0" dirty="0" smtClean="0">
              <a:solidFill>
                <a:srgbClr val="000000"/>
              </a:solidFill>
              <a:ea typeface="굴림체"/>
            </a:endParaRPr>
          </a:p>
          <a:p>
            <a:pPr marL="1257300" lvl="2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새로운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서버나 고성능의 컴퓨팅 자원을 필요로 하지 않고 대량생산되는 비교적 저렴한 서버를 통해서 가상 데스크탑 환경을 </a:t>
            </a: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구축</a:t>
            </a:r>
            <a:endParaRPr lang="ko-KR" altLang="en-US" sz="1200" kern="0" dirty="0">
              <a:solidFill>
                <a:srgbClr val="000000"/>
              </a:solidFill>
            </a:endParaRPr>
          </a:p>
          <a:p>
            <a:pPr marL="1257300" lvl="2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클라우드 가상데스크탑 엔진을 국산화 함에 따라 </a:t>
            </a:r>
            <a:r>
              <a:rPr lang="en-US" altLang="ko-KR" sz="1200" kern="0" dirty="0">
                <a:solidFill>
                  <a:srgbClr val="000000"/>
                </a:solidFill>
                <a:latin typeface="굴림체"/>
              </a:rPr>
              <a:t>VDI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솔루션 구축에 가장 많은 비용이 지불되는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라이센스비를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줄일 수 있는 기회를 </a:t>
            </a: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제공</a:t>
            </a:r>
            <a:endParaRPr lang="ko-KR" altLang="en-US" sz="1200" kern="0" dirty="0">
              <a:solidFill>
                <a:srgbClr val="000000"/>
              </a:solidFill>
            </a:endParaRPr>
          </a:p>
          <a:p>
            <a:pPr marL="1257300" lvl="2" indent="-342900" algn="just">
              <a:lnSpc>
                <a:spcPct val="16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"/>
            </a:pP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외산 솔루션을 가지고 국내의 다양한 </a:t>
            </a:r>
            <a:r>
              <a:rPr lang="en-US" altLang="ko-KR" sz="1200" kern="0" dirty="0">
                <a:solidFill>
                  <a:srgbClr val="000000"/>
                </a:solidFill>
                <a:latin typeface="굴림체"/>
              </a:rPr>
              <a:t>VDI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환경에 맞는 작업을 하기 위해서는 소스의 수정 및 변경 뿐 아니라 일부 기능을 개발하여야 하나 국내의 요구사항을 외산 벤더가 즉시에 수용하기가 어려움</a:t>
            </a:r>
            <a:r>
              <a:rPr lang="en-US" altLang="ko-KR" sz="1200" kern="0" dirty="0">
                <a:solidFill>
                  <a:srgbClr val="000000"/>
                </a:solidFill>
                <a:latin typeface="굴림체"/>
              </a:rPr>
              <a:t>.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그러나 국산 솔루션은 모든 소스 및 관리 </a:t>
            </a:r>
            <a:r>
              <a:rPr lang="ko-KR" altLang="en-US" sz="1200" kern="0" dirty="0" err="1">
                <a:solidFill>
                  <a:srgbClr val="000000"/>
                </a:solidFill>
                <a:ea typeface="굴림체"/>
              </a:rPr>
              <a:t>기능등을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 국내 기업에 의해 변경</a:t>
            </a:r>
            <a:r>
              <a:rPr lang="en-US" altLang="ko-KR" sz="1200" kern="0" dirty="0">
                <a:solidFill>
                  <a:srgbClr val="000000"/>
                </a:solidFill>
                <a:latin typeface="굴림체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수정이 용이하기 때문에 다양한 </a:t>
            </a:r>
            <a:r>
              <a:rPr lang="en-US" altLang="ko-KR" sz="1200" kern="0" dirty="0">
                <a:solidFill>
                  <a:srgbClr val="000000"/>
                </a:solidFill>
                <a:latin typeface="굴림체"/>
              </a:rPr>
              <a:t>VDI </a:t>
            </a:r>
            <a:r>
              <a:rPr lang="ko-KR" altLang="en-US" sz="1200" kern="0" dirty="0">
                <a:solidFill>
                  <a:srgbClr val="000000"/>
                </a:solidFill>
                <a:ea typeface="굴림체"/>
              </a:rPr>
              <a:t>환경 구축을 조기에 안정적으로 구현 </a:t>
            </a:r>
            <a:r>
              <a:rPr lang="ko-KR" altLang="en-US" sz="1200" kern="0" dirty="0" smtClean="0">
                <a:solidFill>
                  <a:srgbClr val="000000"/>
                </a:solidFill>
                <a:ea typeface="굴림체"/>
              </a:rPr>
              <a:t>가능</a:t>
            </a:r>
            <a:endParaRPr lang="ko-KR" altLang="en-US" sz="1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91906A-CB2F-4F5E-8621-4BB526DDA996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13317" name="Rectangle 41"/>
          <p:cNvSpPr>
            <a:spLocks noChangeArrowheads="1"/>
          </p:cNvSpPr>
          <p:nvPr/>
        </p:nvSpPr>
        <p:spPr bwMode="auto">
          <a:xfrm>
            <a:off x="468313" y="1268313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</a:pPr>
            <a:endParaRPr lang="en-US" altLang="ko-KR" sz="2400" b="1">
              <a:solidFill>
                <a:srgbClr val="CC0066"/>
              </a:solidFill>
            </a:endParaRPr>
          </a:p>
          <a:p>
            <a:pPr marL="762000" lvl="1" indent="-285750">
              <a:lnSpc>
                <a:spcPct val="14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</a:pPr>
            <a:endParaRPr lang="en-US" altLang="ko-KR" sz="2400" b="1">
              <a:solidFill>
                <a:srgbClr val="CC0066"/>
              </a:solidFill>
            </a:endParaRPr>
          </a:p>
          <a:p>
            <a:pPr marL="762000" lvl="1" indent="-285750">
              <a:lnSpc>
                <a:spcPct val="140000"/>
              </a:lnSpc>
              <a:spcBef>
                <a:spcPct val="20000"/>
              </a:spcBef>
              <a:buClr>
                <a:srgbClr val="6600CC"/>
              </a:buClr>
              <a:buFont typeface="굴림체" pitchFamily="49" charset="-127"/>
              <a:buNone/>
            </a:pPr>
            <a:r>
              <a:rPr lang="en-US" altLang="ko-KR" sz="2000" b="1"/>
              <a:t> </a:t>
            </a:r>
            <a:endParaRPr lang="en-US" altLang="ko-KR" sz="200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56176" y="-789961"/>
            <a:ext cx="4464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/>
              <a:t>공용 </a:t>
            </a:r>
            <a:r>
              <a:rPr lang="en-US" altLang="ko-KR" sz="1300" dirty="0" smtClean="0"/>
              <a:t>PC</a:t>
            </a:r>
            <a:r>
              <a:rPr lang="ko-KR" altLang="en-US" sz="1300" dirty="0" smtClean="0"/>
              <a:t>분야 국내외 시장 매출액 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단위</a:t>
            </a:r>
            <a:r>
              <a:rPr lang="en-US" altLang="ko-KR" sz="1300" dirty="0" smtClean="0"/>
              <a:t>:</a:t>
            </a:r>
            <a:r>
              <a:rPr lang="ko-KR" altLang="en-US" sz="1300" dirty="0" err="1" smtClean="0"/>
              <a:t>억원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 </a:t>
            </a:r>
            <a:endParaRPr lang="ko-KR" altLang="en-US" sz="1300" dirty="0"/>
          </a:p>
        </p:txBody>
      </p:sp>
      <p:sp>
        <p:nvSpPr>
          <p:cNvPr id="13" name="내용 개체 틀 47"/>
          <p:cNvSpPr txBox="1">
            <a:spLocks/>
          </p:cNvSpPr>
          <p:nvPr/>
        </p:nvSpPr>
        <p:spPr bwMode="auto">
          <a:xfrm>
            <a:off x="179512" y="1112787"/>
            <a:ext cx="8747926" cy="28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000" b="1" kern="0" dirty="0" smtClean="0">
                <a:solidFill>
                  <a:srgbClr val="CC0066"/>
                </a:solidFill>
              </a:rPr>
              <a:t>예상 서비스의 속성</a:t>
            </a:r>
            <a:endParaRPr lang="en-US" altLang="ko-KR" sz="2000" b="1" kern="0" dirty="0" smtClean="0">
              <a:solidFill>
                <a:srgbClr val="CC0066"/>
              </a:solidFill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000" b="1" kern="0" dirty="0" smtClean="0">
              <a:solidFill>
                <a:srgbClr val="CC0066"/>
              </a:solidFill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000" b="1" kern="0" dirty="0" smtClean="0">
              <a:solidFill>
                <a:srgbClr val="CC0066"/>
              </a:solidFill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000" b="1" kern="0" dirty="0" smtClean="0">
              <a:solidFill>
                <a:srgbClr val="CC0066"/>
              </a:solidFill>
              <a:latin typeface="+mn-lt"/>
              <a:ea typeface="+mn-ea"/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000" b="1" kern="0" dirty="0" smtClean="0">
              <a:solidFill>
                <a:srgbClr val="CC0066"/>
              </a:solidFill>
              <a:latin typeface="+mn-lt"/>
              <a:ea typeface="+mn-ea"/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000" b="1" kern="0" dirty="0" smtClean="0">
              <a:solidFill>
                <a:srgbClr val="CC0066"/>
              </a:solidFill>
              <a:latin typeface="+mn-lt"/>
              <a:ea typeface="+mn-ea"/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000" b="1" kern="0" dirty="0" smtClean="0">
              <a:solidFill>
                <a:srgbClr val="CC0066"/>
              </a:solidFill>
              <a:latin typeface="+mn-lt"/>
              <a:ea typeface="+mn-ea"/>
            </a:endParaRPr>
          </a:p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000" b="1" kern="0" dirty="0" smtClean="0">
                <a:solidFill>
                  <a:srgbClr val="CC0066"/>
                </a:solidFill>
                <a:latin typeface="+mn-lt"/>
                <a:ea typeface="+mn-ea"/>
              </a:rPr>
              <a:t>시장 규모</a:t>
            </a:r>
            <a:endParaRPr lang="en-US" altLang="ko-KR" sz="2100" b="1" kern="0" dirty="0" smtClean="0">
              <a:solidFill>
                <a:srgbClr val="CC0066"/>
              </a:solidFill>
              <a:latin typeface="+mn-lt"/>
              <a:ea typeface="+mn-ea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653959" y="366074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 smtClean="0"/>
              <a:t>단위 </a:t>
            </a:r>
            <a:r>
              <a:rPr lang="en-US" altLang="ko-KR" sz="1000" dirty="0" smtClean="0"/>
              <a:t>: </a:t>
            </a:r>
            <a:r>
              <a:rPr lang="ko-KR" altLang="en-US" sz="1000" dirty="0" err="1" smtClean="0"/>
              <a:t>십억불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억원</a:t>
            </a:r>
            <a:endParaRPr lang="ko-KR" altLang="en-US" sz="10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29029"/>
              </p:ext>
            </p:extLst>
          </p:nvPr>
        </p:nvGraphicFramePr>
        <p:xfrm>
          <a:off x="611559" y="1669051"/>
          <a:ext cx="7914607" cy="1499108"/>
        </p:xfrm>
        <a:graphic>
          <a:graphicData uri="http://schemas.openxmlformats.org/drawingml/2006/table">
            <a:tbl>
              <a:tblPr/>
              <a:tblGrid>
                <a:gridCol w="1918844"/>
                <a:gridCol w="997630"/>
                <a:gridCol w="1207677"/>
                <a:gridCol w="3143225"/>
                <a:gridCol w="647231"/>
              </a:tblGrid>
              <a:tr h="366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예상 제품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서비스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예상단가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천원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이전기술의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비중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(%)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잠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재적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현재적 경쟁자와 가격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시장 등에서 경쟁상 유리한 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8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판매 가능 시기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6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모바일 클라우드 가상 데스크탑 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00/user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60%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a.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가격경쟁력면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기존제품 대비 가격 구축비용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50%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절감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b.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시장환경면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2013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년 이후 국내 연간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억 예상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2017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4213" y="3073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713" y="3214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48256"/>
              </p:ext>
            </p:extLst>
          </p:nvPr>
        </p:nvGraphicFramePr>
        <p:xfrm>
          <a:off x="718376" y="4437112"/>
          <a:ext cx="7807790" cy="1584176"/>
        </p:xfrm>
        <a:graphic>
          <a:graphicData uri="http://schemas.openxmlformats.org/drawingml/2006/table">
            <a:tbl>
              <a:tblPr/>
              <a:tblGrid>
                <a:gridCol w="1989944"/>
                <a:gridCol w="969641"/>
                <a:gridCol w="969641"/>
                <a:gridCol w="969641"/>
                <a:gridCol w="969641"/>
                <a:gridCol w="969641"/>
                <a:gridCol w="969641"/>
              </a:tblGrid>
              <a:tr h="5312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관련 제품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서비스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시장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(2015)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(2016)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(2017)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(2018)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(2019)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8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클라우드 인메모리 가상 데스크탑 시스템</a:t>
                      </a:r>
                      <a:endParaRPr lang="ko-KR" altLang="en-US" sz="1000" kern="10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해외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720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900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1,126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1,408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1,760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국내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1690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2097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2600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3224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3998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3651BB-7043-44BD-9331-49D9122089E9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pic>
        <p:nvPicPr>
          <p:cNvPr id="349706" name="Picture 522" descr="연구장면(4개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effectLst>
            <a:outerShdw dist="8980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4341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4343" name="Rectangle 530"/>
          <p:cNvSpPr>
            <a:spLocks noChangeArrowheads="1"/>
          </p:cNvSpPr>
          <p:nvPr/>
        </p:nvSpPr>
        <p:spPr bwMode="auto">
          <a:xfrm>
            <a:off x="510480" y="6165304"/>
            <a:ext cx="838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66"/>
              </a:buClr>
            </a:pPr>
            <a:r>
              <a:rPr lang="en-US" altLang="ko-KR" sz="1600" b="1" dirty="0">
                <a:solidFill>
                  <a:srgbClr val="000099"/>
                </a:solidFill>
              </a:rPr>
              <a:t>♣ </a:t>
            </a:r>
            <a:r>
              <a:rPr lang="ko-KR" altLang="en-US" sz="1600" b="1" dirty="0">
                <a:solidFill>
                  <a:srgbClr val="000099"/>
                </a:solidFill>
              </a:rPr>
              <a:t>연락처 </a:t>
            </a:r>
            <a:r>
              <a:rPr lang="en-US" altLang="ko-KR" sz="1600" b="1" dirty="0">
                <a:solidFill>
                  <a:srgbClr val="000099"/>
                </a:solidFill>
              </a:rPr>
              <a:t>: </a:t>
            </a:r>
            <a:r>
              <a:rPr lang="ko-KR" altLang="en-US" sz="1600" b="1" dirty="0" smtClean="0">
                <a:solidFill>
                  <a:srgbClr val="000099"/>
                </a:solidFill>
              </a:rPr>
              <a:t>클라우드 </a:t>
            </a:r>
            <a:r>
              <a:rPr lang="en-US" altLang="ko-KR" sz="1600" b="1" dirty="0" smtClean="0">
                <a:solidFill>
                  <a:srgbClr val="000099"/>
                </a:solidFill>
              </a:rPr>
              <a:t>IM-VDI </a:t>
            </a:r>
            <a:r>
              <a:rPr lang="ko-KR" altLang="en-US" sz="1600" b="1" dirty="0" smtClean="0">
                <a:solidFill>
                  <a:srgbClr val="000099"/>
                </a:solidFill>
              </a:rPr>
              <a:t>과제 총괄책임자 김성운 </a:t>
            </a:r>
            <a:r>
              <a:rPr lang="en-US" altLang="ko-KR" sz="1600" b="1" dirty="0">
                <a:solidFill>
                  <a:srgbClr val="000099"/>
                </a:solidFill>
              </a:rPr>
              <a:t>(042-860-5745, ksw@etri.re.kr)</a:t>
            </a:r>
          </a:p>
        </p:txBody>
      </p:sp>
      <p:sp>
        <p:nvSpPr>
          <p:cNvPr id="14344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charset="0"/>
                <a:ea typeface="돋움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E49680-D3E6-4933-9F54-8F878E2828A3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pic>
        <p:nvPicPr>
          <p:cNvPr id="4100" name="Picture 742" descr="상단 이미지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038600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 dirty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marL="895350" lvl="1" indent="-609600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 dirty="0">
                <a:solidFill>
                  <a:srgbClr val="FF6600"/>
                </a:solidFill>
                <a:latin typeface="Times New Roman" pitchFamily="18" charset="0"/>
              </a:rPr>
              <a:t>----------------------------------------------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endParaRPr lang="en-US" altLang="ko-KR" sz="1400" b="1" dirty="0" smtClean="0">
              <a:latin typeface="Times New Roman" pitchFamily="18" charset="0"/>
            </a:endParaRP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 smtClean="0">
                <a:latin typeface="Times New Roman" pitchFamily="18" charset="0"/>
              </a:rPr>
              <a:t>1</a:t>
            </a:r>
            <a:r>
              <a:rPr lang="en-US" altLang="ko-KR" sz="2500" b="1" dirty="0">
                <a:latin typeface="Times New Roman" pitchFamily="18" charset="0"/>
              </a:rPr>
              <a:t>. </a:t>
            </a:r>
            <a:r>
              <a:rPr lang="ko-KR" altLang="en-US" sz="2500" b="1" dirty="0">
                <a:latin typeface="Times New Roman" pitchFamily="18" charset="0"/>
              </a:rPr>
              <a:t>기술의 개요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pitchFamily="18" charset="0"/>
              </a:rPr>
              <a:t>2. </a:t>
            </a:r>
            <a:r>
              <a:rPr lang="ko-KR" altLang="en-US" sz="2500" b="1" dirty="0">
                <a:latin typeface="Times New Roman" pitchFamily="18" charset="0"/>
              </a:rPr>
              <a:t>타 기술과 비교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pitchFamily="18" charset="0"/>
              </a:rPr>
              <a:t>3. </a:t>
            </a:r>
            <a:r>
              <a:rPr lang="ko-KR" altLang="en-US" sz="2500" b="1" dirty="0">
                <a:latin typeface="Times New Roman" pitchFamily="18" charset="0"/>
              </a:rPr>
              <a:t>기술이전 내용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pitchFamily="18" charset="0"/>
              </a:rPr>
              <a:t>4. </a:t>
            </a:r>
            <a:r>
              <a:rPr lang="ko-KR" altLang="en-US" sz="2500" b="1" dirty="0">
                <a:latin typeface="Times New Roman" pitchFamily="18" charset="0"/>
              </a:rPr>
              <a:t>국내외 </a:t>
            </a:r>
            <a:r>
              <a:rPr lang="ko-KR" altLang="en-US" sz="2500" b="1" dirty="0" smtClean="0">
                <a:latin typeface="Times New Roman" pitchFamily="18" charset="0"/>
              </a:rPr>
              <a:t>기술 및 시장 </a:t>
            </a:r>
            <a:r>
              <a:rPr lang="ko-KR" altLang="en-US" sz="2500" b="1" dirty="0">
                <a:latin typeface="Times New Roman" pitchFamily="18" charset="0"/>
              </a:rPr>
              <a:t>동향</a:t>
            </a:r>
          </a:p>
          <a:p>
            <a:pPr marL="895350" lvl="1" indent="-609600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 dirty="0">
                <a:latin typeface="Times New Roman" pitchFamily="18" charset="0"/>
              </a:rPr>
              <a:t>5. </a:t>
            </a:r>
            <a:r>
              <a:rPr lang="ko-KR" altLang="en-US" sz="2500" b="1" dirty="0">
                <a:latin typeface="Times New Roman" pitchFamily="18" charset="0"/>
              </a:rPr>
              <a:t>기술의 사업성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20" name="내용 개체 틀 47"/>
          <p:cNvSpPr>
            <a:spLocks noGrp="1"/>
          </p:cNvSpPr>
          <p:nvPr>
            <p:ph idx="1"/>
          </p:nvPr>
        </p:nvSpPr>
        <p:spPr>
          <a:xfrm>
            <a:off x="271686" y="988665"/>
            <a:ext cx="8747926" cy="640135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rgbClr val="CC0066"/>
                </a:solidFill>
              </a:rPr>
              <a:t>고</a:t>
            </a:r>
            <a:r>
              <a:rPr lang="ko-KR" altLang="en-US" sz="2000" b="1" dirty="0">
                <a:solidFill>
                  <a:srgbClr val="CC0066"/>
                </a:solidFill>
              </a:rPr>
              <a:t>속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 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클라우드 서비스를 위한 </a:t>
            </a:r>
            <a:r>
              <a:rPr lang="ko-KR" altLang="en-US" sz="2000" b="1" dirty="0" err="1" smtClean="0">
                <a:solidFill>
                  <a:srgbClr val="CC0066"/>
                </a:solidFill>
              </a:rPr>
              <a:t>인메모</a:t>
            </a:r>
            <a:r>
              <a:rPr lang="ko-KR" altLang="en-US" sz="2000" b="1" dirty="0" err="1">
                <a:solidFill>
                  <a:srgbClr val="CC0066"/>
                </a:solidFill>
              </a:rPr>
              <a:t>리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 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가상 데스크탑 기술 </a:t>
            </a:r>
            <a:endParaRPr lang="en-US" altLang="ko-KR" sz="20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사다리꼴 43"/>
          <p:cNvSpPr/>
          <p:nvPr/>
        </p:nvSpPr>
        <p:spPr>
          <a:xfrm rot="16200000" flipH="1">
            <a:off x="1909475" y="3955549"/>
            <a:ext cx="4134886" cy="240618"/>
          </a:xfrm>
          <a:prstGeom prst="trapezoid">
            <a:avLst>
              <a:gd name="adj" fmla="val 30740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_x214822904" descr="EMB0000112415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19" y="2008414"/>
            <a:ext cx="4880320" cy="4134885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6094" y="6613225"/>
            <a:ext cx="2045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ea typeface="HY견고딕" panose="02030600000101010101" pitchFamily="18" charset="-127"/>
              </a:rPr>
              <a:t>* BYOC : Bring Your Own Cloud</a:t>
            </a:r>
            <a:endParaRPr lang="ko-KR" altLang="en-US" sz="1000" dirty="0">
              <a:ea typeface="HY견고딕" panose="02030600000101010101" pitchFamily="18" charset="-127"/>
            </a:endParaRPr>
          </a:p>
        </p:txBody>
      </p:sp>
      <p:pic>
        <p:nvPicPr>
          <p:cNvPr id="48" name="_x379662040" descr="EMB00000ad80c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2" y="2664071"/>
            <a:ext cx="3870786" cy="28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직사각형 48"/>
          <p:cNvSpPr/>
          <p:nvPr/>
        </p:nvSpPr>
        <p:spPr>
          <a:xfrm>
            <a:off x="4911257" y="6206783"/>
            <a:ext cx="40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b="1" dirty="0" smtClean="0">
                <a:solidFill>
                  <a:srgbClr val="0000FF"/>
                </a:solidFill>
                <a:latin typeface="+mj-ea"/>
                <a:ea typeface="+mj-ea"/>
              </a:rPr>
              <a:t>In-Memory</a:t>
            </a:r>
            <a:r>
              <a:rPr lang="ko-KR" altLang="en-US" sz="1400" b="1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가상 </a:t>
            </a:r>
            <a:r>
              <a:rPr lang="ko-KR" altLang="en-US" sz="1400" b="1" dirty="0" smtClean="0">
                <a:solidFill>
                  <a:srgbClr val="0000FF"/>
                </a:solidFill>
                <a:latin typeface="+mj-ea"/>
                <a:ea typeface="+mj-ea"/>
              </a:rPr>
              <a:t>데스크탑 </a:t>
            </a:r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상용 </a:t>
            </a:r>
            <a:r>
              <a:rPr lang="ko-KR" altLang="en-US" sz="1400" b="1" dirty="0" smtClean="0">
                <a:solidFill>
                  <a:srgbClr val="0000FF"/>
                </a:solidFill>
                <a:latin typeface="+mj-ea"/>
                <a:ea typeface="+mj-ea"/>
              </a:rPr>
              <a:t>서비</a:t>
            </a:r>
            <a:r>
              <a:rPr lang="ko-KR" altLang="en-US" sz="1400" b="1" dirty="0">
                <a:solidFill>
                  <a:srgbClr val="0000FF"/>
                </a:solidFill>
                <a:latin typeface="+mj-ea"/>
                <a:ea typeface="+mj-ea"/>
              </a:rPr>
              <a:t>스</a:t>
            </a:r>
            <a:r>
              <a:rPr lang="ko-KR" altLang="en-US" sz="1400" b="1" dirty="0" smtClean="0">
                <a:solidFill>
                  <a:srgbClr val="0000FF"/>
                </a:solidFill>
                <a:latin typeface="+mj-ea"/>
                <a:ea typeface="+mj-ea"/>
              </a:rPr>
              <a:t> 구성도</a:t>
            </a:r>
            <a:endParaRPr lang="ko-KR" altLang="en-US" sz="1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818284" y="5497355"/>
            <a:ext cx="2628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b="1" dirty="0" smtClean="0">
                <a:solidFill>
                  <a:srgbClr val="0000FF"/>
                </a:solidFill>
                <a:latin typeface="+mj-ea"/>
                <a:ea typeface="+mj-ea"/>
              </a:rPr>
              <a:t>In-Memory</a:t>
            </a:r>
            <a:r>
              <a:rPr lang="ko-KR" altLang="en-US" sz="1400" b="1" dirty="0" smtClean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+mj-ea"/>
                <a:ea typeface="+mj-ea"/>
              </a:rPr>
              <a:t>VDI S/W Stack</a:t>
            </a:r>
            <a:endParaRPr lang="ko-KR" altLang="en-US" sz="1400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76815" y="3425095"/>
            <a:ext cx="24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aseline="300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  <a:sym typeface="Wingdings" pitchFamily="2" charset="2"/>
              </a:rPr>
              <a:t>*</a:t>
            </a:r>
            <a:endParaRPr lang="ko-KR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326453" y="2918428"/>
            <a:ext cx="4035152" cy="3577081"/>
          </a:xfrm>
          <a:prstGeom prst="roundRect">
            <a:avLst>
              <a:gd name="adj" fmla="val 4091"/>
            </a:avLst>
          </a:prstGeom>
          <a:solidFill>
            <a:srgbClr val="F1F5E7"/>
          </a:solidFill>
          <a:ln w="3175"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4940515" y="2921140"/>
            <a:ext cx="4035152" cy="3574369"/>
          </a:xfrm>
          <a:prstGeom prst="roundRect">
            <a:avLst>
              <a:gd name="adj" fmla="val 4091"/>
            </a:avLst>
          </a:prstGeom>
          <a:solidFill>
            <a:srgbClr val="FFEFEF"/>
          </a:solidFill>
          <a:ln w="3175">
            <a:solidFill>
              <a:schemeClr val="bg1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47" name="Group 59"/>
          <p:cNvGrpSpPr>
            <a:grpSpLocks/>
          </p:cNvGrpSpPr>
          <p:nvPr/>
        </p:nvGrpSpPr>
        <p:grpSpPr bwMode="auto">
          <a:xfrm>
            <a:off x="107505" y="1191247"/>
            <a:ext cx="8686803" cy="1484506"/>
            <a:chOff x="108" y="743"/>
            <a:chExt cx="5542" cy="1486"/>
          </a:xfrm>
        </p:grpSpPr>
        <p:pic>
          <p:nvPicPr>
            <p:cNvPr id="274" name="Picture 12" descr="as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b="72897"/>
            <a:stretch>
              <a:fillRect/>
            </a:stretch>
          </p:blipFill>
          <p:spPr bwMode="auto">
            <a:xfrm>
              <a:off x="108" y="743"/>
              <a:ext cx="554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5" name="Picture 57" descr="as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t="75700"/>
            <a:stretch>
              <a:fillRect/>
            </a:stretch>
          </p:blipFill>
          <p:spPr bwMode="auto">
            <a:xfrm>
              <a:off x="108" y="2073"/>
              <a:ext cx="554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" name="Picture 58" descr="as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t="27103" b="22430"/>
            <a:stretch>
              <a:fillRect/>
            </a:stretch>
          </p:blipFill>
          <p:spPr bwMode="auto">
            <a:xfrm>
              <a:off x="108" y="918"/>
              <a:ext cx="5542" cy="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8" name="그룹 16"/>
          <p:cNvGrpSpPr>
            <a:grpSpLocks/>
          </p:cNvGrpSpPr>
          <p:nvPr/>
        </p:nvGrpSpPr>
        <p:grpSpPr bwMode="auto">
          <a:xfrm>
            <a:off x="107504" y="1052736"/>
            <a:ext cx="4898081" cy="435457"/>
            <a:chOff x="780602" y="1428750"/>
            <a:chExt cx="1986755" cy="455613"/>
          </a:xfrm>
        </p:grpSpPr>
        <p:sp>
          <p:nvSpPr>
            <p:cNvPr id="272" name="모서리가 둥근 직사각형 271"/>
            <p:cNvSpPr/>
            <p:nvPr/>
          </p:nvSpPr>
          <p:spPr>
            <a:xfrm>
              <a:off x="780602" y="1428750"/>
              <a:ext cx="1986755" cy="45561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CECFF"/>
                </a:gs>
                <a:gs pos="50000">
                  <a:schemeClr val="bg1"/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3" name="모서리가 둥근 직사각형 272"/>
            <p:cNvSpPr/>
            <p:nvPr/>
          </p:nvSpPr>
          <p:spPr>
            <a:xfrm>
              <a:off x="825267" y="1428750"/>
              <a:ext cx="1884960" cy="4203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2000" kern="0" dirty="0" smtClean="0">
                  <a:ln w="127">
                    <a:solidFill>
                      <a:prstClr val="black">
                        <a:alpha val="39000"/>
                      </a:prstClr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In-Memory VDI </a:t>
              </a:r>
              <a:r>
                <a:rPr lang="ko-KR" altLang="en-US" sz="2000" kern="0" dirty="0" smtClean="0">
                  <a:ln w="127">
                    <a:solidFill>
                      <a:prstClr val="black">
                        <a:alpha val="39000"/>
                      </a:prstClr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플랫</a:t>
              </a:r>
              <a:r>
                <a:rPr lang="ko-KR" altLang="en-US" sz="2000" kern="0" dirty="0">
                  <a:ln w="127">
                    <a:solidFill>
                      <a:prstClr val="black">
                        <a:alpha val="39000"/>
                      </a:prstClr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폼</a:t>
              </a:r>
              <a:r>
                <a:rPr lang="en-US" altLang="ko-KR" sz="2000" kern="0" dirty="0" smtClean="0">
                  <a:ln w="127">
                    <a:solidFill>
                      <a:prstClr val="black">
                        <a:alpha val="39000"/>
                      </a:prstClr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en-US" sz="2000" kern="0" dirty="0" smtClean="0">
                  <a:ln w="127">
                    <a:solidFill>
                      <a:prstClr val="black">
                        <a:alpha val="39000"/>
                      </a:prstClr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엔진 기술  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78851" y="1534915"/>
            <a:ext cx="8241648" cy="97684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80000" indent="-180000">
              <a:lnSpc>
                <a:spcPts val="1800"/>
              </a:lnSpc>
              <a:buBlip>
                <a:blip r:embed="rId3"/>
              </a:buBlip>
            </a:pPr>
            <a:r>
              <a:rPr lang="en-US" altLang="ko-KR" sz="1400" b="1" dirty="0" smtClean="0">
                <a:latin typeface="+mn-ea"/>
                <a:cs typeface="Arial" pitchFamily="34" charset="0"/>
              </a:rPr>
              <a:t>VDI Booting </a:t>
            </a:r>
            <a:r>
              <a:rPr lang="ko-KR" altLang="en-US" sz="1400" b="1" dirty="0" smtClean="0">
                <a:latin typeface="+mn-ea"/>
                <a:cs typeface="Arial" pitchFamily="34" charset="0"/>
              </a:rPr>
              <a:t>속도와 구동 성능을 향상시키기 위해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In-Line DeDuplication +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인메모리</a:t>
            </a:r>
            <a:r>
              <a:rPr lang="ko-KR" altLang="en-US" sz="1400" b="1" dirty="0" smtClean="0">
                <a:latin typeface="+mn-ea"/>
                <a:cs typeface="Arial" pitchFamily="34" charset="0"/>
              </a:rPr>
              <a:t> 기법 적용 </a:t>
            </a:r>
            <a:endParaRPr lang="en-US" altLang="ko-KR" sz="1400" b="1" dirty="0" smtClean="0">
              <a:latin typeface="+mn-ea"/>
              <a:cs typeface="Arial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ko-KR" sz="1300" b="1" dirty="0">
                <a:latin typeface="+mn-ea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   HDD </a:t>
            </a:r>
            <a:r>
              <a:rPr lang="ko-KR" altLang="en-US" sz="1300" b="1" dirty="0" smtClean="0">
                <a:latin typeface="+mn-ea"/>
                <a:cs typeface="Arial" pitchFamily="34" charset="0"/>
                <a:sym typeface="Wingdings" pitchFamily="2" charset="2"/>
              </a:rPr>
              <a:t>스토리지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(480</a:t>
            </a:r>
            <a:r>
              <a:rPr lang="ko-KR" altLang="en-US" sz="1300" b="1" dirty="0" smtClean="0">
                <a:latin typeface="+mn-ea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IOPS), SSD (3400 IOPS), Memory(5600 IOPS) : </a:t>
            </a:r>
            <a:r>
              <a:rPr lang="ko-KR" altLang="en-US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속도 </a:t>
            </a:r>
            <a:r>
              <a:rPr lang="en-US" altLang="ko-KR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12</a:t>
            </a:r>
            <a:r>
              <a:rPr lang="ko-KR" altLang="en-US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배 향상</a:t>
            </a:r>
            <a:endParaRPr lang="en-US" altLang="ko-KR" sz="1300" b="1" dirty="0" smtClean="0">
              <a:solidFill>
                <a:srgbClr val="FF0000"/>
              </a:solidFill>
              <a:latin typeface="+mn-ea"/>
              <a:cs typeface="Arial" pitchFamily="34" charset="0"/>
              <a:sym typeface="Wingdings" pitchFamily="2" charset="2"/>
            </a:endParaRPr>
          </a:p>
          <a:p>
            <a:pPr>
              <a:lnSpc>
                <a:spcPts val="1800"/>
              </a:lnSpc>
            </a:pP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    VM </a:t>
            </a:r>
            <a:r>
              <a:rPr lang="ko-KR" altLang="en-US" sz="1300" b="1" dirty="0" smtClean="0">
                <a:latin typeface="+mn-ea"/>
                <a:cs typeface="Arial" pitchFamily="34" charset="0"/>
                <a:sym typeface="Wingdings" pitchFamily="2" charset="2"/>
              </a:rPr>
              <a:t>이미지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(</a:t>
            </a:r>
            <a:r>
              <a:rPr lang="ko-KR" altLang="en-US" sz="1300" b="1" dirty="0" smtClean="0">
                <a:latin typeface="+mn-ea"/>
                <a:cs typeface="Arial" pitchFamily="34" charset="0"/>
                <a:sym typeface="Wingdings" pitchFamily="2" charset="2"/>
              </a:rPr>
              <a:t>스토리지 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30G / In-Memory 1G) : </a:t>
            </a:r>
            <a:r>
              <a:rPr lang="ko-KR" altLang="en-US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용량 </a:t>
            </a:r>
            <a:r>
              <a:rPr lang="en-US" altLang="ko-KR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30</a:t>
            </a:r>
            <a:r>
              <a:rPr lang="ko-KR" altLang="en-US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배 감소 </a:t>
            </a:r>
            <a:endParaRPr lang="en-US" altLang="ko-KR" sz="1300" b="1" dirty="0" smtClean="0">
              <a:solidFill>
                <a:srgbClr val="FF0000"/>
              </a:solidFill>
              <a:latin typeface="+mn-ea"/>
              <a:cs typeface="Arial" pitchFamily="34" charset="0"/>
              <a:sym typeface="Wingdings" pitchFamily="2" charset="2"/>
            </a:endParaRPr>
          </a:p>
          <a:p>
            <a:pPr>
              <a:lnSpc>
                <a:spcPts val="1800"/>
              </a:lnSpc>
            </a:pPr>
            <a:r>
              <a:rPr lang="en-US" altLang="ko-KR" sz="1300" b="1" dirty="0">
                <a:latin typeface="+mn-ea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   </a:t>
            </a:r>
            <a:r>
              <a:rPr lang="ko-KR" altLang="en-US" sz="1300" b="1" dirty="0" smtClean="0">
                <a:latin typeface="+mn-ea"/>
                <a:cs typeface="Arial" pitchFamily="34" charset="0"/>
                <a:sym typeface="Wingdings" pitchFamily="2" charset="2"/>
              </a:rPr>
              <a:t>메인 메모리 </a:t>
            </a:r>
            <a:r>
              <a:rPr lang="en-US" altLang="ko-KR" sz="1300" b="1" dirty="0" smtClean="0">
                <a:latin typeface="+mn-ea"/>
                <a:cs typeface="Arial" pitchFamily="34" charset="0"/>
                <a:sym typeface="Wingdings" pitchFamily="2" charset="2"/>
              </a:rPr>
              <a:t>VM </a:t>
            </a:r>
            <a:r>
              <a:rPr lang="ko-KR" altLang="en-US" sz="1300" b="1" dirty="0" smtClean="0">
                <a:latin typeface="+mn-ea"/>
                <a:cs typeface="Arial" pitchFamily="34" charset="0"/>
                <a:sym typeface="Wingdings" pitchFamily="2" charset="2"/>
              </a:rPr>
              <a:t>이미지 로딩 시에 </a:t>
            </a:r>
            <a:r>
              <a:rPr lang="ko-KR" altLang="en-US" sz="1300" b="1" dirty="0" smtClean="0">
                <a:solidFill>
                  <a:srgbClr val="FF0000"/>
                </a:solidFill>
                <a:latin typeface="+mn-ea"/>
                <a:cs typeface="Arial" pitchFamily="34" charset="0"/>
                <a:sym typeface="Wingdings" pitchFamily="2" charset="2"/>
              </a:rPr>
              <a:t>실시간 중복 제거 </a:t>
            </a:r>
            <a:endParaRPr lang="en-US" altLang="ko-KR" sz="1300" b="1" dirty="0" smtClean="0">
              <a:solidFill>
                <a:srgbClr val="FF0000"/>
              </a:solidFill>
              <a:latin typeface="+mn-ea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0" name="오각형 149"/>
          <p:cNvSpPr/>
          <p:nvPr/>
        </p:nvSpPr>
        <p:spPr>
          <a:xfrm>
            <a:off x="316319" y="2741687"/>
            <a:ext cx="1370296" cy="353484"/>
          </a:xfrm>
          <a:prstGeom prst="homePlate">
            <a:avLst>
              <a:gd name="adj" fmla="val 22505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99CC00"/>
              </a:gs>
            </a:gsLst>
            <a:lin ang="10800000" scaled="1"/>
            <a:tileRect/>
          </a:gradFill>
          <a:ln w="12700">
            <a:solidFill>
              <a:schemeClr val="bg1">
                <a:alpha val="4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kern="0" dirty="0">
                <a:ln w="127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기존 </a:t>
            </a:r>
            <a:r>
              <a:rPr lang="ko-KR" altLang="en-US" kern="0" dirty="0" smtClean="0">
                <a:ln w="127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기술</a:t>
            </a:r>
            <a:endParaRPr lang="ko-KR" altLang="en-US" kern="0" dirty="0">
              <a:ln w="127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1" name="Picture 6" descr="tag,blue">
            <a:hlinkClick r:id="rId4" tooltip="tag,blu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6" y="2616493"/>
            <a:ext cx="311071" cy="2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오각형 151"/>
          <p:cNvSpPr/>
          <p:nvPr/>
        </p:nvSpPr>
        <p:spPr>
          <a:xfrm>
            <a:off x="4944266" y="2742002"/>
            <a:ext cx="1370296" cy="358277"/>
          </a:xfrm>
          <a:prstGeom prst="homePlate">
            <a:avLst>
              <a:gd name="adj" fmla="val 25630"/>
            </a:avLst>
          </a:prstGeom>
          <a:gradFill flip="none" rotWithShape="1">
            <a:gsLst>
              <a:gs pos="0">
                <a:srgbClr val="FE9802"/>
              </a:gs>
              <a:gs pos="100000">
                <a:srgbClr val="FFC000"/>
              </a:gs>
            </a:gsLst>
            <a:lin ang="0" scaled="1"/>
            <a:tileRect/>
          </a:gradFill>
          <a:ln w="12700">
            <a:solidFill>
              <a:schemeClr val="bg1">
                <a:alpha val="40000"/>
              </a:schemeClr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</a:t>
            </a:r>
            <a:r>
              <a:rPr kumimoji="0"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기술</a:t>
            </a:r>
            <a:endParaRPr kumimoji="0"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3" name="Picture 8" descr="tag,orange">
            <a:hlinkClick r:id="rId6" tooltip="tag,orang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51" y="2632722"/>
            <a:ext cx="311071" cy="29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순서도: 자기 디스크 153"/>
          <p:cNvSpPr/>
          <p:nvPr/>
        </p:nvSpPr>
        <p:spPr>
          <a:xfrm>
            <a:off x="431271" y="3612918"/>
            <a:ext cx="3836751" cy="1483253"/>
          </a:xfrm>
          <a:prstGeom prst="flowChartMagneticDisk">
            <a:avLst/>
          </a:prstGeom>
          <a:noFill/>
          <a:ln>
            <a:solidFill>
              <a:srgbClr val="4BB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609468" y="4060511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880553" y="4060511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1162029" y="4060511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1172430" y="4608101"/>
            <a:ext cx="232358" cy="212977"/>
          </a:xfrm>
          <a:prstGeom prst="roundRect">
            <a:avLst/>
          </a:prstGeom>
          <a:solidFill>
            <a:srgbClr val="00CC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609467" y="4333272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1172431" y="4333272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895183" y="4608101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2" name="모서리가 둥근 직사각형 161"/>
          <p:cNvSpPr/>
          <p:nvPr/>
        </p:nvSpPr>
        <p:spPr>
          <a:xfrm>
            <a:off x="618430" y="4608101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모서리가 둥근 직사각형 162"/>
          <p:cNvSpPr/>
          <p:nvPr/>
        </p:nvSpPr>
        <p:spPr>
          <a:xfrm>
            <a:off x="889674" y="4333272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모서리가 둥근 직사각형 163"/>
          <p:cNvSpPr/>
          <p:nvPr/>
        </p:nvSpPr>
        <p:spPr>
          <a:xfrm>
            <a:off x="581130" y="4014223"/>
            <a:ext cx="864586" cy="879453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모서리가 둥근 직사각형 164"/>
          <p:cNvSpPr/>
          <p:nvPr/>
        </p:nvSpPr>
        <p:spPr>
          <a:xfrm>
            <a:off x="2357304" y="4068651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6" name="모서리가 둥근 직사각형 165"/>
          <p:cNvSpPr/>
          <p:nvPr/>
        </p:nvSpPr>
        <p:spPr>
          <a:xfrm>
            <a:off x="2069472" y="4062854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모서리가 둥근 직사각형 166"/>
          <p:cNvSpPr/>
          <p:nvPr/>
        </p:nvSpPr>
        <p:spPr>
          <a:xfrm>
            <a:off x="1803665" y="4629547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모서리가 둥근 직사각형 167"/>
          <p:cNvSpPr/>
          <p:nvPr/>
        </p:nvSpPr>
        <p:spPr>
          <a:xfrm>
            <a:off x="2361349" y="4610444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모서리가 둥근 직사각형 168"/>
          <p:cNvSpPr/>
          <p:nvPr/>
        </p:nvSpPr>
        <p:spPr>
          <a:xfrm>
            <a:off x="1798386" y="4335615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1798385" y="4062865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2084102" y="4610444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2350948" y="4354545"/>
            <a:ext cx="232358" cy="212977"/>
          </a:xfrm>
          <a:prstGeom prst="roundRect">
            <a:avLst/>
          </a:prstGeom>
          <a:solidFill>
            <a:srgbClr val="996633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3" name="모서리가 둥근 직사각형 172"/>
          <p:cNvSpPr/>
          <p:nvPr/>
        </p:nvSpPr>
        <p:spPr>
          <a:xfrm>
            <a:off x="2078593" y="4335615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4" name="모서리가 둥근 직사각형 173"/>
          <p:cNvSpPr/>
          <p:nvPr/>
        </p:nvSpPr>
        <p:spPr>
          <a:xfrm>
            <a:off x="1770049" y="4016566"/>
            <a:ext cx="864586" cy="879453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5" name="모서리가 둥근 직사각형 174"/>
          <p:cNvSpPr/>
          <p:nvPr/>
        </p:nvSpPr>
        <p:spPr>
          <a:xfrm>
            <a:off x="3259343" y="4046186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6" name="모서리가 둥근 직사각형 175"/>
          <p:cNvSpPr/>
          <p:nvPr/>
        </p:nvSpPr>
        <p:spPr>
          <a:xfrm>
            <a:off x="3530428" y="4046186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3547118" y="4608101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8" name="모서리가 둥근 직사각형 177"/>
          <p:cNvSpPr/>
          <p:nvPr/>
        </p:nvSpPr>
        <p:spPr>
          <a:xfrm>
            <a:off x="3259343" y="4608101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3259342" y="4318947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3822306" y="4318947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1" name="모서리가 둥근 직사각형 180"/>
          <p:cNvSpPr/>
          <p:nvPr/>
        </p:nvSpPr>
        <p:spPr>
          <a:xfrm>
            <a:off x="3822306" y="4049883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2" name="모서리가 둥근 직사각형 181"/>
          <p:cNvSpPr/>
          <p:nvPr/>
        </p:nvSpPr>
        <p:spPr>
          <a:xfrm>
            <a:off x="3822306" y="4608101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3" name="모서리가 둥근 직사각형 182"/>
          <p:cNvSpPr/>
          <p:nvPr/>
        </p:nvSpPr>
        <p:spPr>
          <a:xfrm>
            <a:off x="3539549" y="4318947"/>
            <a:ext cx="232358" cy="212977"/>
          </a:xfrm>
          <a:prstGeom prst="roundRect">
            <a:avLst/>
          </a:prstGeom>
          <a:solidFill>
            <a:srgbClr val="003366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4" name="모서리가 둥근 직사각형 183"/>
          <p:cNvSpPr/>
          <p:nvPr/>
        </p:nvSpPr>
        <p:spPr>
          <a:xfrm>
            <a:off x="3231005" y="3999898"/>
            <a:ext cx="864586" cy="879453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5" name="모서리가 둥근 직사각형 184"/>
          <p:cNvSpPr/>
          <p:nvPr/>
        </p:nvSpPr>
        <p:spPr>
          <a:xfrm>
            <a:off x="536743" y="3770193"/>
            <a:ext cx="358664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VM1</a:t>
            </a:r>
          </a:p>
        </p:txBody>
      </p:sp>
      <p:sp>
        <p:nvSpPr>
          <p:cNvPr id="186" name="모서리가 둥근 직사각형 185"/>
          <p:cNvSpPr/>
          <p:nvPr/>
        </p:nvSpPr>
        <p:spPr>
          <a:xfrm>
            <a:off x="1740512" y="3767850"/>
            <a:ext cx="358664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VM2</a:t>
            </a:r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3185665" y="3770193"/>
            <a:ext cx="358664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VMn</a:t>
            </a:r>
          </a:p>
        </p:txBody>
      </p:sp>
      <p:sp>
        <p:nvSpPr>
          <p:cNvPr id="188" name="순서도: 연결자 187"/>
          <p:cNvSpPr/>
          <p:nvPr/>
        </p:nvSpPr>
        <p:spPr>
          <a:xfrm>
            <a:off x="2755214" y="4476380"/>
            <a:ext cx="43070" cy="43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9" name="순서도: 연결자 188"/>
          <p:cNvSpPr/>
          <p:nvPr/>
        </p:nvSpPr>
        <p:spPr>
          <a:xfrm>
            <a:off x="2887451" y="4476379"/>
            <a:ext cx="43070" cy="43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0" name="순서도: 연결자 189"/>
          <p:cNvSpPr/>
          <p:nvPr/>
        </p:nvSpPr>
        <p:spPr>
          <a:xfrm>
            <a:off x="3014020" y="4476378"/>
            <a:ext cx="43070" cy="43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순서도: 자기 디스크 190"/>
          <p:cNvSpPr/>
          <p:nvPr/>
        </p:nvSpPr>
        <p:spPr>
          <a:xfrm>
            <a:off x="5070882" y="3157675"/>
            <a:ext cx="3836751" cy="1483253"/>
          </a:xfrm>
          <a:prstGeom prst="flowChartMagneticDisk">
            <a:avLst/>
          </a:prstGeom>
          <a:noFill/>
          <a:ln>
            <a:solidFill>
              <a:srgbClr val="4BB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5249079" y="3605268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3" name="모서리가 둥근 직사각형 192"/>
          <p:cNvSpPr/>
          <p:nvPr/>
        </p:nvSpPr>
        <p:spPr>
          <a:xfrm>
            <a:off x="5520163" y="3605268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4" name="모서리가 둥근 직사각형 193"/>
          <p:cNvSpPr/>
          <p:nvPr/>
        </p:nvSpPr>
        <p:spPr>
          <a:xfrm>
            <a:off x="5801639" y="3605268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5" name="모서리가 둥근 직사각형 194"/>
          <p:cNvSpPr/>
          <p:nvPr/>
        </p:nvSpPr>
        <p:spPr>
          <a:xfrm>
            <a:off x="6020944" y="4610495"/>
            <a:ext cx="1917681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1100" dirty="0" smtClean="0">
                <a:solidFill>
                  <a:srgbClr val="0000FF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In-Line Deduplication</a:t>
            </a: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5812041" y="4152858"/>
            <a:ext cx="232358" cy="212977"/>
          </a:xfrm>
          <a:prstGeom prst="roundRect">
            <a:avLst/>
          </a:prstGeom>
          <a:solidFill>
            <a:srgbClr val="00CC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7" name="모서리가 둥근 직사각형 196"/>
          <p:cNvSpPr/>
          <p:nvPr/>
        </p:nvSpPr>
        <p:spPr>
          <a:xfrm>
            <a:off x="5249078" y="3878029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8" name="모서리가 둥근 직사각형 197"/>
          <p:cNvSpPr/>
          <p:nvPr/>
        </p:nvSpPr>
        <p:spPr>
          <a:xfrm>
            <a:off x="5812042" y="3878029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9" name="모서리가 둥근 직사각형 198"/>
          <p:cNvSpPr/>
          <p:nvPr/>
        </p:nvSpPr>
        <p:spPr>
          <a:xfrm>
            <a:off x="5534794" y="4152858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5258041" y="4152858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1" name="모서리가 둥근 직사각형 200"/>
          <p:cNvSpPr/>
          <p:nvPr/>
        </p:nvSpPr>
        <p:spPr>
          <a:xfrm>
            <a:off x="5529284" y="3878029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5220740" y="3558980"/>
            <a:ext cx="864586" cy="879453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3" name="모서리가 둥근 직사각형 202"/>
          <p:cNvSpPr/>
          <p:nvPr/>
        </p:nvSpPr>
        <p:spPr>
          <a:xfrm>
            <a:off x="6996914" y="3613408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6709082" y="3607611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6443275" y="4174304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7000960" y="4155201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6437997" y="3880372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6437996" y="3607622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6723713" y="4155201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6990558" y="3899302"/>
            <a:ext cx="232358" cy="212977"/>
          </a:xfrm>
          <a:prstGeom prst="roundRect">
            <a:avLst/>
          </a:prstGeom>
          <a:solidFill>
            <a:srgbClr val="996633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6718204" y="3880372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6409659" y="3561323"/>
            <a:ext cx="864586" cy="879453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7898954" y="3590943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8170039" y="3590943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5" name="모서리가 둥근 직사각형 214"/>
          <p:cNvSpPr/>
          <p:nvPr/>
        </p:nvSpPr>
        <p:spPr>
          <a:xfrm>
            <a:off x="8186728" y="4152858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6" name="모서리가 둥근 직사각형 215"/>
          <p:cNvSpPr/>
          <p:nvPr/>
        </p:nvSpPr>
        <p:spPr>
          <a:xfrm>
            <a:off x="7898954" y="4152858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7" name="모서리가 둥근 직사각형 216"/>
          <p:cNvSpPr/>
          <p:nvPr/>
        </p:nvSpPr>
        <p:spPr>
          <a:xfrm>
            <a:off x="7898953" y="3863704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8" name="모서리가 둥근 직사각형 217"/>
          <p:cNvSpPr/>
          <p:nvPr/>
        </p:nvSpPr>
        <p:spPr>
          <a:xfrm>
            <a:off x="8461917" y="3863704"/>
            <a:ext cx="232358" cy="212977"/>
          </a:xfrm>
          <a:prstGeom prst="roundRect">
            <a:avLst/>
          </a:prstGeom>
          <a:solidFill>
            <a:srgbClr val="3366FF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9" name="모서리가 둥근 직사각형 218"/>
          <p:cNvSpPr/>
          <p:nvPr/>
        </p:nvSpPr>
        <p:spPr>
          <a:xfrm>
            <a:off x="8461917" y="3594640"/>
            <a:ext cx="232358" cy="212977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0" name="모서리가 둥근 직사각형 219"/>
          <p:cNvSpPr/>
          <p:nvPr/>
        </p:nvSpPr>
        <p:spPr>
          <a:xfrm>
            <a:off x="8461917" y="4152858"/>
            <a:ext cx="232358" cy="212977"/>
          </a:xfrm>
          <a:prstGeom prst="roundRect">
            <a:avLst/>
          </a:prstGeom>
          <a:solidFill>
            <a:srgbClr val="FF66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1" name="모서리가 둥근 직사각형 220"/>
          <p:cNvSpPr/>
          <p:nvPr/>
        </p:nvSpPr>
        <p:spPr>
          <a:xfrm>
            <a:off x="8179160" y="3863704"/>
            <a:ext cx="232358" cy="212977"/>
          </a:xfrm>
          <a:prstGeom prst="roundRect">
            <a:avLst/>
          </a:prstGeom>
          <a:solidFill>
            <a:srgbClr val="003366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2" name="모서리가 둥근 직사각형 221"/>
          <p:cNvSpPr/>
          <p:nvPr/>
        </p:nvSpPr>
        <p:spPr>
          <a:xfrm>
            <a:off x="7870616" y="3544655"/>
            <a:ext cx="864586" cy="879453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3" name="모서리가 둥근 직사각형 222"/>
          <p:cNvSpPr/>
          <p:nvPr/>
        </p:nvSpPr>
        <p:spPr>
          <a:xfrm>
            <a:off x="5176354" y="3314950"/>
            <a:ext cx="358664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VM1</a:t>
            </a:r>
          </a:p>
        </p:txBody>
      </p:sp>
      <p:sp>
        <p:nvSpPr>
          <p:cNvPr id="224" name="모서리가 둥근 직사각형 223"/>
          <p:cNvSpPr/>
          <p:nvPr/>
        </p:nvSpPr>
        <p:spPr>
          <a:xfrm>
            <a:off x="6380123" y="3312607"/>
            <a:ext cx="358664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VM2</a:t>
            </a:r>
          </a:p>
        </p:txBody>
      </p:sp>
      <p:sp>
        <p:nvSpPr>
          <p:cNvPr id="225" name="모서리가 둥근 직사각형 224"/>
          <p:cNvSpPr/>
          <p:nvPr/>
        </p:nvSpPr>
        <p:spPr>
          <a:xfrm>
            <a:off x="7825276" y="3314950"/>
            <a:ext cx="358664" cy="240587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VMn</a:t>
            </a:r>
          </a:p>
        </p:txBody>
      </p:sp>
      <p:sp>
        <p:nvSpPr>
          <p:cNvPr id="226" name="순서도: 연결자 225"/>
          <p:cNvSpPr/>
          <p:nvPr/>
        </p:nvSpPr>
        <p:spPr>
          <a:xfrm>
            <a:off x="7394824" y="4021137"/>
            <a:ext cx="43070" cy="43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7" name="순서도: 연결자 226"/>
          <p:cNvSpPr/>
          <p:nvPr/>
        </p:nvSpPr>
        <p:spPr>
          <a:xfrm>
            <a:off x="7527061" y="4021136"/>
            <a:ext cx="43070" cy="43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8" name="순서도: 연결자 227"/>
          <p:cNvSpPr/>
          <p:nvPr/>
        </p:nvSpPr>
        <p:spPr>
          <a:xfrm>
            <a:off x="7653631" y="4021135"/>
            <a:ext cx="43070" cy="439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9" name="AutoShape 135"/>
          <p:cNvSpPr>
            <a:spLocks noChangeArrowheads="1"/>
          </p:cNvSpPr>
          <p:nvPr/>
        </p:nvSpPr>
        <p:spPr bwMode="auto">
          <a:xfrm rot="5400000">
            <a:off x="6698341" y="2910749"/>
            <a:ext cx="584571" cy="3970081"/>
          </a:xfrm>
          <a:prstGeom prst="rightArrow">
            <a:avLst>
              <a:gd name="adj1" fmla="val 60719"/>
              <a:gd name="adj2" fmla="val 45262"/>
            </a:avLst>
          </a:prstGeom>
          <a:gradFill rotWithShape="1">
            <a:gsLst>
              <a:gs pos="0">
                <a:srgbClr val="B1BFD2">
                  <a:alpha val="0"/>
                </a:srgbClr>
              </a:gs>
              <a:gs pos="100000">
                <a:srgbClr val="18407B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ko-KR" sz="1100" b="1" dirty="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230" name="그룹 229"/>
          <p:cNvGrpSpPr/>
          <p:nvPr/>
        </p:nvGrpSpPr>
        <p:grpSpPr>
          <a:xfrm rot="5400000">
            <a:off x="7165530" y="5222644"/>
            <a:ext cx="237220" cy="755388"/>
            <a:chOff x="2237885" y="5525178"/>
            <a:chExt cx="246647" cy="801840"/>
          </a:xfrm>
        </p:grpSpPr>
        <p:sp>
          <p:nvSpPr>
            <p:cNvPr id="269" name="모서리가 둥근 직사각형 268"/>
            <p:cNvSpPr/>
            <p:nvPr/>
          </p:nvSpPr>
          <p:spPr>
            <a:xfrm>
              <a:off x="2237885" y="5804934"/>
              <a:ext cx="246647" cy="221440"/>
            </a:xfrm>
            <a:prstGeom prst="roundRect">
              <a:avLst/>
            </a:prstGeom>
            <a:solidFill>
              <a:srgbClr val="3366FF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0" name="모서리가 둥근 직사각형 269"/>
            <p:cNvSpPr/>
            <p:nvPr/>
          </p:nvSpPr>
          <p:spPr>
            <a:xfrm>
              <a:off x="2237885" y="5525178"/>
              <a:ext cx="246647" cy="221440"/>
            </a:xfrm>
            <a:prstGeom prst="roundRect">
              <a:avLst/>
            </a:prstGeom>
            <a:solidFill>
              <a:srgbClr val="FFFF0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1" name="모서리가 둥근 직사각형 270"/>
            <p:cNvSpPr/>
            <p:nvPr/>
          </p:nvSpPr>
          <p:spPr>
            <a:xfrm>
              <a:off x="2237885" y="6105578"/>
              <a:ext cx="246647" cy="221440"/>
            </a:xfrm>
            <a:prstGeom prst="roundRect">
              <a:avLst/>
            </a:prstGeom>
            <a:solidFill>
              <a:srgbClr val="FF6600"/>
            </a:soli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31" name="모서리가 둥근 직사각형 230"/>
          <p:cNvSpPr/>
          <p:nvPr/>
        </p:nvSpPr>
        <p:spPr>
          <a:xfrm>
            <a:off x="6875120" y="5421978"/>
            <a:ext cx="1183548" cy="371658"/>
          </a:xfrm>
          <a:prstGeom prst="roundRect">
            <a:avLst>
              <a:gd name="adj" fmla="val 4825"/>
            </a:avLst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2" name="모서리가 둥근 직사각형 231"/>
          <p:cNvSpPr/>
          <p:nvPr/>
        </p:nvSpPr>
        <p:spPr>
          <a:xfrm>
            <a:off x="5494751" y="5404004"/>
            <a:ext cx="661318" cy="319116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 algn="ctr">
              <a:buSzPct val="70000"/>
            </a:pPr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Unique </a:t>
            </a:r>
          </a:p>
          <a:p>
            <a:pPr algn="ctr">
              <a:buSzPct val="70000"/>
            </a:pPr>
            <a:r>
              <a:rPr lang="en-US" altLang="ko-K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Block</a:t>
            </a:r>
          </a:p>
        </p:txBody>
      </p:sp>
      <p:sp>
        <p:nvSpPr>
          <p:cNvPr id="233" name="모서리가 둥근 직사각형 232"/>
          <p:cNvSpPr/>
          <p:nvPr/>
        </p:nvSpPr>
        <p:spPr>
          <a:xfrm>
            <a:off x="7421163" y="5166246"/>
            <a:ext cx="403955" cy="207235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>
              <a:lnSpc>
                <a:spcPts val="2600"/>
              </a:lnSpc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VMn</a:t>
            </a:r>
          </a:p>
        </p:txBody>
      </p:sp>
      <p:sp>
        <p:nvSpPr>
          <p:cNvPr id="234" name="모서리가 둥근 직사각형 233"/>
          <p:cNvSpPr/>
          <p:nvPr/>
        </p:nvSpPr>
        <p:spPr>
          <a:xfrm>
            <a:off x="6141086" y="5195449"/>
            <a:ext cx="2082406" cy="663195"/>
          </a:xfrm>
          <a:prstGeom prst="roundRect">
            <a:avLst>
              <a:gd name="adj" fmla="val 4825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5" name="모서리가 둥근 직사각형 234"/>
          <p:cNvSpPr/>
          <p:nvPr/>
        </p:nvSpPr>
        <p:spPr>
          <a:xfrm>
            <a:off x="243133" y="5142336"/>
            <a:ext cx="549618" cy="207235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 algn="ctr"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Hard</a:t>
            </a:r>
          </a:p>
          <a:p>
            <a:pPr algn="ctr">
              <a:buSzPct val="70000"/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Disk</a:t>
            </a:r>
          </a:p>
        </p:txBody>
      </p:sp>
      <p:sp>
        <p:nvSpPr>
          <p:cNvPr id="236" name="모서리가 둥근 직사각형 235"/>
          <p:cNvSpPr/>
          <p:nvPr/>
        </p:nvSpPr>
        <p:spPr>
          <a:xfrm>
            <a:off x="5412675" y="6048775"/>
            <a:ext cx="651338" cy="207235"/>
          </a:xfrm>
          <a:prstGeom prst="roundRect">
            <a:avLst>
              <a:gd name="adj" fmla="val 0"/>
            </a:avLst>
          </a:prstGeom>
          <a:noFill/>
          <a:ln w="15875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 anchorCtr="0"/>
          <a:lstStyle/>
          <a:p>
            <a:pPr algn="ctr">
              <a:buSzPct val="70000"/>
            </a:pPr>
            <a:r>
              <a:rPr lang="en-US" altLang="ko-KR" sz="1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Main</a:t>
            </a:r>
            <a:r>
              <a:rPr lang="en-US" altLang="ko-KR" sz="1000" b="1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Memory</a:t>
            </a:r>
          </a:p>
        </p:txBody>
      </p:sp>
      <p:grpSp>
        <p:nvGrpSpPr>
          <p:cNvPr id="237" name="그룹 236"/>
          <p:cNvGrpSpPr/>
          <p:nvPr/>
        </p:nvGrpSpPr>
        <p:grpSpPr>
          <a:xfrm>
            <a:off x="7182547" y="4242074"/>
            <a:ext cx="816393" cy="294211"/>
            <a:chOff x="7450312" y="3287424"/>
            <a:chExt cx="866597" cy="305902"/>
          </a:xfrm>
        </p:grpSpPr>
        <p:grpSp>
          <p:nvGrpSpPr>
            <p:cNvPr id="260" name="그룹 259"/>
            <p:cNvGrpSpPr/>
            <p:nvPr/>
          </p:nvGrpSpPr>
          <p:grpSpPr>
            <a:xfrm>
              <a:off x="7618703" y="3287424"/>
              <a:ext cx="493991" cy="305902"/>
              <a:chOff x="9326619" y="2363945"/>
              <a:chExt cx="493991" cy="305902"/>
            </a:xfrm>
            <a:solidFill>
              <a:srgbClr val="CCECFF"/>
            </a:solidFill>
          </p:grpSpPr>
          <p:sp>
            <p:nvSpPr>
              <p:cNvPr id="262" name="직사각형 261"/>
              <p:cNvSpPr/>
              <p:nvPr/>
            </p:nvSpPr>
            <p:spPr>
              <a:xfrm>
                <a:off x="9697285" y="2567218"/>
                <a:ext cx="123324" cy="102629"/>
              </a:xfrm>
              <a:prstGeom prst="rect">
                <a:avLst/>
              </a:prstGeom>
              <a:grp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3" name="직사각형 262"/>
              <p:cNvSpPr/>
              <p:nvPr/>
            </p:nvSpPr>
            <p:spPr>
              <a:xfrm>
                <a:off x="9328497" y="2363945"/>
                <a:ext cx="492112" cy="305902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264" name="직선 연결선 263"/>
              <p:cNvCxnSpPr/>
              <p:nvPr/>
            </p:nvCxnSpPr>
            <p:spPr>
              <a:xfrm flipV="1">
                <a:off x="9696000" y="2363945"/>
                <a:ext cx="0" cy="30590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직선 연결선 264"/>
              <p:cNvCxnSpPr/>
              <p:nvPr/>
            </p:nvCxnSpPr>
            <p:spPr>
              <a:xfrm flipV="1">
                <a:off x="9574553" y="2363945"/>
                <a:ext cx="0" cy="30590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직선 연결선 265"/>
              <p:cNvCxnSpPr/>
              <p:nvPr/>
            </p:nvCxnSpPr>
            <p:spPr>
              <a:xfrm flipV="1">
                <a:off x="9451821" y="2363945"/>
                <a:ext cx="0" cy="305902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직선 연결선 266"/>
              <p:cNvCxnSpPr/>
              <p:nvPr/>
            </p:nvCxnSpPr>
            <p:spPr>
              <a:xfrm flipH="1">
                <a:off x="9328497" y="2472931"/>
                <a:ext cx="492113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직선 연결선 267"/>
              <p:cNvCxnSpPr/>
              <p:nvPr/>
            </p:nvCxnSpPr>
            <p:spPr>
              <a:xfrm flipH="1">
                <a:off x="9326619" y="2567631"/>
                <a:ext cx="492113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" name="모서리가 둥근 직사각형 260"/>
            <p:cNvSpPr/>
            <p:nvPr/>
          </p:nvSpPr>
          <p:spPr>
            <a:xfrm>
              <a:off x="7450312" y="3319409"/>
              <a:ext cx="866597" cy="215470"/>
            </a:xfrm>
            <a:prstGeom prst="roundRect">
              <a:avLst>
                <a:gd name="adj" fmla="val 0"/>
              </a:avLst>
            </a:prstGeom>
            <a:noFill/>
            <a:ln w="15875">
              <a:noFill/>
            </a:ln>
            <a:effectLst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36000" bIns="0" rtlCol="0" anchor="ctr" anchorCtr="0"/>
            <a:lstStyle/>
            <a:p>
              <a:pPr algn="ctr">
                <a:buSzPct val="70000"/>
              </a:pPr>
              <a:r>
                <a:rPr lang="en-US" altLang="ko-KR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Optimization Index</a:t>
              </a:r>
            </a:p>
          </p:txBody>
        </p:sp>
      </p:grpSp>
      <p:sp>
        <p:nvSpPr>
          <p:cNvPr id="238" name="폭발 2 237"/>
          <p:cNvSpPr/>
          <p:nvPr/>
        </p:nvSpPr>
        <p:spPr>
          <a:xfrm>
            <a:off x="7102627" y="2979456"/>
            <a:ext cx="935009" cy="625812"/>
          </a:xfrm>
          <a:prstGeom prst="irregularSeal2">
            <a:avLst/>
          </a:prstGeom>
          <a:solidFill>
            <a:srgbClr val="FFD5D5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dirty="0" smtClean="0">
                <a:solidFill>
                  <a:srgbClr val="003366"/>
                </a:solidFill>
                <a:ea typeface="HY울릉도M" panose="02030600000101010101" pitchFamily="18" charset="-127"/>
              </a:rPr>
              <a:t>Optimization</a:t>
            </a:r>
            <a:endParaRPr lang="ko-KR" altLang="en-US" sz="900" dirty="0">
              <a:solidFill>
                <a:srgbClr val="003366"/>
              </a:solidFill>
              <a:ea typeface="HY울릉도M" panose="02030600000101010101" pitchFamily="18" charset="-127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1706096" y="3148590"/>
            <a:ext cx="1468686" cy="2960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171450" indent="-171450">
              <a:lnSpc>
                <a:spcPts val="1200"/>
              </a:lnSpc>
              <a:spcBef>
                <a:spcPts val="0"/>
              </a:spcBef>
              <a:buFontTx/>
              <a:buChar char="-"/>
            </a:pP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하드 디스크 기반 </a:t>
            </a:r>
            <a:endParaRPr lang="en-US" altLang="ko-KR" sz="1200" b="1" dirty="0">
              <a:solidFill>
                <a:srgbClr val="FF0000"/>
              </a:solidFill>
              <a:latin typeface="+mn-ea"/>
            </a:endParaRPr>
          </a:p>
          <a:p>
            <a:pPr marL="171450" indent="-171450">
              <a:lnSpc>
                <a:spcPts val="1200"/>
              </a:lnSpc>
              <a:spcBef>
                <a:spcPts val="0"/>
              </a:spcBef>
              <a:buFontTx/>
              <a:buChar char="-"/>
            </a:pP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중복제거 없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음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7796240" y="4681114"/>
            <a:ext cx="885971" cy="2960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실시간</a:t>
            </a:r>
            <a:endParaRPr lang="en-US" altLang="ko-KR" sz="1200" b="1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 중복제거</a:t>
            </a:r>
            <a:endParaRPr lang="ko-KR" altLang="en-US" sz="12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41" name="직선 화살표 연결선 240"/>
          <p:cNvCxnSpPr>
            <a:stCxn id="213" idx="1"/>
          </p:cNvCxnSpPr>
          <p:nvPr/>
        </p:nvCxnSpPr>
        <p:spPr>
          <a:xfrm flipH="1" flipV="1">
            <a:off x="7739454" y="3452947"/>
            <a:ext cx="159500" cy="244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직선 화살표 연결선 241"/>
          <p:cNvCxnSpPr/>
          <p:nvPr/>
        </p:nvCxnSpPr>
        <p:spPr>
          <a:xfrm>
            <a:off x="7696701" y="4438531"/>
            <a:ext cx="107315" cy="9786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화살표 연결선 242"/>
          <p:cNvCxnSpPr>
            <a:stCxn id="219" idx="0"/>
          </p:cNvCxnSpPr>
          <p:nvPr/>
        </p:nvCxnSpPr>
        <p:spPr>
          <a:xfrm flipH="1" flipV="1">
            <a:off x="8004609" y="3207492"/>
            <a:ext cx="573488" cy="387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화살표 연결선 243"/>
          <p:cNvCxnSpPr>
            <a:stCxn id="221" idx="1"/>
          </p:cNvCxnSpPr>
          <p:nvPr/>
        </p:nvCxnSpPr>
        <p:spPr>
          <a:xfrm flipH="1" flipV="1">
            <a:off x="7870616" y="3411781"/>
            <a:ext cx="308544" cy="55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모서리가 둥근 직사각형 244"/>
          <p:cNvSpPr/>
          <p:nvPr/>
        </p:nvSpPr>
        <p:spPr>
          <a:xfrm>
            <a:off x="7741935" y="5490748"/>
            <a:ext cx="232358" cy="240019"/>
          </a:xfrm>
          <a:prstGeom prst="roundRect">
            <a:avLst/>
          </a:prstGeom>
          <a:solidFill>
            <a:srgbClr val="003366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46" name="직선 화살표 연결선 245"/>
          <p:cNvCxnSpPr>
            <a:endCxn id="263" idx="0"/>
          </p:cNvCxnSpPr>
          <p:nvPr/>
        </p:nvCxnSpPr>
        <p:spPr>
          <a:xfrm>
            <a:off x="7484308" y="3562474"/>
            <a:ext cx="90445" cy="67959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오른쪽 화살표 246"/>
          <p:cNvSpPr/>
          <p:nvPr/>
        </p:nvSpPr>
        <p:spPr>
          <a:xfrm>
            <a:off x="4335340" y="3664147"/>
            <a:ext cx="749563" cy="2378150"/>
          </a:xfrm>
          <a:prstGeom prst="rightArrow">
            <a:avLst>
              <a:gd name="adj1" fmla="val 66717"/>
              <a:gd name="adj2" fmla="val 5652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757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8" name="모서리가 둥근 직사각형 247"/>
          <p:cNvSpPr/>
          <p:nvPr/>
        </p:nvSpPr>
        <p:spPr>
          <a:xfrm>
            <a:off x="4366783" y="4042892"/>
            <a:ext cx="239214" cy="1366826"/>
          </a:xfrm>
          <a:prstGeom prst="roundRect">
            <a:avLst>
              <a:gd name="adj" fmla="val 4811"/>
            </a:avLst>
          </a:prstGeom>
          <a:noFill/>
          <a:ln w="15875">
            <a:noFil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eaVert" lIns="0" tIns="0" rIns="0" bIns="0" rtlCol="0" anchor="b" anchorCtr="0"/>
          <a:lstStyle/>
          <a:p>
            <a:pPr algn="ctr">
              <a:buNone/>
            </a:pPr>
            <a:r>
              <a:rPr lang="ko-KR" altLang="en-US" sz="12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실시간중복제</a:t>
            </a:r>
            <a:r>
              <a:rPr lang="ko-KR" altLang="en-US" sz="1200" b="1" dirty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거</a:t>
            </a:r>
            <a:endParaRPr lang="ko-KR" altLang="en-US" sz="1200" b="1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249" name="Picture 5"/>
          <p:cNvPicPr>
            <a:picLocks noChangeAspect="1" noChangeArrowheads="1"/>
          </p:cNvPicPr>
          <p:nvPr/>
        </p:nvPicPr>
        <p:blipFill>
          <a:blip r:embed="rId8" cstate="print">
            <a:lum bright="30000" contrast="40000"/>
          </a:blip>
          <a:srcRect/>
          <a:stretch>
            <a:fillRect/>
          </a:stretch>
        </p:blipFill>
        <p:spPr bwMode="auto">
          <a:xfrm>
            <a:off x="6080036" y="5898487"/>
            <a:ext cx="1098629" cy="2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5"/>
          <p:cNvPicPr>
            <a:picLocks noChangeAspect="1" noChangeArrowheads="1"/>
          </p:cNvPicPr>
          <p:nvPr/>
        </p:nvPicPr>
        <p:blipFill>
          <a:blip r:embed="rId8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249829" y="5899762"/>
            <a:ext cx="1098629" cy="2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5"/>
          <p:cNvPicPr>
            <a:picLocks noChangeAspect="1" noChangeArrowheads="1"/>
          </p:cNvPicPr>
          <p:nvPr/>
        </p:nvPicPr>
        <p:blipFill>
          <a:blip r:embed="rId8" cstate="print">
            <a:lum bright="30000" contrast="40000"/>
          </a:blip>
          <a:srcRect/>
          <a:stretch>
            <a:fillRect/>
          </a:stretch>
        </p:blipFill>
        <p:spPr bwMode="auto">
          <a:xfrm>
            <a:off x="6081290" y="6167417"/>
            <a:ext cx="1098629" cy="2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5"/>
          <p:cNvPicPr>
            <a:picLocks noChangeAspect="1" noChangeArrowheads="1"/>
          </p:cNvPicPr>
          <p:nvPr/>
        </p:nvPicPr>
        <p:blipFill>
          <a:blip r:embed="rId8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251082" y="6168692"/>
            <a:ext cx="1098629" cy="2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2" descr="http://icons.iconarchive.com/icons/oxygen-icons.org/oxygen/256/Devices-drive-harddis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2" y="4988033"/>
            <a:ext cx="563762" cy="5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" descr="http://icons.iconarchive.com/icons/oxygen-icons.org/oxygen/256/Devices-drive-harddis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86" y="4981664"/>
            <a:ext cx="563762" cy="5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" descr="http://icons.iconarchive.com/icons/oxygen-icons.org/oxygen/256/Devices-drive-harddis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14" y="4958724"/>
            <a:ext cx="563762" cy="5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모서리가 둥근 직사각형 255"/>
          <p:cNvSpPr/>
          <p:nvPr/>
        </p:nvSpPr>
        <p:spPr>
          <a:xfrm>
            <a:off x="6300153" y="5500078"/>
            <a:ext cx="232358" cy="212977"/>
          </a:xfrm>
          <a:prstGeom prst="roundRect">
            <a:avLst/>
          </a:prstGeom>
          <a:solidFill>
            <a:srgbClr val="00CC00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7" name="모서리가 둥근 직사각형 256"/>
          <p:cNvSpPr/>
          <p:nvPr/>
        </p:nvSpPr>
        <p:spPr>
          <a:xfrm>
            <a:off x="6594771" y="5491237"/>
            <a:ext cx="232358" cy="224234"/>
          </a:xfrm>
          <a:prstGeom prst="roundRect">
            <a:avLst/>
          </a:prstGeom>
          <a:solidFill>
            <a:srgbClr val="996633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8" name="모서리가 둥근 직사각형 257"/>
          <p:cNvSpPr/>
          <p:nvPr/>
        </p:nvSpPr>
        <p:spPr>
          <a:xfrm>
            <a:off x="4690123" y="4044172"/>
            <a:ext cx="239214" cy="1366826"/>
          </a:xfrm>
          <a:prstGeom prst="roundRect">
            <a:avLst>
              <a:gd name="adj" fmla="val 4811"/>
            </a:avLst>
          </a:prstGeom>
          <a:noFill/>
          <a:ln w="15875">
            <a:noFil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eaVert" lIns="0" tIns="0" rIns="0" bIns="0" rtlCol="0" anchor="b" anchorCtr="0"/>
          <a:lstStyle/>
          <a:p>
            <a:pPr algn="ctr">
              <a:buNone/>
            </a:pPr>
            <a:r>
              <a:rPr lang="ko-KR" altLang="en-US" sz="12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메인</a:t>
            </a:r>
            <a:r>
              <a:rPr lang="en-US" altLang="ko-KR" sz="12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2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메모리</a:t>
            </a:r>
          </a:p>
        </p:txBody>
      </p:sp>
      <p:sp>
        <p:nvSpPr>
          <p:cNvPr id="259" name="모서리가 둥근 직사각형 258"/>
          <p:cNvSpPr/>
          <p:nvPr/>
        </p:nvSpPr>
        <p:spPr>
          <a:xfrm>
            <a:off x="4526576" y="4106626"/>
            <a:ext cx="239214" cy="1366826"/>
          </a:xfrm>
          <a:prstGeom prst="roundRect">
            <a:avLst>
              <a:gd name="adj" fmla="val 4811"/>
            </a:avLst>
          </a:prstGeom>
          <a:noFill/>
          <a:ln w="15875">
            <a:noFil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eaVert" lIns="0" tIns="0" rIns="0" bIns="0" rtlCol="0" anchor="b" anchorCtr="0"/>
          <a:lstStyle/>
          <a:p>
            <a:pPr algn="ctr">
              <a:buNone/>
            </a:pPr>
            <a:r>
              <a:rPr lang="en-US" altLang="ko-KR" sz="12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+</a:t>
            </a:r>
            <a:endParaRPr lang="ko-KR" altLang="en-US" sz="1200" b="1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89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20" name="내용 개체 틀 47"/>
          <p:cNvSpPr>
            <a:spLocks noGrp="1"/>
          </p:cNvSpPr>
          <p:nvPr>
            <p:ph idx="1"/>
          </p:nvPr>
        </p:nvSpPr>
        <p:spPr>
          <a:xfrm>
            <a:off x="271686" y="1132681"/>
            <a:ext cx="8764810" cy="1864271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300" b="1" dirty="0" smtClean="0">
                <a:solidFill>
                  <a:srgbClr val="CC0066"/>
                </a:solidFill>
              </a:rPr>
              <a:t>고</a:t>
            </a:r>
            <a:r>
              <a:rPr lang="ko-KR" altLang="en-US" sz="3300" b="1" dirty="0">
                <a:solidFill>
                  <a:srgbClr val="CC0066"/>
                </a:solidFill>
              </a:rPr>
              <a:t>속</a:t>
            </a:r>
            <a:r>
              <a:rPr lang="ko-KR" altLang="en-US" sz="3300" b="1" dirty="0" smtClean="0">
                <a:solidFill>
                  <a:srgbClr val="CC0066"/>
                </a:solidFill>
              </a:rPr>
              <a:t> </a:t>
            </a:r>
            <a:r>
              <a:rPr lang="ko-KR" altLang="en-US" sz="3300" b="1" dirty="0" smtClean="0">
                <a:solidFill>
                  <a:srgbClr val="CC0066"/>
                </a:solidFill>
              </a:rPr>
              <a:t>클라우드 서비스를 </a:t>
            </a:r>
            <a:r>
              <a:rPr lang="ko-KR" altLang="en-US" sz="3300" b="1" dirty="0">
                <a:solidFill>
                  <a:srgbClr val="CC0066"/>
                </a:solidFill>
              </a:rPr>
              <a:t>위한 </a:t>
            </a:r>
            <a:r>
              <a:rPr lang="ko-KR" altLang="en-US" sz="3300" b="1" dirty="0" err="1" smtClean="0">
                <a:solidFill>
                  <a:srgbClr val="CC0066"/>
                </a:solidFill>
              </a:rPr>
              <a:t>인메모</a:t>
            </a:r>
            <a:r>
              <a:rPr lang="ko-KR" altLang="en-US" sz="3300" b="1" dirty="0" err="1">
                <a:solidFill>
                  <a:srgbClr val="CC0066"/>
                </a:solidFill>
              </a:rPr>
              <a:t>리</a:t>
            </a:r>
            <a:r>
              <a:rPr lang="ko-KR" altLang="en-US" sz="3300" b="1" dirty="0" smtClean="0">
                <a:solidFill>
                  <a:srgbClr val="CC0066"/>
                </a:solidFill>
              </a:rPr>
              <a:t> </a:t>
            </a:r>
            <a:r>
              <a:rPr lang="ko-KR" altLang="en-US" sz="3300" b="1" dirty="0" smtClean="0">
                <a:solidFill>
                  <a:srgbClr val="CC0066"/>
                </a:solidFill>
              </a:rPr>
              <a:t>가상 </a:t>
            </a:r>
            <a:r>
              <a:rPr lang="ko-KR" altLang="en-US" sz="3300" b="1" dirty="0">
                <a:solidFill>
                  <a:srgbClr val="CC0066"/>
                </a:solidFill>
              </a:rPr>
              <a:t>데스크탑 </a:t>
            </a:r>
            <a:r>
              <a:rPr lang="ko-KR" altLang="en-US" sz="3300" b="1" dirty="0" smtClean="0">
                <a:solidFill>
                  <a:srgbClr val="CC0066"/>
                </a:solidFill>
              </a:rPr>
              <a:t>기술 구성</a:t>
            </a:r>
            <a:endParaRPr lang="en-US" altLang="ko-KR" sz="3300" b="1" dirty="0" smtClean="0">
              <a:solidFill>
                <a:srgbClr val="CC0066"/>
              </a:solidFill>
            </a:endParaRPr>
          </a:p>
          <a:p>
            <a:pPr marL="0" indent="0">
              <a:buNone/>
            </a:pPr>
            <a:endParaRPr lang="en-US" altLang="ko-KR" sz="2000" b="1" dirty="0" smtClean="0">
              <a:solidFill>
                <a:srgbClr val="CC0066"/>
              </a:solidFill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CC0066"/>
                </a:solidFill>
              </a:rPr>
              <a:t>         </a:t>
            </a:r>
            <a:r>
              <a:rPr lang="en-US" altLang="ko-KR" sz="2000" dirty="0" smtClean="0"/>
              <a:t>1) </a:t>
            </a:r>
            <a:r>
              <a:rPr lang="ko-KR" altLang="en-US" sz="2000" dirty="0"/>
              <a:t>고속 </a:t>
            </a:r>
            <a:r>
              <a:rPr lang="ko-KR" altLang="en-US" sz="2000" dirty="0" err="1"/>
              <a:t>인메모리</a:t>
            </a:r>
            <a:r>
              <a:rPr lang="ko-KR" altLang="en-US" sz="2000" dirty="0"/>
              <a:t> 가상 데스크탑 플랫폼 </a:t>
            </a:r>
            <a:r>
              <a:rPr lang="ko-KR" altLang="en-US" sz="2000" dirty="0" smtClean="0"/>
              <a:t>기술</a:t>
            </a:r>
            <a:endParaRPr lang="en-US" altLang="ko-KR" sz="2000" dirty="0" smtClean="0"/>
          </a:p>
          <a:p>
            <a:pPr marL="0" indent="0">
              <a:buNone/>
            </a:pPr>
            <a:endParaRPr lang="ko-KR" altLang="en-US" sz="2000" dirty="0"/>
          </a:p>
          <a:p>
            <a:pPr marL="0" indent="0">
              <a:buNone/>
            </a:pPr>
            <a:r>
              <a:rPr lang="en-US" altLang="ko-KR" sz="2000" dirty="0" smtClean="0"/>
              <a:t>         2) </a:t>
            </a:r>
            <a:r>
              <a:rPr lang="ko-KR" altLang="en-US" sz="2000" dirty="0" err="1"/>
              <a:t>인메모리</a:t>
            </a:r>
            <a:r>
              <a:rPr lang="ko-KR" altLang="en-US" sz="2000" dirty="0"/>
              <a:t> 가상 데스크탑 백업</a:t>
            </a:r>
            <a:r>
              <a:rPr lang="en-US" altLang="ko-KR" sz="2000" dirty="0"/>
              <a:t>/</a:t>
            </a:r>
            <a:r>
              <a:rPr lang="ko-KR" altLang="en-US" sz="2000" dirty="0"/>
              <a:t>복구 </a:t>
            </a:r>
            <a:r>
              <a:rPr lang="ko-KR" altLang="en-US" sz="2000" dirty="0" smtClean="0"/>
              <a:t>기술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     3) </a:t>
            </a:r>
            <a:r>
              <a:rPr lang="ko-KR" altLang="en-US" sz="2000" dirty="0" err="1"/>
              <a:t>인메모리</a:t>
            </a:r>
            <a:r>
              <a:rPr lang="ko-KR" altLang="en-US" sz="2000" dirty="0"/>
              <a:t> 가상 데스크탑 관리 기술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12" name="이등변 삼각형 11"/>
          <p:cNvSpPr/>
          <p:nvPr/>
        </p:nvSpPr>
        <p:spPr>
          <a:xfrm rot="16200000">
            <a:off x="2924522" y="3547895"/>
            <a:ext cx="1505567" cy="1006407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74000">
                <a:schemeClr val="accent1">
                  <a:lumMod val="45000"/>
                  <a:lumOff val="5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584793" y="5331289"/>
            <a:ext cx="1847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latinLnBrk="0">
              <a:defRPr/>
            </a:pPr>
            <a:endParaRPr lang="ko-KR" altLang="en-US" sz="1100" b="1" kern="0" dirty="0">
              <a:solidFill>
                <a:prstClr val="white"/>
              </a:solidFill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34227" y="3178732"/>
            <a:ext cx="2530218" cy="16251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 flipV="1">
            <a:off x="5813615" y="3533656"/>
            <a:ext cx="429186" cy="280932"/>
          </a:xfrm>
          <a:custGeom>
            <a:avLst/>
            <a:gdLst>
              <a:gd name="T0" fmla="*/ 2147483647 w 960"/>
              <a:gd name="T1" fmla="*/ 0 h 1807"/>
              <a:gd name="T2" fmla="*/ 2147483647 w 960"/>
              <a:gd name="T3" fmla="*/ 2147483647 h 1807"/>
              <a:gd name="T4" fmla="*/ 2147483647 w 960"/>
              <a:gd name="T5" fmla="*/ 2147483647 h 1807"/>
              <a:gd name="T6" fmla="*/ 0 w 960"/>
              <a:gd name="T7" fmla="*/ 2147483647 h 1807"/>
              <a:gd name="T8" fmla="*/ 2147483647 w 960"/>
              <a:gd name="T9" fmla="*/ 2147483647 h 1807"/>
              <a:gd name="T10" fmla="*/ 2147483647 w 960"/>
              <a:gd name="T11" fmla="*/ 2147483647 h 1807"/>
              <a:gd name="T12" fmla="*/ 2147483647 w 960"/>
              <a:gd name="T13" fmla="*/ 2147483647 h 1807"/>
              <a:gd name="T14" fmla="*/ 2147483647 w 960"/>
              <a:gd name="T15" fmla="*/ 2147483647 h 1807"/>
              <a:gd name="T16" fmla="*/ 2147483647 w 960"/>
              <a:gd name="T17" fmla="*/ 0 h 18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0"/>
              <a:gd name="T28" fmla="*/ 0 h 1807"/>
              <a:gd name="T29" fmla="*/ 960 w 960"/>
              <a:gd name="T30" fmla="*/ 1807 h 18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0" h="1807">
                <a:moveTo>
                  <a:pt x="489" y="0"/>
                </a:moveTo>
                <a:lnTo>
                  <a:pt x="46" y="545"/>
                </a:lnTo>
                <a:cubicBezTo>
                  <a:pt x="46" y="545"/>
                  <a:pt x="174" y="494"/>
                  <a:pt x="302" y="444"/>
                </a:cubicBezTo>
                <a:cubicBezTo>
                  <a:pt x="366" y="1185"/>
                  <a:pt x="0" y="1807"/>
                  <a:pt x="0" y="1807"/>
                </a:cubicBezTo>
                <a:lnTo>
                  <a:pt x="494" y="1551"/>
                </a:lnTo>
                <a:lnTo>
                  <a:pt x="960" y="1807"/>
                </a:lnTo>
                <a:cubicBezTo>
                  <a:pt x="960" y="1807"/>
                  <a:pt x="595" y="1139"/>
                  <a:pt x="659" y="435"/>
                </a:cubicBezTo>
                <a:cubicBezTo>
                  <a:pt x="791" y="490"/>
                  <a:pt x="924" y="545"/>
                  <a:pt x="924" y="545"/>
                </a:cubicBezTo>
                <a:lnTo>
                  <a:pt x="489" y="0"/>
                </a:ln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100000">
                <a:srgbClr val="D5F7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810" y="4397724"/>
            <a:ext cx="1170037" cy="3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모서리가 둥근 직사각형 16"/>
          <p:cNvSpPr/>
          <p:nvPr/>
        </p:nvSpPr>
        <p:spPr>
          <a:xfrm>
            <a:off x="5171548" y="4363638"/>
            <a:ext cx="1138957" cy="391496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0847" y="4347079"/>
            <a:ext cx="12986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Memory as Main Storage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9" name="Picture 5" descr="H:\과제관련폴더\DaaS\4차년도문서\VDI2.0기술수요조사\그림\hd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6050" y="4081543"/>
            <a:ext cx="308447" cy="3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88" y="4536931"/>
            <a:ext cx="343928" cy="1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02" y="4536274"/>
            <a:ext cx="343928" cy="1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75" y="4537350"/>
            <a:ext cx="343928" cy="1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3923776" y="4116533"/>
            <a:ext cx="1565303" cy="20048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63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맑은 고딕" panose="020B0503020000020004" pitchFamily="50" charset="-127"/>
                <a:cs typeface="Tahoma" pitchFamily="34" charset="0"/>
              </a:rPr>
              <a:t> Hypervisor</a:t>
            </a:r>
            <a:endParaRPr kumimoji="0" lang="ko-KR" alt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맑은 고딕" panose="020B0503020000020004" pitchFamily="50" charset="-127"/>
              <a:cs typeface="Tahoma" pitchFamily="34" charset="0"/>
            </a:endParaRPr>
          </a:p>
        </p:txBody>
      </p:sp>
      <p:pic>
        <p:nvPicPr>
          <p:cNvPr id="25" name="Picture 6" descr="H:\과제관련폴더\DaaS\4차년도문서\VDI2.0기술수요조사\그림\Yahoo-Widget-Engine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89" y="3331287"/>
            <a:ext cx="349369" cy="3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707255" y="3818037"/>
            <a:ext cx="571476" cy="282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-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맑은 고딕" panose="020B0503020000020004" pitchFamily="50" charset="-127"/>
                <a:cs typeface="Tahoma" pitchFamily="34" charset="0"/>
              </a:rPr>
              <a:t>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-7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맑은 고딕" panose="020B0503020000020004" pitchFamily="50" charset="-127"/>
                <a:cs typeface="Tahoma" pitchFamily="34" charset="0"/>
              </a:rPr>
              <a:t>Deduplication</a:t>
            </a:r>
            <a:endParaRPr kumimoji="0" lang="ko-KR" altLang="en-US" sz="700" b="1" i="0" u="none" strike="noStrike" kern="0" cap="none" spc="-7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8216" y="3140968"/>
            <a:ext cx="1218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In-Memory Engine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23776" y="3889103"/>
            <a:ext cx="1565304" cy="205686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맑은 고딕" panose="020B0503020000020004" pitchFamily="50" charset="-127"/>
                <a:cs typeface="Tahoma" pitchFamily="34" charset="0"/>
              </a:rPr>
              <a:t>Virtual Desktop Delivery Layer</a:t>
            </a: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5502049" y="3327228"/>
            <a:ext cx="319499" cy="547393"/>
          </a:xfrm>
          <a:prstGeom prst="rightArrow">
            <a:avLst>
              <a:gd name="adj1" fmla="val 47380"/>
              <a:gd name="adj2" fmla="val 70585"/>
            </a:avLst>
          </a:prstGeom>
          <a:gradFill rotWithShape="1">
            <a:gsLst>
              <a:gs pos="0">
                <a:srgbClr val="DAC1FF">
                  <a:alpha val="0"/>
                </a:srgbClr>
              </a:gs>
              <a:gs pos="100000">
                <a:srgbClr val="1D78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923776" y="3680628"/>
            <a:ext cx="1588821" cy="2056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맑은 고딕" panose="020B0503020000020004" pitchFamily="50" charset="-127"/>
              <a:cs typeface="Tahoma" pitchFamily="34" charset="0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33" y="3354846"/>
            <a:ext cx="487315" cy="370208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3942251" y="3686899"/>
            <a:ext cx="9845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맑은 고딕" panose="020B0503020000020004" pitchFamily="50" charset="-127"/>
                <a:cs typeface="Tahoma" pitchFamily="34" charset="0"/>
              </a:rPr>
              <a:t>Virtual Desktop</a:t>
            </a:r>
            <a:endParaRPr lang="ko-KR" altLang="en-US" dirty="0"/>
          </a:p>
        </p:txBody>
      </p:sp>
      <p:sp>
        <p:nvSpPr>
          <p:cNvPr id="33" name="직사각형 32"/>
          <p:cNvSpPr/>
          <p:nvPr/>
        </p:nvSpPr>
        <p:spPr>
          <a:xfrm>
            <a:off x="2483768" y="5042310"/>
            <a:ext cx="3956460" cy="70447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defRPr/>
            </a:pPr>
            <a:r>
              <a:rPr lang="en-US" altLang="ko-KR" sz="1200" b="1" kern="0" dirty="0" smtClean="0">
                <a:solidFill>
                  <a:srgbClr val="0000FF"/>
                </a:solidFill>
                <a:ea typeface="맑은 고딕" panose="020B0503020000020004" pitchFamily="50" charset="-127"/>
              </a:rPr>
              <a:t>In-Memory </a:t>
            </a:r>
            <a:r>
              <a:rPr lang="ko-KR" altLang="en-US" sz="1200" b="1" kern="0" dirty="0" smtClean="0">
                <a:solidFill>
                  <a:srgbClr val="0000FF"/>
                </a:solidFill>
                <a:ea typeface="맑은 고딕" panose="020B0503020000020004" pitchFamily="50" charset="-127"/>
              </a:rPr>
              <a:t>가상 </a:t>
            </a:r>
            <a:r>
              <a:rPr lang="ko-KR" altLang="en-US" sz="1200" b="1" kern="0" dirty="0" smtClean="0">
                <a:solidFill>
                  <a:srgbClr val="0000FF"/>
                </a:solidFill>
                <a:ea typeface="맑은 고딕" panose="020B0503020000020004" pitchFamily="50" charset="-127"/>
              </a:rPr>
              <a:t>데스크탑 솔루션</a:t>
            </a:r>
            <a:endParaRPr lang="en-US" altLang="ko-KR" sz="1200" b="1" kern="0" dirty="0" smtClean="0">
              <a:solidFill>
                <a:srgbClr val="0000FF"/>
              </a:solidFill>
              <a:ea typeface="맑은 고딕" panose="020B0503020000020004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spc="-1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ko-KR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 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고속 </a:t>
            </a:r>
            <a:r>
              <a:rPr lang="ko-KR" altLang="en-US" sz="1000" b="1" spc="-100" dirty="0" err="1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인메모리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가상데스크탑  플랫폼</a:t>
            </a:r>
            <a:r>
              <a:rPr lang="en-US" altLang="ko-KR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  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기술</a:t>
            </a:r>
            <a:endParaRPr lang="en-US" altLang="ko-KR" sz="1000" b="1" spc="-100" dirty="0" smtClean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. 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가상 </a:t>
            </a:r>
            <a:r>
              <a:rPr lang="ko-KR" altLang="en-US" sz="1000" b="1" spc="-1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데스크탑  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백업</a:t>
            </a:r>
            <a:r>
              <a:rPr lang="en-US" altLang="ko-KR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복구 기술 </a:t>
            </a:r>
            <a:r>
              <a:rPr lang="en-US" altLang="ko-KR" sz="1000" b="1" spc="-1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altLang="ko-KR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                        </a:t>
            </a:r>
            <a:r>
              <a:rPr lang="en-US" altLang="ko-KR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 </a:t>
            </a:r>
            <a:r>
              <a:rPr lang="ko-KR" altLang="en-US" sz="1000" b="1" spc="-100" dirty="0" err="1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인메모리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ko-KR" altLang="en-US" sz="1000" b="1" spc="-100" dirty="0" err="1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가상데스탑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 관리</a:t>
            </a:r>
            <a:r>
              <a:rPr lang="ko-KR" altLang="en-US" sz="1000" b="1" spc="-100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ko-KR" altLang="en-US" sz="1000" b="1" spc="-1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기술</a:t>
            </a:r>
            <a:endParaRPr lang="ko-KR" altLang="en-US" sz="1000" b="1" kern="0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8289" y="3443376"/>
            <a:ext cx="1129015" cy="111731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10" y="3354846"/>
            <a:ext cx="487315" cy="37020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38" y="3354846"/>
            <a:ext cx="487315" cy="3702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20" name="내용 개체 틀 47"/>
          <p:cNvSpPr>
            <a:spLocks noGrp="1"/>
          </p:cNvSpPr>
          <p:nvPr>
            <p:ph idx="1"/>
          </p:nvPr>
        </p:nvSpPr>
        <p:spPr>
          <a:xfrm>
            <a:off x="271686" y="1052735"/>
            <a:ext cx="8872314" cy="4896545"/>
          </a:xfrm>
        </p:spPr>
        <p:txBody>
          <a:bodyPr>
            <a:normAutofit fontScale="92500"/>
          </a:bodyPr>
          <a:lstStyle/>
          <a:p>
            <a:r>
              <a:rPr lang="ko-KR" altLang="en-US" sz="2000" b="1" dirty="0" smtClean="0">
                <a:solidFill>
                  <a:srgbClr val="CC0066"/>
                </a:solidFill>
              </a:rPr>
              <a:t>고</a:t>
            </a:r>
            <a:r>
              <a:rPr lang="ko-KR" altLang="en-US" sz="2000" b="1" dirty="0">
                <a:solidFill>
                  <a:srgbClr val="CC0066"/>
                </a:solidFill>
              </a:rPr>
              <a:t>속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 </a:t>
            </a:r>
            <a:r>
              <a:rPr lang="ko-KR" altLang="en-US" sz="2000" b="1" dirty="0">
                <a:solidFill>
                  <a:srgbClr val="CC0066"/>
                </a:solidFill>
              </a:rPr>
              <a:t>클라우드 서비스를 위한 </a:t>
            </a:r>
            <a:r>
              <a:rPr lang="ko-KR" altLang="en-US" sz="2000" b="1" dirty="0" err="1" smtClean="0">
                <a:solidFill>
                  <a:srgbClr val="CC0066"/>
                </a:solidFill>
              </a:rPr>
              <a:t>인메모</a:t>
            </a:r>
            <a:r>
              <a:rPr lang="ko-KR" altLang="en-US" sz="2000" b="1" dirty="0" err="1">
                <a:solidFill>
                  <a:srgbClr val="CC0066"/>
                </a:solidFill>
              </a:rPr>
              <a:t>리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 </a:t>
            </a:r>
            <a:r>
              <a:rPr lang="ko-KR" altLang="en-US" sz="2000" b="1" dirty="0">
                <a:solidFill>
                  <a:srgbClr val="CC0066"/>
                </a:solidFill>
              </a:rPr>
              <a:t>가상 데스크탑 </a:t>
            </a:r>
            <a:r>
              <a:rPr lang="ko-KR" altLang="en-US" sz="2000" b="1" dirty="0" smtClean="0">
                <a:solidFill>
                  <a:srgbClr val="CC0066"/>
                </a:solidFill>
              </a:rPr>
              <a:t>기술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dirty="0" smtClean="0"/>
              <a:t>   1) </a:t>
            </a:r>
            <a:r>
              <a:rPr lang="ko-KR" altLang="en-US" dirty="0"/>
              <a:t>고속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플랫폼 </a:t>
            </a:r>
            <a:r>
              <a:rPr lang="ko-KR" altLang="en-US" dirty="0" smtClean="0"/>
              <a:t>기술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① </a:t>
            </a:r>
            <a:r>
              <a:rPr lang="ko-KR" altLang="en-US" dirty="0"/>
              <a:t>고속 가상 데스크탑 서비스를 위해서 가상 데스크탑 이미지를 메인 메모리상에 저장 및 </a:t>
            </a:r>
            <a:r>
              <a:rPr lang="ko-KR" altLang="en-US" dirty="0" smtClean="0"/>
              <a:t>운용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② </a:t>
            </a:r>
            <a:r>
              <a:rPr lang="ko-KR" altLang="en-US" dirty="0"/>
              <a:t>대용량의 가상 데스크탑 이미지를 한정된 크기의 메인 메모리상에 저장하기 위한 가상 데스크탑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이미지 </a:t>
            </a:r>
            <a:r>
              <a:rPr lang="ko-KR" altLang="en-US" dirty="0"/>
              <a:t>중복 제거 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    ③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플랫폼 구성에 필요한 요소 </a:t>
            </a:r>
            <a:r>
              <a:rPr lang="en-US" altLang="ko-KR" dirty="0"/>
              <a:t>SW </a:t>
            </a:r>
            <a:r>
              <a:rPr lang="ko-KR" altLang="en-US" dirty="0"/>
              <a:t>모듈을 </a:t>
            </a:r>
            <a:r>
              <a:rPr lang="ko-KR" altLang="en-US" dirty="0" smtClean="0"/>
              <a:t>자동 설정 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    ④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데스크탑을 위한 구성</a:t>
            </a:r>
            <a:r>
              <a:rPr lang="en-US" altLang="ko-KR" dirty="0"/>
              <a:t>, </a:t>
            </a:r>
            <a:r>
              <a:rPr lang="ko-KR" altLang="en-US" dirty="0"/>
              <a:t>운영</a:t>
            </a:r>
            <a:r>
              <a:rPr lang="en-US" altLang="ko-KR" dirty="0"/>
              <a:t>, </a:t>
            </a:r>
            <a:r>
              <a:rPr lang="ko-KR" altLang="en-US" dirty="0"/>
              <a:t>생성을 위한 명령어 기반 운영 프로그램</a:t>
            </a:r>
          </a:p>
          <a:p>
            <a:pPr marL="0" indent="0">
              <a:buNone/>
            </a:pPr>
            <a:r>
              <a:rPr lang="en-US" altLang="ko-KR" dirty="0" smtClean="0"/>
              <a:t>    2)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백업</a:t>
            </a:r>
            <a:r>
              <a:rPr lang="en-US" altLang="ko-KR" dirty="0"/>
              <a:t>/</a:t>
            </a:r>
            <a:r>
              <a:rPr lang="ko-KR" altLang="en-US" dirty="0"/>
              <a:t>복구 </a:t>
            </a:r>
            <a:r>
              <a:rPr lang="ko-KR" altLang="en-US" dirty="0" smtClean="0"/>
              <a:t>기술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  </a:t>
            </a:r>
            <a:r>
              <a:rPr lang="ko-KR" altLang="en-US" dirty="0" smtClean="0"/>
              <a:t> </a:t>
            </a:r>
            <a:r>
              <a:rPr lang="ko-KR" altLang="en-US" dirty="0" smtClean="0"/>
              <a:t>① </a:t>
            </a:r>
            <a:r>
              <a:rPr lang="ko-KR" altLang="en-US" dirty="0"/>
              <a:t>메인 메모리상의 가상 데스크탑 이미지를 </a:t>
            </a:r>
            <a:r>
              <a:rPr lang="ko-KR" altLang="en-US" dirty="0" err="1"/>
              <a:t>비휘발성</a:t>
            </a:r>
            <a:r>
              <a:rPr lang="ko-KR" altLang="en-US" dirty="0"/>
              <a:t> 스토리지로 백업</a:t>
            </a:r>
            <a:r>
              <a:rPr lang="en-US" altLang="ko-KR" dirty="0"/>
              <a:t>/</a:t>
            </a:r>
            <a:r>
              <a:rPr lang="ko-KR" altLang="en-US" dirty="0" smtClean="0"/>
              <a:t>복구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    ② </a:t>
            </a:r>
            <a:r>
              <a:rPr lang="ko-KR" altLang="en-US" dirty="0"/>
              <a:t>메인 메모리상의 가상 데스크탑 이미지를 로컬 스토리지로 실시간 백업하고</a:t>
            </a:r>
            <a:r>
              <a:rPr lang="en-US" altLang="ko-KR" dirty="0"/>
              <a:t>, </a:t>
            </a:r>
            <a:r>
              <a:rPr lang="ko-KR" altLang="en-US" dirty="0"/>
              <a:t>장애나 구동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설정이 </a:t>
            </a:r>
            <a:r>
              <a:rPr lang="ko-KR" altLang="en-US" dirty="0"/>
              <a:t>필요한 경우 </a:t>
            </a:r>
            <a:r>
              <a:rPr lang="ko-KR" altLang="en-US" dirty="0" smtClean="0"/>
              <a:t>백업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dirty="0" smtClean="0"/>
              <a:t>③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플랫폼상의 가상 데스크탑 이미지를 네트워크 스토리지로 실시간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백업하고</a:t>
            </a:r>
            <a:r>
              <a:rPr lang="en-US" altLang="ko-KR" dirty="0"/>
              <a:t>, </a:t>
            </a:r>
            <a:r>
              <a:rPr lang="ko-KR" altLang="en-US" dirty="0"/>
              <a:t>장애나 구동 설정이 필요한 경우 </a:t>
            </a:r>
            <a:r>
              <a:rPr lang="ko-KR" altLang="en-US" dirty="0" smtClean="0"/>
              <a:t>백업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en-US" altLang="ko-KR" dirty="0" smtClean="0"/>
              <a:t>3</a:t>
            </a:r>
            <a:r>
              <a:rPr lang="en-US" altLang="ko-KR" dirty="0"/>
              <a:t>)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관리 </a:t>
            </a:r>
            <a:r>
              <a:rPr lang="ko-KR" altLang="en-US" dirty="0" smtClean="0"/>
              <a:t>기술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ko-KR" altLang="en-US" dirty="0" smtClean="0"/>
              <a:t>      </a:t>
            </a:r>
            <a:r>
              <a:rPr lang="ko-KR" altLang="en-US" dirty="0" smtClean="0"/>
              <a:t> </a:t>
            </a:r>
            <a:r>
              <a:rPr lang="ko-KR" altLang="en-US" dirty="0" smtClean="0"/>
              <a:t>①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플랫폼 및 이에 상주하는 가상 데스크탑 관리를 위한 플랫폼 </a:t>
            </a:r>
            <a:r>
              <a:rPr lang="ko-KR" altLang="en-US" dirty="0" smtClean="0"/>
              <a:t>에이전트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     ②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플랫폼상에 운용되는 가상 데스크탑 </a:t>
            </a:r>
            <a:r>
              <a:rPr lang="ko-KR" altLang="en-US" dirty="0" smtClean="0"/>
              <a:t>이미지 관리</a:t>
            </a:r>
            <a:endParaRPr lang="ko-KR" altLang="en-US" dirty="0"/>
          </a:p>
          <a:p>
            <a:pPr marL="0" indent="0">
              <a:buNone/>
            </a:pPr>
            <a:r>
              <a:rPr lang="ko-KR" altLang="en-US" dirty="0" smtClean="0"/>
              <a:t>        ③ </a:t>
            </a:r>
            <a:r>
              <a:rPr lang="ko-KR" altLang="en-US" dirty="0" err="1"/>
              <a:t>인메모리</a:t>
            </a:r>
            <a:r>
              <a:rPr lang="ko-KR" altLang="en-US" dirty="0"/>
              <a:t> 가상 데스크탑 플랫폼을 관리하는 그래픽 사용자 </a:t>
            </a:r>
            <a:r>
              <a:rPr lang="ko-KR" altLang="en-US" dirty="0" smtClean="0"/>
              <a:t>인터페이스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864817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8297"/>
            <a:ext cx="7772400" cy="523220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타 기술과 비교</a:t>
            </a:r>
            <a:endParaRPr lang="ko-KR" altLang="en-US" sz="2600" b="0" dirty="0" smtClean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68123"/>
              </p:ext>
            </p:extLst>
          </p:nvPr>
        </p:nvGraphicFramePr>
        <p:xfrm>
          <a:off x="539552" y="1340768"/>
          <a:ext cx="7811028" cy="48282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9214"/>
                <a:gridCol w="1476178"/>
                <a:gridCol w="1406769"/>
                <a:gridCol w="1538654"/>
                <a:gridCol w="1870213"/>
              </a:tblGrid>
              <a:tr h="3359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Citrix/</a:t>
                      </a:r>
                      <a:r>
                        <a:rPr lang="en-US" altLang="ko-KR" sz="14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VMWare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DaaS</a:t>
                      </a:r>
                      <a:r>
                        <a:rPr lang="en-US" altLang="ko-KR" sz="1400" baseline="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1.0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IM-VDI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99CC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우수성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솔루션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XenDesktop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SHINE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100" b="1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AnyTop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endParaRPr lang="ko-KR" altLang="en-US" sz="1200" b="1" dirty="0">
                        <a:solidFill>
                          <a:srgbClr val="0000FF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인메모리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지원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baseline="0" dirty="0" err="1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인메모리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지원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모듈형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서비스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en-US" altLang="ko-KR" sz="110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err="1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모듈형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지원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3318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온</a:t>
                      </a:r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오프라인 지원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오프라인 지원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2743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VM 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부팅속도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~700sec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~350sec</a:t>
                      </a:r>
                      <a:endParaRPr lang="ko-KR" altLang="en-US" sz="110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12sec</a:t>
                      </a:r>
                      <a:endParaRPr lang="ko-KR" altLang="en-US" sz="11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12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초 이내 부팅</a:t>
                      </a:r>
                    </a:p>
                  </a:txBody>
                  <a:tcPr anchor="ctr" anchorCtr="1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최대 사용자수</a:t>
                      </a:r>
                      <a:endParaRPr lang="en-US" altLang="ko-KR" sz="12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성능저하 無</a:t>
                      </a:r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53 user/server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50 user/server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128 user/server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서버당 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128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사용자 </a:t>
                      </a:r>
                      <a:endParaRPr lang="en-US" altLang="ko-KR" sz="1200" b="1" kern="1200" baseline="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지원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210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가상데스크탑</a:t>
                      </a:r>
                      <a:endParaRPr lang="en-US" altLang="ko-KR" sz="12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이미지 크기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24GB/user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24GB/user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이상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0.5GB/user</a:t>
                      </a:r>
                      <a:endParaRPr lang="ko-KR" altLang="en-US" sz="11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사용자당 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0.5G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이미지 </a:t>
                      </a:r>
                      <a:endParaRPr lang="en-US" altLang="ko-KR" sz="1200" b="1" kern="1200" baseline="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지원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가상데스크탑</a:t>
                      </a:r>
                      <a:endParaRPr lang="en-US" altLang="ko-KR" sz="12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이미지 생성시간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~700sec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~350sec</a:t>
                      </a:r>
                      <a:endParaRPr lang="ko-KR" altLang="en-US" sz="110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45sec</a:t>
                      </a:r>
                      <a:endParaRPr lang="ko-KR" altLang="en-US" sz="11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VDI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이미지 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초 </a:t>
                      </a:r>
                      <a:endParaRPr lang="en-US" altLang="ko-KR" sz="1200" b="1" kern="1200" baseline="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생성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2057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오프라인 </a:t>
                      </a:r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VM </a:t>
                      </a:r>
                    </a:p>
                    <a:p>
                      <a:pPr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동시지원 개수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오프라인 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VM 4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개 지원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Auto Provisioning</a:t>
                      </a:r>
                    </a:p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소요시간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자동 </a:t>
                      </a:r>
                      <a:r>
                        <a:rPr lang="ko-KR" altLang="en-US" sz="1200" b="1" kern="1200" baseline="0" dirty="0" err="1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프로비저닝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altLang="ko-KR" sz="1200" b="1" kern="1200" baseline="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분 소요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21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baseline="0" dirty="0" err="1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모듈형</a:t>
                      </a:r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관리도구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</a:t>
                      </a:r>
                      <a:endParaRPr lang="en-US" altLang="ko-KR" sz="1100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유</a:t>
                      </a:r>
                      <a:endParaRPr lang="en-US" altLang="ko-KR" sz="1100" b="1" kern="1200" baseline="0" dirty="0" smtClean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kern="1200" baseline="0" dirty="0" err="1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모듈형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관리도구 지원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 anchorCtr="1"/>
                </a:tc>
              </a:tr>
              <a:tr h="4267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적용분야</a:t>
                      </a:r>
                      <a:endParaRPr lang="ko-KR" altLang="en-US" sz="12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일반사양의 교육 및 공공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VDI 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일반사양의 교육 및 공공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VDI 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고속 사양의 교육 및 공공</a:t>
                      </a:r>
                      <a:r>
                        <a:rPr lang="en-US" altLang="ko-KR" sz="1100" b="1" kern="1200" baseline="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VDI </a:t>
                      </a:r>
                      <a:endParaRPr lang="ko-KR" altLang="en-US" sz="1100" b="1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고품질 </a:t>
                      </a:r>
                      <a:r>
                        <a:rPr lang="en-US" altLang="ko-KR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VDI </a:t>
                      </a:r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서비스 </a:t>
                      </a:r>
                      <a:endParaRPr lang="en-US" altLang="ko-KR" sz="1200" b="1" kern="1200" baseline="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200" b="1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지원</a:t>
                      </a:r>
                      <a:endParaRPr lang="ko-KR" altLang="en-US" sz="1200" b="1" kern="1200" baseline="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AD911-EA4D-490F-A197-E0BF68798EB3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519113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</a:t>
            </a:r>
          </a:p>
        </p:txBody>
      </p:sp>
      <p:sp>
        <p:nvSpPr>
          <p:cNvPr id="20" name="내용 개체 틀 47"/>
          <p:cNvSpPr>
            <a:spLocks noGrp="1"/>
          </p:cNvSpPr>
          <p:nvPr>
            <p:ph idx="1"/>
          </p:nvPr>
        </p:nvSpPr>
        <p:spPr>
          <a:xfrm>
            <a:off x="271686" y="1046182"/>
            <a:ext cx="8747926" cy="510610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rgbClr val="CC0066"/>
                </a:solidFill>
              </a:rPr>
              <a:t>기술 이전 스크립트 및 프로그램</a:t>
            </a:r>
            <a:endParaRPr lang="en-US" altLang="ko-KR" sz="2000" b="1" dirty="0" smtClean="0">
              <a:solidFill>
                <a:srgbClr val="CC0066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4538" y="1781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96994"/>
              </p:ext>
            </p:extLst>
          </p:nvPr>
        </p:nvGraphicFramePr>
        <p:xfrm>
          <a:off x="611560" y="1843974"/>
          <a:ext cx="7848871" cy="4532200"/>
        </p:xfrm>
        <a:graphic>
          <a:graphicData uri="http://schemas.openxmlformats.org/drawingml/2006/table">
            <a:tbl>
              <a:tblPr/>
              <a:tblGrid>
                <a:gridCol w="1274867"/>
                <a:gridCol w="4340242"/>
                <a:gridCol w="1116881"/>
                <a:gridCol w="1116881"/>
              </a:tblGrid>
              <a:tr h="3418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프로그램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번호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프로그램 명칭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관련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기술 범위 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관련 기술명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PG20150759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가상 데스크탑 시스템에서 중복제거를 위한 </a:t>
                      </a: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해쉬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계산 가속 프로그램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1)-①,②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 플랫폼 기술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PG20150758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가상 데스크탑 시스템의 명령어 기반 관리 프로그램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1)-③,④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2)-①,②,③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 플랫폼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백업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복구 기술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PG20150762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기반 가상 데스크탑 플랫폼 에이전트 프로그램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3)-①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 관리 기술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PG20150761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기반 가상 데스크탑 이미지 관리 프로그램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3)-②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 가상 데스크탑 백업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복구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관리 기술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PG20150760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기반 가상데스크탑 플랫폼 관리를 위한 그래픽 사용자 인터페이스 프로그램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3)-③ 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인메모리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가상 데스크탑 관리 기술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42301" marR="42301" marT="11695" marB="11695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19071</TotalTime>
  <Words>1521</Words>
  <Application>Microsoft Office PowerPoint</Application>
  <PresentationFormat>화면 슬라이드 쇼(4:3)</PresentationFormat>
  <Paragraphs>322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기본 디자인</vt:lpstr>
      <vt:lpstr>PowerPoint 프레젠테이션</vt:lpstr>
      <vt:lpstr>PowerPoint 프레젠테이션</vt:lpstr>
      <vt:lpstr>1. 기술의 개요</vt:lpstr>
      <vt:lpstr>1. 기술의 개요</vt:lpstr>
      <vt:lpstr>1. 기술의 개요</vt:lpstr>
      <vt:lpstr>1. 기술의 개요</vt:lpstr>
      <vt:lpstr>1. 기술의 개요</vt:lpstr>
      <vt:lpstr>2. 타 기술과 비교</vt:lpstr>
      <vt:lpstr>2. 기술이전 내용</vt:lpstr>
      <vt:lpstr>2. 기술이전 내용</vt:lpstr>
      <vt:lpstr>4. 국내외 기술 및 시장 동향</vt:lpstr>
      <vt:lpstr>4. 국내외 기술 및 시장 동향</vt:lpstr>
      <vt:lpstr>5. 기술의 사업성</vt:lpstr>
      <vt:lpstr>5. 기술의 사업성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etri</cp:lastModifiedBy>
  <cp:revision>1327</cp:revision>
  <cp:lastPrinted>2000-01-26T07:28:59Z</cp:lastPrinted>
  <dcterms:created xsi:type="dcterms:W3CDTF">1998-07-27T04:31:16Z</dcterms:created>
  <dcterms:modified xsi:type="dcterms:W3CDTF">2016-04-22T09:35:22Z</dcterms:modified>
</cp:coreProperties>
</file>