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jp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5"/>
              <a:t>Proprietary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485"/>
              </a:lnSpc>
            </a:pPr>
            <a:r>
              <a:rPr dirty="0" spc="5"/>
              <a:t>차세대콘텐츠연구본부, </a:t>
            </a:r>
            <a:r>
              <a:rPr dirty="0" spc="10"/>
              <a:t>VR/홀로그래픽콘텐츠연구실</a:t>
            </a:r>
            <a:r>
              <a:rPr dirty="0" spc="-114"/>
              <a:t> </a:t>
            </a:r>
            <a:fld id="{81D60167-4931-47E6-BA6A-407CBD079E47}" type="slidenum">
              <a:rPr dirty="0" baseline="-3968" sz="2100" spc="-7" b="1">
                <a:latin typeface="Malgun Gothic"/>
                <a:cs typeface="Malgun Gothic"/>
              </a:rPr>
              <a:t>#</a:t>
            </a:fld>
            <a:endParaRPr baseline="-3968" sz="2100">
              <a:latin typeface="Malgun Gothic"/>
              <a:cs typeface="Malgun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0099"/>
                </a:solidFill>
                <a:latin typeface="Gulim"/>
                <a:cs typeface="Guli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Gulim"/>
                <a:cs typeface="Gulim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5"/>
              <a:t>Proprietary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485"/>
              </a:lnSpc>
            </a:pPr>
            <a:r>
              <a:rPr dirty="0" spc="5"/>
              <a:t>차세대콘텐츠연구본부, </a:t>
            </a:r>
            <a:r>
              <a:rPr dirty="0" spc="10"/>
              <a:t>VR/홀로그래픽콘텐츠연구실</a:t>
            </a:r>
            <a:r>
              <a:rPr dirty="0" spc="-114"/>
              <a:t> </a:t>
            </a:r>
            <a:fld id="{81D60167-4931-47E6-BA6A-407CBD079E47}" type="slidenum">
              <a:rPr dirty="0" baseline="-3968" sz="2100" spc="-7" b="1">
                <a:latin typeface="Malgun Gothic"/>
                <a:cs typeface="Malgun Gothic"/>
              </a:rPr>
              <a:t>#</a:t>
            </a:fld>
            <a:endParaRPr baseline="-3968" sz="2100">
              <a:latin typeface="Malgun Gothic"/>
              <a:cs typeface="Malgun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0099"/>
                </a:solidFill>
                <a:latin typeface="Gulim"/>
                <a:cs typeface="Guli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5"/>
              <a:t>Proprietary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485"/>
              </a:lnSpc>
            </a:pPr>
            <a:r>
              <a:rPr dirty="0" spc="5"/>
              <a:t>차세대콘텐츠연구본부, </a:t>
            </a:r>
            <a:r>
              <a:rPr dirty="0" spc="10"/>
              <a:t>VR/홀로그래픽콘텐츠연구실</a:t>
            </a:r>
            <a:r>
              <a:rPr dirty="0" spc="-114"/>
              <a:t> </a:t>
            </a:r>
            <a:fld id="{81D60167-4931-47E6-BA6A-407CBD079E47}" type="slidenum">
              <a:rPr dirty="0" baseline="-3968" sz="2100" spc="-7" b="1">
                <a:latin typeface="Malgun Gothic"/>
                <a:cs typeface="Malgun Gothic"/>
              </a:rPr>
              <a:t>#</a:t>
            </a:fld>
            <a:endParaRPr baseline="-3968" sz="2100">
              <a:latin typeface="Malgun Gothic"/>
              <a:cs typeface="Malgun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0099"/>
                </a:solidFill>
                <a:latin typeface="Gulim"/>
                <a:cs typeface="Guli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5"/>
              <a:t>Proprietary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485"/>
              </a:lnSpc>
            </a:pPr>
            <a:r>
              <a:rPr dirty="0" spc="5"/>
              <a:t>차세대콘텐츠연구본부, </a:t>
            </a:r>
            <a:r>
              <a:rPr dirty="0" spc="10"/>
              <a:t>VR/홀로그래픽콘텐츠연구실</a:t>
            </a:r>
            <a:r>
              <a:rPr dirty="0" spc="-114"/>
              <a:t> </a:t>
            </a:r>
            <a:fld id="{81D60167-4931-47E6-BA6A-407CBD079E47}" type="slidenum">
              <a:rPr dirty="0" baseline="-3968" sz="2100" spc="-7" b="1">
                <a:latin typeface="Malgun Gothic"/>
                <a:cs typeface="Malgun Gothic"/>
              </a:rPr>
              <a:t>#</a:t>
            </a:fld>
            <a:endParaRPr baseline="-3968" sz="2100">
              <a:latin typeface="Malgun Gothic"/>
              <a:cs typeface="Malgun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8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DE6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274456" y="154888"/>
            <a:ext cx="640080" cy="177165"/>
          </a:xfrm>
          <a:custGeom>
            <a:avLst/>
            <a:gdLst/>
            <a:ahLst/>
            <a:cxnLst/>
            <a:rect l="l" t="t" r="r" b="b"/>
            <a:pathLst>
              <a:path w="640079" h="177165">
                <a:moveTo>
                  <a:pt x="234403" y="431"/>
                </a:moveTo>
                <a:lnTo>
                  <a:pt x="0" y="431"/>
                </a:lnTo>
                <a:lnTo>
                  <a:pt x="0" y="37236"/>
                </a:lnTo>
                <a:lnTo>
                  <a:pt x="82245" y="37236"/>
                </a:lnTo>
                <a:lnTo>
                  <a:pt x="82245" y="176847"/>
                </a:lnTo>
                <a:lnTo>
                  <a:pt x="152171" y="176847"/>
                </a:lnTo>
                <a:lnTo>
                  <a:pt x="152171" y="37236"/>
                </a:lnTo>
                <a:lnTo>
                  <a:pt x="234403" y="37236"/>
                </a:lnTo>
                <a:lnTo>
                  <a:pt x="234403" y="431"/>
                </a:lnTo>
                <a:close/>
              </a:path>
              <a:path w="640079" h="177165">
                <a:moveTo>
                  <a:pt x="639457" y="0"/>
                </a:moveTo>
                <a:lnTo>
                  <a:pt x="569556" y="0"/>
                </a:lnTo>
                <a:lnTo>
                  <a:pt x="569556" y="176885"/>
                </a:lnTo>
                <a:lnTo>
                  <a:pt x="639457" y="176885"/>
                </a:lnTo>
                <a:lnTo>
                  <a:pt x="639457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04091" y="154886"/>
            <a:ext cx="229255" cy="17688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43807" y="154886"/>
            <a:ext cx="271425" cy="18819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2447544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143761" y="1524761"/>
            <a:ext cx="5715000" cy="4119879"/>
          </a:xfrm>
          <a:custGeom>
            <a:avLst/>
            <a:gdLst/>
            <a:ahLst/>
            <a:cxnLst/>
            <a:rect l="l" t="t" r="r" b="b"/>
            <a:pathLst>
              <a:path w="5715000" h="4119879">
                <a:moveTo>
                  <a:pt x="5515102" y="0"/>
                </a:moveTo>
                <a:lnTo>
                  <a:pt x="199897" y="0"/>
                </a:lnTo>
                <a:lnTo>
                  <a:pt x="154059" y="5281"/>
                </a:lnTo>
                <a:lnTo>
                  <a:pt x="111982" y="20324"/>
                </a:lnTo>
                <a:lnTo>
                  <a:pt x="74866" y="43927"/>
                </a:lnTo>
                <a:lnTo>
                  <a:pt x="43911" y="74887"/>
                </a:lnTo>
                <a:lnTo>
                  <a:pt x="20315" y="112004"/>
                </a:lnTo>
                <a:lnTo>
                  <a:pt x="5278" y="154075"/>
                </a:lnTo>
                <a:lnTo>
                  <a:pt x="0" y="199898"/>
                </a:lnTo>
                <a:lnTo>
                  <a:pt x="0" y="3919474"/>
                </a:lnTo>
                <a:lnTo>
                  <a:pt x="5278" y="3965296"/>
                </a:lnTo>
                <a:lnTo>
                  <a:pt x="20315" y="4007367"/>
                </a:lnTo>
                <a:lnTo>
                  <a:pt x="43911" y="4044484"/>
                </a:lnTo>
                <a:lnTo>
                  <a:pt x="74866" y="4075444"/>
                </a:lnTo>
                <a:lnTo>
                  <a:pt x="111982" y="4099047"/>
                </a:lnTo>
                <a:lnTo>
                  <a:pt x="154059" y="4114090"/>
                </a:lnTo>
                <a:lnTo>
                  <a:pt x="199897" y="4119372"/>
                </a:lnTo>
                <a:lnTo>
                  <a:pt x="5515102" y="4119372"/>
                </a:lnTo>
                <a:lnTo>
                  <a:pt x="5560924" y="4114090"/>
                </a:lnTo>
                <a:lnTo>
                  <a:pt x="5602995" y="4099047"/>
                </a:lnTo>
                <a:lnTo>
                  <a:pt x="5640112" y="4075444"/>
                </a:lnTo>
                <a:lnTo>
                  <a:pt x="5671072" y="4044484"/>
                </a:lnTo>
                <a:lnTo>
                  <a:pt x="5694675" y="4007367"/>
                </a:lnTo>
                <a:lnTo>
                  <a:pt x="5709718" y="3965296"/>
                </a:lnTo>
                <a:lnTo>
                  <a:pt x="5714999" y="3919474"/>
                </a:lnTo>
                <a:lnTo>
                  <a:pt x="5714999" y="199898"/>
                </a:lnTo>
                <a:lnTo>
                  <a:pt x="5709718" y="154075"/>
                </a:lnTo>
                <a:lnTo>
                  <a:pt x="5694675" y="112004"/>
                </a:lnTo>
                <a:lnTo>
                  <a:pt x="5671072" y="74887"/>
                </a:lnTo>
                <a:lnTo>
                  <a:pt x="5640112" y="43927"/>
                </a:lnTo>
                <a:lnTo>
                  <a:pt x="5602995" y="20324"/>
                </a:lnTo>
                <a:lnTo>
                  <a:pt x="5560924" y="5281"/>
                </a:lnTo>
                <a:lnTo>
                  <a:pt x="55151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143761" y="1524761"/>
            <a:ext cx="5715000" cy="4119879"/>
          </a:xfrm>
          <a:custGeom>
            <a:avLst/>
            <a:gdLst/>
            <a:ahLst/>
            <a:cxnLst/>
            <a:rect l="l" t="t" r="r" b="b"/>
            <a:pathLst>
              <a:path w="5715000" h="4119879">
                <a:moveTo>
                  <a:pt x="0" y="199898"/>
                </a:moveTo>
                <a:lnTo>
                  <a:pt x="5278" y="154075"/>
                </a:lnTo>
                <a:lnTo>
                  <a:pt x="20315" y="112004"/>
                </a:lnTo>
                <a:lnTo>
                  <a:pt x="43911" y="74887"/>
                </a:lnTo>
                <a:lnTo>
                  <a:pt x="74866" y="43927"/>
                </a:lnTo>
                <a:lnTo>
                  <a:pt x="111982" y="20324"/>
                </a:lnTo>
                <a:lnTo>
                  <a:pt x="154059" y="5281"/>
                </a:lnTo>
                <a:lnTo>
                  <a:pt x="199897" y="0"/>
                </a:lnTo>
                <a:lnTo>
                  <a:pt x="5515102" y="0"/>
                </a:lnTo>
                <a:lnTo>
                  <a:pt x="5560924" y="5281"/>
                </a:lnTo>
                <a:lnTo>
                  <a:pt x="5602995" y="20324"/>
                </a:lnTo>
                <a:lnTo>
                  <a:pt x="5640112" y="43927"/>
                </a:lnTo>
                <a:lnTo>
                  <a:pt x="5671072" y="74887"/>
                </a:lnTo>
                <a:lnTo>
                  <a:pt x="5694675" y="112004"/>
                </a:lnTo>
                <a:lnTo>
                  <a:pt x="5709718" y="154075"/>
                </a:lnTo>
                <a:lnTo>
                  <a:pt x="5714999" y="199898"/>
                </a:lnTo>
                <a:lnTo>
                  <a:pt x="5714999" y="3919474"/>
                </a:lnTo>
                <a:lnTo>
                  <a:pt x="5709718" y="3965296"/>
                </a:lnTo>
                <a:lnTo>
                  <a:pt x="5694675" y="4007367"/>
                </a:lnTo>
                <a:lnTo>
                  <a:pt x="5671072" y="4044484"/>
                </a:lnTo>
                <a:lnTo>
                  <a:pt x="5640112" y="4075444"/>
                </a:lnTo>
                <a:lnTo>
                  <a:pt x="5602995" y="4099047"/>
                </a:lnTo>
                <a:lnTo>
                  <a:pt x="5560924" y="4114090"/>
                </a:lnTo>
                <a:lnTo>
                  <a:pt x="5515102" y="4119372"/>
                </a:lnTo>
                <a:lnTo>
                  <a:pt x="199897" y="4119372"/>
                </a:lnTo>
                <a:lnTo>
                  <a:pt x="154059" y="4114090"/>
                </a:lnTo>
                <a:lnTo>
                  <a:pt x="111982" y="4099047"/>
                </a:lnTo>
                <a:lnTo>
                  <a:pt x="74866" y="4075444"/>
                </a:lnTo>
                <a:lnTo>
                  <a:pt x="43911" y="4044484"/>
                </a:lnTo>
                <a:lnTo>
                  <a:pt x="20315" y="4007367"/>
                </a:lnTo>
                <a:lnTo>
                  <a:pt x="5278" y="3965296"/>
                </a:lnTo>
                <a:lnTo>
                  <a:pt x="0" y="3919474"/>
                </a:lnTo>
                <a:lnTo>
                  <a:pt x="0" y="199898"/>
                </a:lnTo>
                <a:close/>
              </a:path>
            </a:pathLst>
          </a:custGeom>
          <a:ln w="28956">
            <a:solidFill>
              <a:srgbClr val="FF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639508" y="6502488"/>
            <a:ext cx="426720" cy="118745"/>
          </a:xfrm>
          <a:custGeom>
            <a:avLst/>
            <a:gdLst/>
            <a:ahLst/>
            <a:cxnLst/>
            <a:rect l="l" t="t" r="r" b="b"/>
            <a:pathLst>
              <a:path w="426719" h="118745">
                <a:moveTo>
                  <a:pt x="156260" y="0"/>
                </a:moveTo>
                <a:lnTo>
                  <a:pt x="0" y="0"/>
                </a:lnTo>
                <a:lnTo>
                  <a:pt x="0" y="25387"/>
                </a:lnTo>
                <a:lnTo>
                  <a:pt x="54825" y="25387"/>
                </a:lnTo>
                <a:lnTo>
                  <a:pt x="54825" y="118033"/>
                </a:lnTo>
                <a:lnTo>
                  <a:pt x="101447" y="118033"/>
                </a:lnTo>
                <a:lnTo>
                  <a:pt x="101447" y="25387"/>
                </a:lnTo>
                <a:lnTo>
                  <a:pt x="156260" y="25387"/>
                </a:lnTo>
                <a:lnTo>
                  <a:pt x="156260" y="0"/>
                </a:lnTo>
                <a:close/>
              </a:path>
              <a:path w="426719" h="118745">
                <a:moveTo>
                  <a:pt x="426300" y="558"/>
                </a:moveTo>
                <a:lnTo>
                  <a:pt x="379691" y="558"/>
                </a:lnTo>
                <a:lnTo>
                  <a:pt x="379691" y="118478"/>
                </a:lnTo>
                <a:lnTo>
                  <a:pt x="426300" y="118478"/>
                </a:lnTo>
                <a:lnTo>
                  <a:pt x="426300" y="558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9261" y="6503041"/>
            <a:ext cx="152837" cy="117922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9074" y="6503041"/>
            <a:ext cx="180950" cy="1254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5"/>
              <a:t>Proprietary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485"/>
              </a:lnSpc>
            </a:pPr>
            <a:r>
              <a:rPr dirty="0" spc="5"/>
              <a:t>차세대콘텐츠연구본부, </a:t>
            </a:r>
            <a:r>
              <a:rPr dirty="0" spc="10"/>
              <a:t>VR/홀로그래픽콘텐츠연구실</a:t>
            </a:r>
            <a:r>
              <a:rPr dirty="0" spc="-114"/>
              <a:t> </a:t>
            </a:r>
            <a:fld id="{81D60167-4931-47E6-BA6A-407CBD079E47}" type="slidenum">
              <a:rPr dirty="0" baseline="-3968" sz="2100" spc="-7" b="1">
                <a:latin typeface="Malgun Gothic"/>
                <a:cs typeface="Malgun Gothic"/>
              </a:rPr>
              <a:t>#</a:t>
            </a:fld>
            <a:endParaRPr baseline="-3968" sz="2100">
              <a:latin typeface="Malgun Gothic"/>
              <a:cs typeface="Malgun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8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DE6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274456" y="154888"/>
            <a:ext cx="640080" cy="177165"/>
          </a:xfrm>
          <a:custGeom>
            <a:avLst/>
            <a:gdLst/>
            <a:ahLst/>
            <a:cxnLst/>
            <a:rect l="l" t="t" r="r" b="b"/>
            <a:pathLst>
              <a:path w="640079" h="177165">
                <a:moveTo>
                  <a:pt x="234403" y="431"/>
                </a:moveTo>
                <a:lnTo>
                  <a:pt x="0" y="431"/>
                </a:lnTo>
                <a:lnTo>
                  <a:pt x="0" y="37236"/>
                </a:lnTo>
                <a:lnTo>
                  <a:pt x="82245" y="37236"/>
                </a:lnTo>
                <a:lnTo>
                  <a:pt x="82245" y="176847"/>
                </a:lnTo>
                <a:lnTo>
                  <a:pt x="152171" y="176847"/>
                </a:lnTo>
                <a:lnTo>
                  <a:pt x="152171" y="37236"/>
                </a:lnTo>
                <a:lnTo>
                  <a:pt x="234403" y="37236"/>
                </a:lnTo>
                <a:lnTo>
                  <a:pt x="234403" y="431"/>
                </a:lnTo>
                <a:close/>
              </a:path>
              <a:path w="640079" h="177165">
                <a:moveTo>
                  <a:pt x="639457" y="0"/>
                </a:moveTo>
                <a:lnTo>
                  <a:pt x="569556" y="0"/>
                </a:lnTo>
                <a:lnTo>
                  <a:pt x="569556" y="176885"/>
                </a:lnTo>
                <a:lnTo>
                  <a:pt x="639457" y="176885"/>
                </a:lnTo>
                <a:lnTo>
                  <a:pt x="639457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04091" y="154886"/>
            <a:ext cx="229255" cy="17688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43807" y="154886"/>
            <a:ext cx="271425" cy="188196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639508" y="6502488"/>
            <a:ext cx="426720" cy="118745"/>
          </a:xfrm>
          <a:custGeom>
            <a:avLst/>
            <a:gdLst/>
            <a:ahLst/>
            <a:cxnLst/>
            <a:rect l="l" t="t" r="r" b="b"/>
            <a:pathLst>
              <a:path w="426719" h="118745">
                <a:moveTo>
                  <a:pt x="156260" y="0"/>
                </a:moveTo>
                <a:lnTo>
                  <a:pt x="0" y="0"/>
                </a:lnTo>
                <a:lnTo>
                  <a:pt x="0" y="25387"/>
                </a:lnTo>
                <a:lnTo>
                  <a:pt x="54825" y="25387"/>
                </a:lnTo>
                <a:lnTo>
                  <a:pt x="54825" y="118033"/>
                </a:lnTo>
                <a:lnTo>
                  <a:pt x="101447" y="118033"/>
                </a:lnTo>
                <a:lnTo>
                  <a:pt x="101447" y="25387"/>
                </a:lnTo>
                <a:lnTo>
                  <a:pt x="156260" y="25387"/>
                </a:lnTo>
                <a:lnTo>
                  <a:pt x="156260" y="0"/>
                </a:lnTo>
                <a:close/>
              </a:path>
              <a:path w="426719" h="118745">
                <a:moveTo>
                  <a:pt x="426300" y="558"/>
                </a:moveTo>
                <a:lnTo>
                  <a:pt x="379691" y="558"/>
                </a:lnTo>
                <a:lnTo>
                  <a:pt x="379691" y="118478"/>
                </a:lnTo>
                <a:lnTo>
                  <a:pt x="426300" y="118478"/>
                </a:lnTo>
                <a:lnTo>
                  <a:pt x="426300" y="558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9261" y="6503041"/>
            <a:ext cx="152837" cy="11792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19074" y="6503041"/>
            <a:ext cx="180950" cy="1254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4215" y="927354"/>
            <a:ext cx="6195568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0099"/>
                </a:solidFill>
                <a:latin typeface="Gulim"/>
                <a:cs typeface="Guli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1654" y="1848230"/>
            <a:ext cx="7767320" cy="4338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Gulim"/>
                <a:cs typeface="Gulim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145844" y="6460929"/>
            <a:ext cx="86042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5"/>
              <a:t>Proprietary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888738" y="6464598"/>
            <a:ext cx="3898900" cy="20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485"/>
              </a:lnSpc>
            </a:pPr>
            <a:r>
              <a:rPr dirty="0" spc="5"/>
              <a:t>차세대콘텐츠연구본부, </a:t>
            </a:r>
            <a:r>
              <a:rPr dirty="0" spc="10"/>
              <a:t>VR/홀로그래픽콘텐츠연구실</a:t>
            </a:r>
            <a:r>
              <a:rPr dirty="0" spc="-114"/>
              <a:t> </a:t>
            </a:r>
            <a:fld id="{81D60167-4931-47E6-BA6A-407CBD079E47}" type="slidenum">
              <a:rPr dirty="0" baseline="-3968" sz="2100" spc="-7" b="1">
                <a:latin typeface="Malgun Gothic"/>
                <a:cs typeface="Malgun Gothic"/>
              </a:rPr>
              <a:t>#</a:t>
            </a:fld>
            <a:endParaRPr baseline="-3968" sz="2100">
              <a:latin typeface="Malgun Gothic"/>
              <a:cs typeface="Malgun Gothic"/>
            </a:endParaRP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8.jp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hyperlink" Target="mailto:msyoon@etri.re.kr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39.png"/><Relationship Id="rId8" Type="http://schemas.openxmlformats.org/officeDocument/2006/relationships/image" Target="../media/image40.jpg"/><Relationship Id="rId9" Type="http://schemas.openxmlformats.org/officeDocument/2006/relationships/hyperlink" Target="http://www.etri.re.kr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jp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png"/><Relationship Id="rId4" Type="http://schemas.openxmlformats.org/officeDocument/2006/relationships/image" Target="../media/image37.jp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DE6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990600"/>
            <a:chOff x="0" y="0"/>
            <a:chExt cx="9144000" cy="990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274456" y="154888"/>
              <a:ext cx="640080" cy="177165"/>
            </a:xfrm>
            <a:custGeom>
              <a:avLst/>
              <a:gdLst/>
              <a:ahLst/>
              <a:cxnLst/>
              <a:rect l="l" t="t" r="r" b="b"/>
              <a:pathLst>
                <a:path w="640079" h="177165">
                  <a:moveTo>
                    <a:pt x="234403" y="431"/>
                  </a:moveTo>
                  <a:lnTo>
                    <a:pt x="0" y="431"/>
                  </a:lnTo>
                  <a:lnTo>
                    <a:pt x="0" y="37236"/>
                  </a:lnTo>
                  <a:lnTo>
                    <a:pt x="82245" y="37236"/>
                  </a:lnTo>
                  <a:lnTo>
                    <a:pt x="82245" y="176847"/>
                  </a:lnTo>
                  <a:lnTo>
                    <a:pt x="152171" y="176847"/>
                  </a:lnTo>
                  <a:lnTo>
                    <a:pt x="152171" y="37236"/>
                  </a:lnTo>
                  <a:lnTo>
                    <a:pt x="234403" y="37236"/>
                  </a:lnTo>
                  <a:lnTo>
                    <a:pt x="234403" y="431"/>
                  </a:lnTo>
                  <a:close/>
                </a:path>
                <a:path w="640079" h="177165">
                  <a:moveTo>
                    <a:pt x="639457" y="0"/>
                  </a:moveTo>
                  <a:lnTo>
                    <a:pt x="569556" y="0"/>
                  </a:lnTo>
                  <a:lnTo>
                    <a:pt x="569556" y="176885"/>
                  </a:lnTo>
                  <a:lnTo>
                    <a:pt x="639457" y="176885"/>
                  </a:lnTo>
                  <a:lnTo>
                    <a:pt x="639457" y="0"/>
                  </a:lnTo>
                  <a:close/>
                </a:path>
              </a:pathLst>
            </a:custGeom>
            <a:solidFill>
              <a:srgbClr val="0A40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4091" y="154886"/>
              <a:ext cx="229255" cy="1768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43807" y="154886"/>
              <a:ext cx="271425" cy="18819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58544" y="6473629"/>
            <a:ext cx="7590790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35"/>
              </a:lnSpc>
              <a:tabLst>
                <a:tab pos="5031105" algn="l"/>
                <a:tab pos="7487920" algn="l"/>
              </a:tabLst>
            </a:pPr>
            <a:r>
              <a:rPr dirty="0" baseline="9259" sz="1800" spc="-15">
                <a:latin typeface="Batang"/>
                <a:cs typeface="Batang"/>
              </a:rPr>
              <a:t>P</a:t>
            </a:r>
            <a:r>
              <a:rPr dirty="0" baseline="9259" sz="1800" spc="-7">
                <a:latin typeface="Batang"/>
                <a:cs typeface="Batang"/>
              </a:rPr>
              <a:t>r</a:t>
            </a:r>
            <a:r>
              <a:rPr dirty="0" baseline="9259" sz="1800" spc="-15">
                <a:latin typeface="Batang"/>
                <a:cs typeface="Batang"/>
              </a:rPr>
              <a:t>op</a:t>
            </a:r>
            <a:r>
              <a:rPr dirty="0" baseline="9259" sz="1800" spc="-7">
                <a:latin typeface="Batang"/>
                <a:cs typeface="Batang"/>
              </a:rPr>
              <a:t>ri</a:t>
            </a:r>
            <a:r>
              <a:rPr dirty="0" baseline="9259" sz="1800">
                <a:latin typeface="Batang"/>
                <a:cs typeface="Batang"/>
              </a:rPr>
              <a:t>e</a:t>
            </a:r>
            <a:r>
              <a:rPr dirty="0" baseline="9259" sz="1800" spc="-7">
                <a:latin typeface="Batang"/>
                <a:cs typeface="Batang"/>
              </a:rPr>
              <a:t>tar</a:t>
            </a:r>
            <a:r>
              <a:rPr dirty="0" baseline="9259" sz="1800">
                <a:latin typeface="Batang"/>
                <a:cs typeface="Batang"/>
              </a:rPr>
              <a:t>y</a:t>
            </a:r>
            <a:r>
              <a:rPr dirty="0" baseline="9259" sz="1800">
                <a:latin typeface="Batang"/>
                <a:cs typeface="Batang"/>
              </a:rPr>
              <a:t>	</a:t>
            </a:r>
            <a:r>
              <a:rPr dirty="0" sz="1400" spc="60" b="1">
                <a:latin typeface="Malgun Gothic"/>
                <a:cs typeface="Malgun Gothic"/>
              </a:rPr>
              <a:t>E</a:t>
            </a:r>
            <a:r>
              <a:rPr dirty="0" sz="1400" spc="55" b="1">
                <a:latin typeface="Malgun Gothic"/>
                <a:cs typeface="Malgun Gothic"/>
              </a:rPr>
              <a:t>T</a:t>
            </a:r>
            <a:r>
              <a:rPr dirty="0" sz="1400" spc="5" b="1">
                <a:latin typeface="Malgun Gothic"/>
                <a:cs typeface="Malgun Gothic"/>
              </a:rPr>
              <a:t>R</a:t>
            </a:r>
            <a:r>
              <a:rPr dirty="0" sz="1400" spc="-55" b="1">
                <a:latin typeface="Malgun Gothic"/>
                <a:cs typeface="Malgun Gothic"/>
              </a:rPr>
              <a:t>I</a:t>
            </a:r>
            <a:r>
              <a:rPr dirty="0" sz="1400" spc="-80" b="1">
                <a:latin typeface="Malgun Gothic"/>
                <a:cs typeface="Malgun Gothic"/>
              </a:rPr>
              <a:t> </a:t>
            </a:r>
            <a:r>
              <a:rPr dirty="0" sz="1400" spc="-5" b="1">
                <a:latin typeface="Malgun Gothic"/>
                <a:cs typeface="Malgun Gothic"/>
              </a:rPr>
              <a:t>O</a:t>
            </a:r>
            <a:r>
              <a:rPr dirty="0" sz="1400" spc="-10" b="1">
                <a:latin typeface="Malgun Gothic"/>
                <a:cs typeface="Malgun Gothic"/>
              </a:rPr>
              <a:t>O</a:t>
            </a:r>
            <a:r>
              <a:rPr dirty="0" sz="1400" spc="-20" b="1">
                <a:latin typeface="Malgun Gothic"/>
                <a:cs typeface="Malgun Gothic"/>
              </a:rPr>
              <a:t>O</a:t>
            </a:r>
            <a:r>
              <a:rPr dirty="0" sz="1400" spc="-25" b="1">
                <a:latin typeface="Malgun Gothic"/>
                <a:cs typeface="Malgun Gothic"/>
              </a:rPr>
              <a:t>연</a:t>
            </a:r>
            <a:r>
              <a:rPr dirty="0" sz="1400" spc="-35" b="1">
                <a:latin typeface="Malgun Gothic"/>
                <a:cs typeface="Malgun Gothic"/>
              </a:rPr>
              <a:t>구</a:t>
            </a:r>
            <a:r>
              <a:rPr dirty="0" sz="1400" spc="-25" b="1">
                <a:latin typeface="Malgun Gothic"/>
                <a:cs typeface="Malgun Gothic"/>
              </a:rPr>
              <a:t>소</a:t>
            </a:r>
            <a:r>
              <a:rPr dirty="0" sz="1400" b="1">
                <a:latin typeface="Malgun Gothic"/>
                <a:cs typeface="Malgun Gothic"/>
              </a:rPr>
              <a:t>(</a:t>
            </a:r>
            <a:r>
              <a:rPr dirty="0" sz="1400" spc="-25" b="1">
                <a:latin typeface="Malgun Gothic"/>
                <a:cs typeface="Malgun Gothic"/>
              </a:rPr>
              <a:t>단</a:t>
            </a:r>
            <a:r>
              <a:rPr dirty="0" sz="1400" spc="100" b="1">
                <a:latin typeface="Malgun Gothic"/>
                <a:cs typeface="Malgun Gothic"/>
              </a:rPr>
              <a:t>,</a:t>
            </a:r>
            <a:r>
              <a:rPr dirty="0" sz="1400" spc="-75" b="1">
                <a:latin typeface="Malgun Gothic"/>
                <a:cs typeface="Malgun Gothic"/>
              </a:rPr>
              <a:t> </a:t>
            </a:r>
            <a:r>
              <a:rPr dirty="0" sz="1400" spc="-10" b="1">
                <a:latin typeface="Malgun Gothic"/>
                <a:cs typeface="Malgun Gothic"/>
              </a:rPr>
              <a:t>본부</a:t>
            </a:r>
            <a:r>
              <a:rPr dirty="0" sz="1400" spc="15" b="1">
                <a:latin typeface="Malgun Gothic"/>
                <a:cs typeface="Malgun Gothic"/>
              </a:rPr>
              <a:t>)</a:t>
            </a:r>
            <a:r>
              <a:rPr dirty="0" sz="1400" spc="5" b="1">
                <a:latin typeface="Malgun Gothic"/>
                <a:cs typeface="Malgun Gothic"/>
              </a:rPr>
              <a:t>명</a:t>
            </a:r>
            <a:r>
              <a:rPr dirty="0" sz="1400" b="1">
                <a:latin typeface="Malgun Gothic"/>
                <a:cs typeface="Malgun Gothic"/>
              </a:rPr>
              <a:t>	</a:t>
            </a:r>
            <a:r>
              <a:rPr dirty="0" sz="1400" spc="-5" b="1">
                <a:latin typeface="Malgun Gothic"/>
                <a:cs typeface="Malgun Gothic"/>
              </a:rPr>
              <a:t>1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19212" y="6503041"/>
            <a:ext cx="46990" cy="118110"/>
          </a:xfrm>
          <a:custGeom>
            <a:avLst/>
            <a:gdLst/>
            <a:ahLst/>
            <a:cxnLst/>
            <a:rect l="l" t="t" r="r" b="b"/>
            <a:pathLst>
              <a:path w="46990" h="118109">
                <a:moveTo>
                  <a:pt x="46604" y="0"/>
                </a:moveTo>
                <a:lnTo>
                  <a:pt x="0" y="0"/>
                </a:lnTo>
                <a:lnTo>
                  <a:pt x="0" y="117922"/>
                </a:lnTo>
                <a:lnTo>
                  <a:pt x="46604" y="117922"/>
                </a:lnTo>
                <a:lnTo>
                  <a:pt x="46604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459261" y="6502479"/>
            <a:ext cx="541020" cy="126364"/>
            <a:chOff x="459261" y="6502479"/>
            <a:chExt cx="541020" cy="126364"/>
          </a:xfrm>
        </p:grpSpPr>
        <p:sp>
          <p:nvSpPr>
            <p:cNvPr id="11" name="object 11"/>
            <p:cNvSpPr/>
            <p:nvPr/>
          </p:nvSpPr>
          <p:spPr>
            <a:xfrm>
              <a:off x="639508" y="6502488"/>
              <a:ext cx="156845" cy="118110"/>
            </a:xfrm>
            <a:custGeom>
              <a:avLst/>
              <a:gdLst/>
              <a:ahLst/>
              <a:cxnLst/>
              <a:rect l="l" t="t" r="r" b="b"/>
              <a:pathLst>
                <a:path w="156845" h="118109">
                  <a:moveTo>
                    <a:pt x="156260" y="0"/>
                  </a:moveTo>
                  <a:lnTo>
                    <a:pt x="0" y="0"/>
                  </a:lnTo>
                  <a:lnTo>
                    <a:pt x="0" y="25387"/>
                  </a:lnTo>
                  <a:lnTo>
                    <a:pt x="54825" y="25387"/>
                  </a:lnTo>
                  <a:lnTo>
                    <a:pt x="54825" y="118033"/>
                  </a:lnTo>
                  <a:lnTo>
                    <a:pt x="101447" y="118033"/>
                  </a:lnTo>
                  <a:lnTo>
                    <a:pt x="101447" y="25387"/>
                  </a:lnTo>
                  <a:lnTo>
                    <a:pt x="156260" y="25387"/>
                  </a:lnTo>
                  <a:lnTo>
                    <a:pt x="156260" y="0"/>
                  </a:lnTo>
                  <a:close/>
                </a:path>
              </a:pathLst>
            </a:custGeom>
            <a:solidFill>
              <a:srgbClr val="0A40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9261" y="6503041"/>
              <a:ext cx="152837" cy="11792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074" y="6503041"/>
              <a:ext cx="180950" cy="125463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4572" y="5772910"/>
            <a:ext cx="9139555" cy="1066800"/>
          </a:xfrm>
          <a:custGeom>
            <a:avLst/>
            <a:gdLst/>
            <a:ahLst/>
            <a:cxnLst/>
            <a:rect l="l" t="t" r="r" b="b"/>
            <a:pathLst>
              <a:path w="9139555" h="1066800">
                <a:moveTo>
                  <a:pt x="0" y="1066800"/>
                </a:moveTo>
                <a:lnTo>
                  <a:pt x="9139428" y="1066800"/>
                </a:lnTo>
                <a:lnTo>
                  <a:pt x="9139428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/>
          <p:cNvGrpSpPr/>
          <p:nvPr/>
        </p:nvGrpSpPr>
        <p:grpSpPr>
          <a:xfrm>
            <a:off x="0" y="0"/>
            <a:ext cx="9144000" cy="2033905"/>
            <a:chOff x="0" y="0"/>
            <a:chExt cx="9144000" cy="2033905"/>
          </a:xfrm>
        </p:grpSpPr>
        <p:sp>
          <p:nvSpPr>
            <p:cNvPr id="16" name="object 16"/>
            <p:cNvSpPr/>
            <p:nvPr/>
          </p:nvSpPr>
          <p:spPr>
            <a:xfrm>
              <a:off x="0" y="0"/>
              <a:ext cx="9144000" cy="1066800"/>
            </a:xfrm>
            <a:custGeom>
              <a:avLst/>
              <a:gdLst/>
              <a:ahLst/>
              <a:cxnLst/>
              <a:rect l="l" t="t" r="r" b="b"/>
              <a:pathLst>
                <a:path w="9144000" h="1066800">
                  <a:moveTo>
                    <a:pt x="914400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9144000" y="10668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75232" y="859536"/>
              <a:ext cx="6444234" cy="1174241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64465" marR="5080" indent="119316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디지털 </a:t>
            </a:r>
            <a:r>
              <a:rPr dirty="0" spc="-130"/>
              <a:t>3D </a:t>
            </a:r>
            <a:r>
              <a:rPr dirty="0" spc="-5"/>
              <a:t>콘텐츠 기반  홀로그래픽 광학 요소 </a:t>
            </a:r>
            <a:r>
              <a:rPr dirty="0" spc="-355"/>
              <a:t>(HOE) </a:t>
            </a:r>
            <a:r>
              <a:rPr dirty="0" spc="-5"/>
              <a:t>제작</a:t>
            </a:r>
            <a:r>
              <a:rPr dirty="0" spc="-210"/>
              <a:t> </a:t>
            </a:r>
            <a:r>
              <a:rPr dirty="0" spc="-5"/>
              <a:t>기술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0" y="2590800"/>
            <a:ext cx="9144000" cy="1812925"/>
            <a:chOff x="0" y="2590800"/>
            <a:chExt cx="9144000" cy="1812925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2590800"/>
              <a:ext cx="9144000" cy="16764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99731" y="2738628"/>
              <a:ext cx="2141981" cy="1664970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7126985" y="2758567"/>
            <a:ext cx="1862455" cy="1428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083945">
              <a:lnSpc>
                <a:spcPct val="100000"/>
              </a:lnSpc>
              <a:spcBef>
                <a:spcPts val="105"/>
              </a:spcBef>
            </a:pPr>
            <a:r>
              <a:rPr dirty="0" sz="2300" spc="-5">
                <a:solidFill>
                  <a:srgbClr val="EBEBEB"/>
                </a:solidFill>
                <a:latin typeface="Arial Black"/>
                <a:cs typeface="Arial Black"/>
              </a:rPr>
              <a:t>E</a:t>
            </a:r>
            <a:r>
              <a:rPr dirty="0" sz="2300" spc="10">
                <a:solidFill>
                  <a:srgbClr val="EBEBEB"/>
                </a:solidFill>
                <a:latin typeface="Arial Black"/>
                <a:cs typeface="Arial Black"/>
              </a:rPr>
              <a:t>T</a:t>
            </a:r>
            <a:r>
              <a:rPr dirty="0" sz="2300">
                <a:solidFill>
                  <a:srgbClr val="EBEBEB"/>
                </a:solidFill>
                <a:latin typeface="Arial Black"/>
                <a:cs typeface="Arial Black"/>
              </a:rPr>
              <a:t>RI</a:t>
            </a:r>
            <a:endParaRPr sz="2300">
              <a:latin typeface="Arial Black"/>
              <a:cs typeface="Arial Black"/>
            </a:endParaRPr>
          </a:p>
          <a:p>
            <a:pPr algn="r" marL="242570" marR="5080" indent="-230504">
              <a:lnSpc>
                <a:spcPct val="100000"/>
              </a:lnSpc>
            </a:pPr>
            <a:r>
              <a:rPr dirty="0" sz="2300" spc="-130">
                <a:solidFill>
                  <a:srgbClr val="EBEBEB"/>
                </a:solidFill>
                <a:latin typeface="Arial Black"/>
                <a:cs typeface="Arial Black"/>
              </a:rPr>
              <a:t>T</a:t>
            </a:r>
            <a:r>
              <a:rPr dirty="0" sz="2300">
                <a:solidFill>
                  <a:srgbClr val="EBEBEB"/>
                </a:solidFill>
                <a:latin typeface="Arial Black"/>
                <a:cs typeface="Arial Black"/>
              </a:rPr>
              <a:t>e</a:t>
            </a:r>
            <a:r>
              <a:rPr dirty="0" sz="2300" spc="-45">
                <a:solidFill>
                  <a:srgbClr val="EBEBEB"/>
                </a:solidFill>
                <a:latin typeface="Arial Black"/>
                <a:cs typeface="Arial Black"/>
              </a:rPr>
              <a:t>c</a:t>
            </a:r>
            <a:r>
              <a:rPr dirty="0" sz="2300">
                <a:solidFill>
                  <a:srgbClr val="EBEBEB"/>
                </a:solidFill>
                <a:latin typeface="Arial Black"/>
                <a:cs typeface="Arial Black"/>
              </a:rPr>
              <a:t>hn</a:t>
            </a:r>
            <a:r>
              <a:rPr dirty="0" sz="2300" spc="-10">
                <a:solidFill>
                  <a:srgbClr val="EBEBEB"/>
                </a:solidFill>
                <a:latin typeface="Arial Black"/>
                <a:cs typeface="Arial Black"/>
              </a:rPr>
              <a:t>o</a:t>
            </a:r>
            <a:r>
              <a:rPr dirty="0" sz="2300">
                <a:solidFill>
                  <a:srgbClr val="EBEBEB"/>
                </a:solidFill>
                <a:latin typeface="Arial Black"/>
                <a:cs typeface="Arial Black"/>
              </a:rPr>
              <a:t>lo</a:t>
            </a:r>
            <a:r>
              <a:rPr dirty="0" sz="2300" spc="30">
                <a:solidFill>
                  <a:srgbClr val="EBEBEB"/>
                </a:solidFill>
                <a:latin typeface="Arial Black"/>
                <a:cs typeface="Arial Black"/>
              </a:rPr>
              <a:t>g</a:t>
            </a:r>
            <a:r>
              <a:rPr dirty="0" sz="2300">
                <a:solidFill>
                  <a:srgbClr val="EBEBEB"/>
                </a:solidFill>
                <a:latin typeface="Arial Black"/>
                <a:cs typeface="Arial Black"/>
              </a:rPr>
              <a:t>y  </a:t>
            </a:r>
            <a:r>
              <a:rPr dirty="0" sz="2300">
                <a:solidFill>
                  <a:srgbClr val="EBEBEB"/>
                </a:solidFill>
                <a:latin typeface="Arial Black"/>
                <a:cs typeface="Arial Black"/>
              </a:rPr>
              <a:t>Ma</a:t>
            </a:r>
            <a:r>
              <a:rPr dirty="0" sz="2300" spc="60">
                <a:solidFill>
                  <a:srgbClr val="EBEBEB"/>
                </a:solidFill>
                <a:latin typeface="Arial Black"/>
                <a:cs typeface="Arial Black"/>
              </a:rPr>
              <a:t>r</a:t>
            </a:r>
            <a:r>
              <a:rPr dirty="0" sz="2300" spc="-90">
                <a:solidFill>
                  <a:srgbClr val="EBEBEB"/>
                </a:solidFill>
                <a:latin typeface="Arial Black"/>
                <a:cs typeface="Arial Black"/>
              </a:rPr>
              <a:t>k</a:t>
            </a:r>
            <a:r>
              <a:rPr dirty="0" sz="2300">
                <a:solidFill>
                  <a:srgbClr val="EBEBEB"/>
                </a:solidFill>
                <a:latin typeface="Arial Black"/>
                <a:cs typeface="Arial Black"/>
              </a:rPr>
              <a:t>eting  </a:t>
            </a:r>
            <a:r>
              <a:rPr dirty="0" sz="2300" spc="5">
                <a:solidFill>
                  <a:srgbClr val="EBEBEB"/>
                </a:solidFill>
                <a:latin typeface="Arial Black"/>
                <a:cs typeface="Arial Black"/>
              </a:rPr>
              <a:t>Strategy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4939" y="105111"/>
            <a:ext cx="433895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85">
                <a:solidFill>
                  <a:srgbClr val="5F5F5F"/>
                </a:solidFill>
                <a:latin typeface="Gulim"/>
                <a:cs typeface="Gulim"/>
              </a:rPr>
              <a:t>제4차 </a:t>
            </a:r>
            <a:r>
              <a:rPr dirty="0" sz="1900" spc="-100">
                <a:solidFill>
                  <a:srgbClr val="5F5F5F"/>
                </a:solidFill>
                <a:latin typeface="Gulim"/>
                <a:cs typeface="Gulim"/>
              </a:rPr>
              <a:t>산업혁명을 선도하는 </a:t>
            </a:r>
            <a:r>
              <a:rPr dirty="0" sz="1900" spc="-170">
                <a:solidFill>
                  <a:srgbClr val="5F5F5F"/>
                </a:solidFill>
                <a:latin typeface="Gulim"/>
                <a:cs typeface="Gulim"/>
              </a:rPr>
              <a:t>ICT</a:t>
            </a:r>
            <a:r>
              <a:rPr dirty="0" sz="1900" spc="95">
                <a:solidFill>
                  <a:srgbClr val="5F5F5F"/>
                </a:solidFill>
                <a:latin typeface="Gulim"/>
                <a:cs typeface="Gulim"/>
              </a:rPr>
              <a:t> </a:t>
            </a:r>
            <a:r>
              <a:rPr dirty="0" sz="1900" spc="-10">
                <a:solidFill>
                  <a:srgbClr val="5F5F5F"/>
                </a:solidFill>
                <a:latin typeface="Gulim"/>
                <a:cs typeface="Gulim"/>
              </a:rPr>
              <a:t>Innovator</a:t>
            </a:r>
            <a:endParaRPr sz="1900">
              <a:latin typeface="Gulim"/>
              <a:cs typeface="Gulim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9292" y="2669485"/>
            <a:ext cx="909955" cy="188595"/>
            <a:chOff x="79292" y="2669485"/>
            <a:chExt cx="909955" cy="188595"/>
          </a:xfrm>
        </p:grpSpPr>
        <p:sp>
          <p:nvSpPr>
            <p:cNvPr id="25" name="object 25"/>
            <p:cNvSpPr/>
            <p:nvPr/>
          </p:nvSpPr>
          <p:spPr>
            <a:xfrm>
              <a:off x="349669" y="2669488"/>
              <a:ext cx="639445" cy="177165"/>
            </a:xfrm>
            <a:custGeom>
              <a:avLst/>
              <a:gdLst/>
              <a:ahLst/>
              <a:cxnLst/>
              <a:rect l="l" t="t" r="r" b="b"/>
              <a:pathLst>
                <a:path w="639444" h="177164">
                  <a:moveTo>
                    <a:pt x="234391" y="431"/>
                  </a:moveTo>
                  <a:lnTo>
                    <a:pt x="0" y="431"/>
                  </a:lnTo>
                  <a:lnTo>
                    <a:pt x="0" y="37236"/>
                  </a:lnTo>
                  <a:lnTo>
                    <a:pt x="82232" y="37236"/>
                  </a:lnTo>
                  <a:lnTo>
                    <a:pt x="82232" y="176847"/>
                  </a:lnTo>
                  <a:lnTo>
                    <a:pt x="152158" y="176847"/>
                  </a:lnTo>
                  <a:lnTo>
                    <a:pt x="152158" y="37236"/>
                  </a:lnTo>
                  <a:lnTo>
                    <a:pt x="234391" y="37236"/>
                  </a:lnTo>
                  <a:lnTo>
                    <a:pt x="234391" y="431"/>
                  </a:lnTo>
                  <a:close/>
                </a:path>
                <a:path w="639444" h="177164">
                  <a:moveTo>
                    <a:pt x="639445" y="0"/>
                  </a:moveTo>
                  <a:lnTo>
                    <a:pt x="569544" y="0"/>
                  </a:lnTo>
                  <a:lnTo>
                    <a:pt x="569544" y="176885"/>
                  </a:lnTo>
                  <a:lnTo>
                    <a:pt x="639445" y="176885"/>
                  </a:lnTo>
                  <a:lnTo>
                    <a:pt x="639445" y="0"/>
                  </a:lnTo>
                  <a:close/>
                </a:path>
              </a:pathLst>
            </a:custGeom>
            <a:solidFill>
              <a:srgbClr val="0A40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92" y="2669485"/>
              <a:ext cx="229255" cy="17688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008" y="2669486"/>
              <a:ext cx="271424" cy="188196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2418588" y="4649736"/>
            <a:ext cx="5375910" cy="786130"/>
            <a:chOff x="2418588" y="4649736"/>
            <a:chExt cx="5375910" cy="786130"/>
          </a:xfrm>
        </p:grpSpPr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70032" y="4772993"/>
              <a:ext cx="676136" cy="23738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81272" y="4649736"/>
              <a:ext cx="410705" cy="5112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86427" y="4649736"/>
              <a:ext cx="2602229" cy="51128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23588" y="4977384"/>
              <a:ext cx="2327910" cy="4343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83096" y="4649736"/>
              <a:ext cx="410705" cy="51128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18588" y="4924056"/>
              <a:ext cx="2324862" cy="51128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37888" y="4924056"/>
              <a:ext cx="893826" cy="51128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26152" y="4924056"/>
              <a:ext cx="2768346" cy="511289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5131308" y="6081855"/>
            <a:ext cx="3809365" cy="671830"/>
            <a:chOff x="5131308" y="6081855"/>
            <a:chExt cx="3809365" cy="671830"/>
          </a:xfrm>
        </p:grpSpPr>
        <p:sp>
          <p:nvSpPr>
            <p:cNvPr id="38" name="object 38"/>
            <p:cNvSpPr/>
            <p:nvPr/>
          </p:nvSpPr>
          <p:spPr>
            <a:xfrm>
              <a:off x="6021375" y="6083135"/>
              <a:ext cx="1505585" cy="294005"/>
            </a:xfrm>
            <a:custGeom>
              <a:avLst/>
              <a:gdLst/>
              <a:ahLst/>
              <a:cxnLst/>
              <a:rect l="l" t="t" r="r" b="b"/>
              <a:pathLst>
                <a:path w="1505584" h="294004">
                  <a:moveTo>
                    <a:pt x="378028" y="444"/>
                  </a:moveTo>
                  <a:lnTo>
                    <a:pt x="0" y="444"/>
                  </a:lnTo>
                  <a:lnTo>
                    <a:pt x="0" y="248970"/>
                  </a:lnTo>
                  <a:lnTo>
                    <a:pt x="23837" y="283248"/>
                  </a:lnTo>
                  <a:lnTo>
                    <a:pt x="54483" y="293535"/>
                  </a:lnTo>
                  <a:lnTo>
                    <a:pt x="378028" y="293535"/>
                  </a:lnTo>
                  <a:lnTo>
                    <a:pt x="378028" y="231825"/>
                  </a:lnTo>
                  <a:lnTo>
                    <a:pt x="115798" y="231825"/>
                  </a:lnTo>
                  <a:lnTo>
                    <a:pt x="115798" y="176987"/>
                  </a:lnTo>
                  <a:lnTo>
                    <a:pt x="378028" y="176987"/>
                  </a:lnTo>
                  <a:lnTo>
                    <a:pt x="378028" y="115277"/>
                  </a:lnTo>
                  <a:lnTo>
                    <a:pt x="115798" y="115277"/>
                  </a:lnTo>
                  <a:lnTo>
                    <a:pt x="115798" y="62141"/>
                  </a:lnTo>
                  <a:lnTo>
                    <a:pt x="378028" y="62141"/>
                  </a:lnTo>
                  <a:lnTo>
                    <a:pt x="378028" y="444"/>
                  </a:lnTo>
                  <a:close/>
                </a:path>
                <a:path w="1505584" h="294004">
                  <a:moveTo>
                    <a:pt x="836079" y="0"/>
                  </a:moveTo>
                  <a:lnTo>
                    <a:pt x="447840" y="0"/>
                  </a:lnTo>
                  <a:lnTo>
                    <a:pt x="447840" y="62420"/>
                  </a:lnTo>
                  <a:lnTo>
                    <a:pt x="582371" y="62420"/>
                  </a:lnTo>
                  <a:lnTo>
                    <a:pt x="582371" y="292963"/>
                  </a:lnTo>
                  <a:lnTo>
                    <a:pt x="699858" y="292963"/>
                  </a:lnTo>
                  <a:lnTo>
                    <a:pt x="699858" y="62420"/>
                  </a:lnTo>
                  <a:lnTo>
                    <a:pt x="836079" y="62420"/>
                  </a:lnTo>
                  <a:lnTo>
                    <a:pt x="836079" y="0"/>
                  </a:lnTo>
                  <a:close/>
                </a:path>
                <a:path w="1505584" h="294004">
                  <a:moveTo>
                    <a:pt x="1505280" y="444"/>
                  </a:moveTo>
                  <a:lnTo>
                    <a:pt x="1389494" y="444"/>
                  </a:lnTo>
                  <a:lnTo>
                    <a:pt x="1389494" y="293535"/>
                  </a:lnTo>
                  <a:lnTo>
                    <a:pt x="1505280" y="293535"/>
                  </a:lnTo>
                  <a:lnTo>
                    <a:pt x="1505280" y="444"/>
                  </a:lnTo>
                  <a:close/>
                </a:path>
              </a:pathLst>
            </a:custGeom>
            <a:solidFill>
              <a:srgbClr val="0A40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31308" y="6408420"/>
              <a:ext cx="1732026" cy="34518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915328" y="6083579"/>
              <a:ext cx="448309" cy="312420"/>
            </a:xfrm>
            <a:custGeom>
              <a:avLst/>
              <a:gdLst/>
              <a:ahLst/>
              <a:cxnLst/>
              <a:rect l="l" t="t" r="r" b="b"/>
              <a:pathLst>
                <a:path w="448309" h="312420">
                  <a:moveTo>
                    <a:pt x="408711" y="54838"/>
                  </a:moveTo>
                  <a:lnTo>
                    <a:pt x="391655" y="15417"/>
                  </a:lnTo>
                  <a:lnTo>
                    <a:pt x="362724" y="0"/>
                  </a:lnTo>
                  <a:lnTo>
                    <a:pt x="0" y="0"/>
                  </a:lnTo>
                  <a:lnTo>
                    <a:pt x="12" y="293090"/>
                  </a:lnTo>
                  <a:lnTo>
                    <a:pt x="115836" y="293090"/>
                  </a:lnTo>
                  <a:lnTo>
                    <a:pt x="115836" y="61696"/>
                  </a:lnTo>
                  <a:lnTo>
                    <a:pt x="291185" y="61696"/>
                  </a:lnTo>
                  <a:lnTo>
                    <a:pt x="291185" y="155968"/>
                  </a:lnTo>
                  <a:lnTo>
                    <a:pt x="408711" y="155968"/>
                  </a:lnTo>
                  <a:lnTo>
                    <a:pt x="408711" y="61696"/>
                  </a:lnTo>
                  <a:lnTo>
                    <a:pt x="408711" y="54838"/>
                  </a:lnTo>
                  <a:close/>
                </a:path>
                <a:path w="448309" h="312420">
                  <a:moveTo>
                    <a:pt x="447840" y="311937"/>
                  </a:moveTo>
                  <a:lnTo>
                    <a:pt x="291185" y="155968"/>
                  </a:lnTo>
                  <a:lnTo>
                    <a:pt x="154965" y="155968"/>
                  </a:lnTo>
                  <a:lnTo>
                    <a:pt x="311632" y="311937"/>
                  </a:lnTo>
                  <a:lnTo>
                    <a:pt x="447840" y="311937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655308" y="6408420"/>
              <a:ext cx="608838" cy="34518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44165" y="6081855"/>
              <a:ext cx="1188620" cy="29651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056120" y="6408420"/>
              <a:ext cx="1884426" cy="345186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2549398" y="4719954"/>
            <a:ext cx="5100955" cy="1228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90043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Batang"/>
                <a:cs typeface="Batang"/>
              </a:rPr>
              <a:t>윤민성 </a:t>
            </a:r>
            <a:r>
              <a:rPr dirty="0" sz="1800" spc="114">
                <a:latin typeface="Batang"/>
                <a:cs typeface="Batang"/>
              </a:rPr>
              <a:t>(</a:t>
            </a:r>
            <a:r>
              <a:rPr dirty="0" u="sng" sz="1800" spc="114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Batang"/>
                <a:cs typeface="Batang"/>
                <a:hlinkClick r:id="rId22"/>
              </a:rPr>
              <a:t>msyoon@etri.re.kr</a:t>
            </a:r>
            <a:r>
              <a:rPr dirty="0" sz="1800" spc="114">
                <a:latin typeface="Batang"/>
                <a:cs typeface="Batang"/>
              </a:rPr>
              <a:t>)  </a:t>
            </a:r>
            <a:r>
              <a:rPr dirty="0" sz="1800" spc="-15" b="1">
                <a:latin typeface="Malgun Gothic"/>
                <a:cs typeface="Malgun Gothic"/>
              </a:rPr>
              <a:t>차세대콘텐츠연구본,</a:t>
            </a:r>
            <a:r>
              <a:rPr dirty="0" sz="1800" spc="-125" b="1">
                <a:latin typeface="Malgun Gothic"/>
                <a:cs typeface="Malgun Gothic"/>
              </a:rPr>
              <a:t> </a:t>
            </a:r>
            <a:r>
              <a:rPr dirty="0" sz="1800" spc="-15" b="1">
                <a:latin typeface="Malgun Gothic"/>
                <a:cs typeface="Malgun Gothic"/>
              </a:rPr>
              <a:t>VR/홀로그래픽콘텐츠연구실</a:t>
            </a:r>
            <a:endParaRPr sz="18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</a:pPr>
            <a:endParaRPr sz="1650">
              <a:latin typeface="Malgun Gothic"/>
              <a:cs typeface="Malgun Gothic"/>
            </a:endParaRPr>
          </a:p>
          <a:p>
            <a:pPr marL="1374775">
              <a:lnSpc>
                <a:spcPct val="100000"/>
              </a:lnSpc>
            </a:pPr>
            <a:r>
              <a:rPr dirty="0" sz="1800" spc="-5">
                <a:latin typeface="Gulim"/>
                <a:cs typeface="Gulim"/>
              </a:rPr>
              <a:t>2019.11.22.</a:t>
            </a:r>
            <a:endParaRPr sz="1800">
              <a:latin typeface="Gulim"/>
              <a:cs typeface="Gulim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15890" y="6452412"/>
            <a:ext cx="36271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latin typeface="Batang"/>
                <a:cs typeface="Batang"/>
              </a:rPr>
              <a:t>차세대콘텐츠연구본부,</a:t>
            </a:r>
            <a:r>
              <a:rPr dirty="0" sz="1200" spc="-40">
                <a:latin typeface="Batang"/>
                <a:cs typeface="Batang"/>
              </a:rPr>
              <a:t> </a:t>
            </a:r>
            <a:r>
              <a:rPr dirty="0" sz="1200" spc="10">
                <a:latin typeface="Batang"/>
                <a:cs typeface="Batang"/>
              </a:rPr>
              <a:t>VR/홀로그래픽콘텐츠연구실</a:t>
            </a:r>
            <a:endParaRPr sz="1200">
              <a:latin typeface="Batang"/>
              <a:cs typeface="Batang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27406"/>
            <a:ext cx="3738879" cy="4222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65"/>
              </a:lnSpc>
            </a:pPr>
            <a:r>
              <a:rPr dirty="0" spc="-135" b="1">
                <a:solidFill>
                  <a:srgbClr val="4D4D4D"/>
                </a:solidFill>
                <a:latin typeface="Tahoma"/>
                <a:cs typeface="Tahoma"/>
              </a:rPr>
              <a:t>2</a:t>
            </a:r>
            <a:r>
              <a:rPr dirty="0" sz="2600" spc="-135">
                <a:solidFill>
                  <a:srgbClr val="4D4D4D"/>
                </a:solidFill>
              </a:rPr>
              <a:t>. </a:t>
            </a:r>
            <a:r>
              <a:rPr dirty="0" sz="2600">
                <a:solidFill>
                  <a:srgbClr val="4D4D4D"/>
                </a:solidFill>
              </a:rPr>
              <a:t>기술이전 내용 및</a:t>
            </a:r>
            <a:r>
              <a:rPr dirty="0" sz="2600" spc="10">
                <a:solidFill>
                  <a:srgbClr val="4D4D4D"/>
                </a:solidFill>
              </a:rPr>
              <a:t> </a:t>
            </a:r>
            <a:r>
              <a:rPr dirty="0" sz="2600">
                <a:solidFill>
                  <a:srgbClr val="4D4D4D"/>
                </a:solidFill>
              </a:rPr>
              <a:t>범위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965" y="891042"/>
            <a:ext cx="8078470" cy="897255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2800" spc="-5">
                <a:solidFill>
                  <a:srgbClr val="CC0066"/>
                </a:solidFill>
                <a:latin typeface="BatangChe"/>
                <a:cs typeface="BatangChe"/>
              </a:rPr>
              <a:t>▣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기술 개발</a:t>
            </a:r>
            <a:r>
              <a:rPr dirty="0" sz="2800" spc="-73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45" b="1">
                <a:solidFill>
                  <a:srgbClr val="CC0066"/>
                </a:solidFill>
                <a:latin typeface="Malgun Gothic"/>
                <a:cs typeface="Malgun Gothic"/>
              </a:rPr>
              <a:t>현황</a:t>
            </a:r>
            <a:endParaRPr sz="2800">
              <a:latin typeface="Malgun Gothic"/>
              <a:cs typeface="Malgun Gothic"/>
            </a:endParaRPr>
          </a:p>
          <a:p>
            <a:pPr marL="857250" indent="-368300">
              <a:lnSpc>
                <a:spcPct val="100000"/>
              </a:lnSpc>
              <a:spcBef>
                <a:spcPts val="465"/>
              </a:spcBef>
              <a:buClr>
                <a:srgbClr val="6600CC"/>
              </a:buClr>
              <a:buFont typeface="Wingdings"/>
              <a:buChar char=""/>
              <a:tabLst>
                <a:tab pos="856615" algn="l"/>
                <a:tab pos="857885" algn="l"/>
                <a:tab pos="6903084" algn="l"/>
                <a:tab pos="7160895" algn="l"/>
                <a:tab pos="7468870" algn="l"/>
              </a:tabLst>
            </a:pPr>
            <a:r>
              <a:rPr dirty="0" sz="2000" spc="-25" b="1">
                <a:latin typeface="Malgun Gothic"/>
                <a:cs typeface="Malgun Gothic"/>
              </a:rPr>
              <a:t>기술</a:t>
            </a:r>
            <a:r>
              <a:rPr dirty="0" sz="2000" spc="-40" b="1">
                <a:latin typeface="Malgun Gothic"/>
                <a:cs typeface="Malgun Gothic"/>
              </a:rPr>
              <a:t>성</a:t>
            </a:r>
            <a:r>
              <a:rPr dirty="0" sz="2000" spc="-50" b="1">
                <a:latin typeface="Malgun Gothic"/>
                <a:cs typeface="Malgun Gothic"/>
              </a:rPr>
              <a:t>숙</a:t>
            </a:r>
            <a:r>
              <a:rPr dirty="0" sz="2000" spc="-40" b="1">
                <a:latin typeface="Malgun Gothic"/>
                <a:cs typeface="Malgun Gothic"/>
              </a:rPr>
              <a:t>도</a:t>
            </a:r>
            <a:r>
              <a:rPr dirty="0" sz="2000" spc="-10">
                <a:latin typeface="Gulim"/>
                <a:cs typeface="Gulim"/>
              </a:rPr>
              <a:t>(</a:t>
            </a:r>
            <a:r>
              <a:rPr dirty="0" sz="2000" spc="-100">
                <a:latin typeface="Gulim"/>
                <a:cs typeface="Gulim"/>
              </a:rPr>
              <a:t>TR</a:t>
            </a:r>
            <a:r>
              <a:rPr dirty="0" sz="2000">
                <a:latin typeface="Gulim"/>
                <a:cs typeface="Gulim"/>
              </a:rPr>
              <a:t>L</a:t>
            </a:r>
            <a:r>
              <a:rPr dirty="0" sz="2000" spc="-245">
                <a:latin typeface="Gulim"/>
                <a:cs typeface="Gulim"/>
              </a:rPr>
              <a:t> </a:t>
            </a:r>
            <a:r>
              <a:rPr dirty="0" sz="2000">
                <a:latin typeface="Gulim"/>
                <a:cs typeface="Gulim"/>
              </a:rPr>
              <a:t>:</a:t>
            </a:r>
            <a:r>
              <a:rPr dirty="0" sz="2000" spc="-210">
                <a:latin typeface="Gulim"/>
                <a:cs typeface="Gulim"/>
              </a:rPr>
              <a:t> </a:t>
            </a:r>
            <a:r>
              <a:rPr dirty="0" sz="2000" spc="-100">
                <a:latin typeface="Gulim"/>
                <a:cs typeface="Gulim"/>
              </a:rPr>
              <a:t>T</a:t>
            </a:r>
            <a:r>
              <a:rPr dirty="0" sz="2000" spc="-95">
                <a:latin typeface="Gulim"/>
                <a:cs typeface="Gulim"/>
              </a:rPr>
              <a:t>ec</a:t>
            </a:r>
            <a:r>
              <a:rPr dirty="0" sz="2000" spc="-105">
                <a:latin typeface="Gulim"/>
                <a:cs typeface="Gulim"/>
              </a:rPr>
              <a:t>h</a:t>
            </a:r>
            <a:r>
              <a:rPr dirty="0" sz="2000" spc="-95">
                <a:latin typeface="Gulim"/>
                <a:cs typeface="Gulim"/>
              </a:rPr>
              <a:t>n</a:t>
            </a:r>
            <a:r>
              <a:rPr dirty="0" sz="2000" spc="-100">
                <a:latin typeface="Gulim"/>
                <a:cs typeface="Gulim"/>
              </a:rPr>
              <a:t>o</a:t>
            </a:r>
            <a:r>
              <a:rPr dirty="0" sz="2000" spc="-105">
                <a:latin typeface="Gulim"/>
                <a:cs typeface="Gulim"/>
              </a:rPr>
              <a:t>l</a:t>
            </a:r>
            <a:r>
              <a:rPr dirty="0" sz="2000" spc="-100">
                <a:latin typeface="Gulim"/>
                <a:cs typeface="Gulim"/>
              </a:rPr>
              <a:t>og</a:t>
            </a:r>
            <a:r>
              <a:rPr dirty="0" sz="2000">
                <a:latin typeface="Gulim"/>
                <a:cs typeface="Gulim"/>
              </a:rPr>
              <a:t>y</a:t>
            </a:r>
            <a:r>
              <a:rPr dirty="0" sz="2000" spc="-245">
                <a:latin typeface="Gulim"/>
                <a:cs typeface="Gulim"/>
              </a:rPr>
              <a:t> </a:t>
            </a:r>
            <a:r>
              <a:rPr dirty="0" sz="2000" spc="-100">
                <a:latin typeface="Gulim"/>
                <a:cs typeface="Gulim"/>
              </a:rPr>
              <a:t>R</a:t>
            </a:r>
            <a:r>
              <a:rPr dirty="0" sz="2000" spc="-95">
                <a:latin typeface="Gulim"/>
                <a:cs typeface="Gulim"/>
              </a:rPr>
              <a:t>e</a:t>
            </a:r>
            <a:r>
              <a:rPr dirty="0" sz="2000" spc="-100">
                <a:latin typeface="Gulim"/>
                <a:cs typeface="Gulim"/>
              </a:rPr>
              <a:t>adi</a:t>
            </a:r>
            <a:r>
              <a:rPr dirty="0" sz="2000" spc="-95">
                <a:latin typeface="Gulim"/>
                <a:cs typeface="Gulim"/>
              </a:rPr>
              <a:t>nes</a:t>
            </a:r>
            <a:r>
              <a:rPr dirty="0" sz="2000">
                <a:latin typeface="Gulim"/>
                <a:cs typeface="Gulim"/>
              </a:rPr>
              <a:t>s</a:t>
            </a:r>
            <a:r>
              <a:rPr dirty="0" sz="2000" spc="-245">
                <a:latin typeface="Gulim"/>
                <a:cs typeface="Gulim"/>
              </a:rPr>
              <a:t> </a:t>
            </a:r>
            <a:r>
              <a:rPr dirty="0" sz="2000" spc="-95">
                <a:latin typeface="Gulim"/>
                <a:cs typeface="Gulim"/>
              </a:rPr>
              <a:t>Leve</a:t>
            </a:r>
            <a:r>
              <a:rPr dirty="0" sz="2000" spc="-100">
                <a:latin typeface="Gulim"/>
                <a:cs typeface="Gulim"/>
              </a:rPr>
              <a:t>l</a:t>
            </a:r>
            <a:r>
              <a:rPr dirty="0" sz="2000">
                <a:latin typeface="Gulim"/>
                <a:cs typeface="Gulim"/>
              </a:rPr>
              <a:t>)</a:t>
            </a:r>
            <a:r>
              <a:rPr dirty="0" sz="2000" spc="-50">
                <a:latin typeface="Gulim"/>
                <a:cs typeface="Gulim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단</a:t>
            </a:r>
            <a:r>
              <a:rPr dirty="0" sz="2000" b="1">
                <a:latin typeface="Malgun Gothic"/>
                <a:cs typeface="Malgun Gothic"/>
              </a:rPr>
              <a:t>계</a:t>
            </a:r>
            <a:r>
              <a:rPr dirty="0" sz="2000" spc="-120" b="1">
                <a:latin typeface="Malgun Gothic"/>
                <a:cs typeface="Malgun Gothic"/>
              </a:rPr>
              <a:t> </a:t>
            </a:r>
            <a:r>
              <a:rPr dirty="0" sz="2000" spc="145" b="1">
                <a:latin typeface="Malgun Gothic"/>
                <a:cs typeface="Malgun Gothic"/>
              </a:rPr>
              <a:t>:</a:t>
            </a:r>
            <a:r>
              <a:rPr dirty="0" sz="2000" b="1">
                <a:latin typeface="Malgun Gothic"/>
                <a:cs typeface="Malgun Gothic"/>
              </a:rPr>
              <a:t>	</a:t>
            </a:r>
            <a:r>
              <a:rPr dirty="0" sz="2000" spc="35" b="1">
                <a:latin typeface="Malgun Gothic"/>
                <a:cs typeface="Malgun Gothic"/>
              </a:rPr>
              <a:t>(</a:t>
            </a:r>
            <a:r>
              <a:rPr dirty="0" sz="2000" b="1">
                <a:latin typeface="Malgun Gothic"/>
                <a:cs typeface="Malgun Gothic"/>
              </a:rPr>
              <a:t>	</a:t>
            </a:r>
            <a:r>
              <a:rPr dirty="0" sz="2000" spc="-10" b="1">
                <a:solidFill>
                  <a:srgbClr val="FF0000"/>
                </a:solidFill>
                <a:latin typeface="Malgun Gothic"/>
                <a:cs typeface="Malgun Gothic"/>
              </a:rPr>
              <a:t>5</a:t>
            </a:r>
            <a:r>
              <a:rPr dirty="0" sz="2000" b="1">
                <a:solidFill>
                  <a:srgbClr val="FF0000"/>
                </a:solidFill>
                <a:latin typeface="Malgun Gothic"/>
                <a:cs typeface="Malgun Gothic"/>
              </a:rPr>
              <a:t>	</a:t>
            </a:r>
            <a:r>
              <a:rPr dirty="0" sz="2000" spc="35" b="1">
                <a:latin typeface="Malgun Gothic"/>
                <a:cs typeface="Malgun Gothic"/>
              </a:rPr>
              <a:t>)</a:t>
            </a:r>
            <a:r>
              <a:rPr dirty="0" sz="2000" spc="-40" b="1">
                <a:latin typeface="Malgun Gothic"/>
                <a:cs typeface="Malgun Gothic"/>
              </a:rPr>
              <a:t>단계</a:t>
            </a:r>
            <a:endParaRPr sz="2000">
              <a:latin typeface="Malgun Gothic"/>
              <a:cs typeface="Malgun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1844039"/>
            <a:ext cx="8572500" cy="414375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803647" y="6408420"/>
            <a:ext cx="3809365" cy="345440"/>
            <a:chOff x="4803647" y="6408420"/>
            <a:chExt cx="3809365" cy="3454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3647" y="6408420"/>
              <a:ext cx="1732026" cy="34518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7647" y="6408420"/>
              <a:ext cx="608838" cy="34518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28459" y="6408420"/>
              <a:ext cx="1884426" cy="34518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5"/>
              <a:t>Proprietary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85"/>
              </a:lnSpc>
            </a:pPr>
            <a:r>
              <a:rPr dirty="0" spc="5"/>
              <a:t>차세대콘텐츠연구본부, </a:t>
            </a:r>
            <a:r>
              <a:rPr dirty="0" spc="10"/>
              <a:t>VR/홀로그래픽콘텐츠연구실</a:t>
            </a:r>
            <a:r>
              <a:rPr dirty="0" spc="-114"/>
              <a:t> </a:t>
            </a:r>
            <a:fld id="{81D60167-4931-47E6-BA6A-407CBD079E47}" type="slidenum">
              <a:rPr dirty="0" baseline="-3968" sz="2100" spc="-7" b="1">
                <a:latin typeface="Malgun Gothic"/>
                <a:cs typeface="Malgun Gothic"/>
              </a:rPr>
              <a:t>10</a:t>
            </a:fld>
            <a:endParaRPr baseline="-3968" sz="21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27406"/>
            <a:ext cx="2859405" cy="4222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65"/>
              </a:lnSpc>
            </a:pPr>
            <a:r>
              <a:rPr dirty="0" spc="-135" b="1">
                <a:solidFill>
                  <a:srgbClr val="4D4D4D"/>
                </a:solidFill>
                <a:latin typeface="Tahoma"/>
                <a:cs typeface="Tahoma"/>
              </a:rPr>
              <a:t>3</a:t>
            </a:r>
            <a:r>
              <a:rPr dirty="0" sz="2600" spc="-135">
                <a:solidFill>
                  <a:srgbClr val="4D4D4D"/>
                </a:solidFill>
              </a:rPr>
              <a:t>. </a:t>
            </a:r>
            <a:r>
              <a:rPr dirty="0" sz="2600">
                <a:solidFill>
                  <a:srgbClr val="4D4D4D"/>
                </a:solidFill>
              </a:rPr>
              <a:t>경쟁기술과</a:t>
            </a:r>
            <a:r>
              <a:rPr dirty="0" sz="2600" spc="20">
                <a:solidFill>
                  <a:srgbClr val="4D4D4D"/>
                </a:solidFill>
              </a:rPr>
              <a:t> </a:t>
            </a:r>
            <a:r>
              <a:rPr dirty="0" sz="2600">
                <a:solidFill>
                  <a:srgbClr val="4D4D4D"/>
                </a:solidFill>
              </a:rPr>
              <a:t>비교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965" y="1034045"/>
            <a:ext cx="8441055" cy="4641215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2800" spc="-5">
                <a:solidFill>
                  <a:srgbClr val="CC0066"/>
                </a:solidFill>
                <a:latin typeface="BatangChe"/>
                <a:cs typeface="BatangChe"/>
              </a:rPr>
              <a:t>▣</a:t>
            </a:r>
            <a:r>
              <a:rPr dirty="0" sz="2800" spc="-1040">
                <a:solidFill>
                  <a:srgbClr val="CC0066"/>
                </a:solidFill>
                <a:latin typeface="BatangChe"/>
                <a:cs typeface="BatangChe"/>
              </a:rPr>
              <a:t>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종래 </a:t>
            </a:r>
            <a:r>
              <a:rPr dirty="0" sz="2800" spc="-55" b="1">
                <a:solidFill>
                  <a:srgbClr val="CC0066"/>
                </a:solidFill>
                <a:latin typeface="Malgun Gothic"/>
                <a:cs typeface="Malgun Gothic"/>
              </a:rPr>
              <a:t>AR타입의 </a:t>
            </a:r>
            <a:r>
              <a:rPr dirty="0" sz="2800" spc="-40" b="1">
                <a:solidFill>
                  <a:srgbClr val="CC0066"/>
                </a:solidFill>
                <a:latin typeface="Malgun Gothic"/>
                <a:cs typeface="Malgun Gothic"/>
              </a:rPr>
              <a:t>홀로그래픽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광학 도구 </a:t>
            </a:r>
            <a:r>
              <a:rPr dirty="0" sz="2800" spc="-45" b="1">
                <a:solidFill>
                  <a:srgbClr val="CC0066"/>
                </a:solidFill>
                <a:latin typeface="Malgun Gothic"/>
                <a:cs typeface="Malgun Gothic"/>
              </a:rPr>
              <a:t>제작</a:t>
            </a:r>
            <a:endParaRPr sz="2800">
              <a:latin typeface="Malgun Gothic"/>
              <a:cs typeface="Malgun Gothic"/>
            </a:endParaRPr>
          </a:p>
          <a:p>
            <a:pPr marL="774700" indent="-285750">
              <a:lnSpc>
                <a:spcPct val="100000"/>
              </a:lnSpc>
              <a:spcBef>
                <a:spcPts val="465"/>
              </a:spcBef>
              <a:buClr>
                <a:srgbClr val="6600CC"/>
              </a:buClr>
              <a:buFont typeface="Wingdings"/>
              <a:buChar char=""/>
              <a:tabLst>
                <a:tab pos="775335" algn="l"/>
              </a:tabLst>
            </a:pPr>
            <a:r>
              <a:rPr dirty="0" sz="2000" spc="-20" b="1">
                <a:latin typeface="Malgun Gothic"/>
                <a:cs typeface="Malgun Gothic"/>
              </a:rPr>
              <a:t>주문제작</a:t>
            </a:r>
            <a:r>
              <a:rPr dirty="0" sz="2000" spc="-145" b="1">
                <a:latin typeface="Malgun Gothic"/>
                <a:cs typeface="Malgun Gothic"/>
              </a:rPr>
              <a:t> </a:t>
            </a:r>
            <a:r>
              <a:rPr dirty="0" sz="2000" spc="60" b="1">
                <a:latin typeface="Malgun Gothic"/>
                <a:cs typeface="Malgun Gothic"/>
              </a:rPr>
              <a:t>시,</a:t>
            </a:r>
            <a:r>
              <a:rPr dirty="0" sz="2000" spc="-80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삼천만원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이상의</a:t>
            </a:r>
            <a:r>
              <a:rPr dirty="0" sz="2000" spc="-13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구매</a:t>
            </a:r>
            <a:r>
              <a:rPr dirty="0" sz="2000" spc="-10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비용</a:t>
            </a:r>
            <a:r>
              <a:rPr dirty="0" sz="2000" spc="-12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필요</a:t>
            </a:r>
            <a:endParaRPr sz="2000">
              <a:latin typeface="Malgun Gothic"/>
              <a:cs typeface="Malgun Gothic"/>
            </a:endParaRPr>
          </a:p>
          <a:p>
            <a:pPr marL="774700" indent="-285750">
              <a:lnSpc>
                <a:spcPct val="100000"/>
              </a:lnSpc>
              <a:spcBef>
                <a:spcPts val="480"/>
              </a:spcBef>
              <a:buClr>
                <a:srgbClr val="6600CC"/>
              </a:buClr>
              <a:buFont typeface="Wingdings"/>
              <a:buChar char=""/>
              <a:tabLst>
                <a:tab pos="775335" algn="l"/>
              </a:tabLst>
            </a:pPr>
            <a:r>
              <a:rPr dirty="0" sz="2000" spc="-15" b="1">
                <a:latin typeface="Malgun Gothic"/>
                <a:cs typeface="Malgun Gothic"/>
              </a:rPr>
              <a:t>디지털</a:t>
            </a:r>
            <a:r>
              <a:rPr dirty="0" sz="2000" spc="-135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홀로그래픽</a:t>
            </a:r>
            <a:r>
              <a:rPr dirty="0" sz="2000" spc="-130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콘텐츠</a:t>
            </a:r>
            <a:r>
              <a:rPr dirty="0" sz="2000" spc="-130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재생용</a:t>
            </a:r>
            <a:r>
              <a:rPr dirty="0" sz="2000" spc="-135" b="1">
                <a:latin typeface="Malgun Gothic"/>
                <a:cs typeface="Malgun Gothic"/>
              </a:rPr>
              <a:t> </a:t>
            </a:r>
            <a:r>
              <a:rPr dirty="0" sz="2000" spc="-160" b="1">
                <a:latin typeface="Malgun Gothic"/>
                <a:cs typeface="Malgun Gothic"/>
              </a:rPr>
              <a:t>HW</a:t>
            </a:r>
            <a:r>
              <a:rPr dirty="0" sz="2000" spc="-110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제작에서</a:t>
            </a:r>
            <a:r>
              <a:rPr dirty="0" sz="2000" spc="-145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전문가</a:t>
            </a:r>
            <a:r>
              <a:rPr dirty="0" sz="2000" spc="-13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필요</a:t>
            </a:r>
            <a:endParaRPr sz="2000">
              <a:latin typeface="Malgun Gothic"/>
              <a:cs typeface="Malgun Gothic"/>
            </a:endParaRPr>
          </a:p>
          <a:p>
            <a:pPr marL="774700" indent="-285750">
              <a:lnSpc>
                <a:spcPct val="100000"/>
              </a:lnSpc>
              <a:spcBef>
                <a:spcPts val="480"/>
              </a:spcBef>
              <a:buClr>
                <a:srgbClr val="6600CC"/>
              </a:buClr>
              <a:buFont typeface="Wingdings"/>
              <a:buChar char=""/>
              <a:tabLst>
                <a:tab pos="775335" algn="l"/>
              </a:tabLst>
            </a:pPr>
            <a:r>
              <a:rPr dirty="0" sz="2000" spc="-10" b="1">
                <a:latin typeface="Malgun Gothic"/>
                <a:cs typeface="Malgun Gothic"/>
              </a:rPr>
              <a:t>제작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시간이</a:t>
            </a:r>
            <a:r>
              <a:rPr dirty="0" sz="2000" spc="-130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많이</a:t>
            </a:r>
            <a:r>
              <a:rPr dirty="0" sz="2000" spc="-114" b="1">
                <a:latin typeface="Malgun Gothic"/>
                <a:cs typeface="Malgun Gothic"/>
              </a:rPr>
              <a:t> </a:t>
            </a:r>
            <a:r>
              <a:rPr dirty="0" sz="2000" spc="30" b="1">
                <a:latin typeface="Malgun Gothic"/>
                <a:cs typeface="Malgun Gothic"/>
              </a:rPr>
              <a:t>걸림:</a:t>
            </a:r>
            <a:r>
              <a:rPr dirty="0" sz="2000" spc="-95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2개월</a:t>
            </a:r>
            <a:r>
              <a:rPr dirty="0" sz="2000" spc="-130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정도</a:t>
            </a:r>
            <a:r>
              <a:rPr dirty="0" sz="2000" spc="-12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소요</a:t>
            </a:r>
            <a:endParaRPr sz="20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6600CC"/>
              </a:buClr>
              <a:buFont typeface="Wingdings"/>
              <a:buChar char=""/>
            </a:pPr>
            <a:endParaRPr sz="195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</a:pPr>
            <a:r>
              <a:rPr dirty="0" sz="2800" spc="-5">
                <a:solidFill>
                  <a:srgbClr val="CC0066"/>
                </a:solidFill>
                <a:latin typeface="BatangChe"/>
                <a:cs typeface="BatangChe"/>
              </a:rPr>
              <a:t>▣</a:t>
            </a:r>
            <a:r>
              <a:rPr dirty="0" sz="2800" spc="-1035">
                <a:solidFill>
                  <a:srgbClr val="CC0066"/>
                </a:solidFill>
                <a:latin typeface="BatangChe"/>
                <a:cs typeface="BatangChe"/>
              </a:rPr>
              <a:t> </a:t>
            </a:r>
            <a:r>
              <a:rPr dirty="0" sz="2800" spc="-5" b="1">
                <a:solidFill>
                  <a:srgbClr val="CC0066"/>
                </a:solidFill>
                <a:latin typeface="Malgun Gothic"/>
                <a:cs typeface="Malgun Gothic"/>
              </a:rPr>
              <a:t>본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이전 기술 기반 도구 </a:t>
            </a:r>
            <a:r>
              <a:rPr dirty="0" sz="2800" spc="-40" b="1">
                <a:solidFill>
                  <a:srgbClr val="CC0066"/>
                </a:solidFill>
                <a:latin typeface="Malgun Gothic"/>
                <a:cs typeface="Malgun Gothic"/>
              </a:rPr>
              <a:t>특징</a:t>
            </a:r>
            <a:endParaRPr sz="2800">
              <a:latin typeface="Malgun Gothic"/>
              <a:cs typeface="Malgun Gothic"/>
            </a:endParaRPr>
          </a:p>
          <a:p>
            <a:pPr marL="774700" indent="-285750">
              <a:lnSpc>
                <a:spcPct val="100000"/>
              </a:lnSpc>
              <a:spcBef>
                <a:spcPts val="465"/>
              </a:spcBef>
              <a:buClr>
                <a:srgbClr val="6600CC"/>
              </a:buClr>
              <a:buFont typeface="Wingdings"/>
              <a:buChar char=""/>
              <a:tabLst>
                <a:tab pos="775335" algn="l"/>
              </a:tabLst>
            </a:pPr>
            <a:r>
              <a:rPr dirty="0" sz="2000" spc="-15" b="1">
                <a:latin typeface="Malgun Gothic"/>
                <a:cs typeface="Malgun Gothic"/>
              </a:rPr>
              <a:t>디지털</a:t>
            </a:r>
            <a:r>
              <a:rPr dirty="0" sz="2000" spc="-140" b="1">
                <a:latin typeface="Malgun Gothic"/>
                <a:cs typeface="Malgun Gothic"/>
              </a:rPr>
              <a:t> </a:t>
            </a:r>
            <a:r>
              <a:rPr dirty="0" sz="2000" spc="-35" b="1">
                <a:latin typeface="Malgun Gothic"/>
                <a:cs typeface="Malgun Gothic"/>
              </a:rPr>
              <a:t>3D</a:t>
            </a:r>
            <a:r>
              <a:rPr dirty="0" sz="2000" spc="-114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콘텐츠</a:t>
            </a:r>
            <a:r>
              <a:rPr dirty="0" sz="2000" spc="-130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기반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spc="-40" b="1">
                <a:latin typeface="Malgun Gothic"/>
                <a:cs typeface="Malgun Gothic"/>
              </a:rPr>
              <a:t>AR/홀로그램</a:t>
            </a:r>
            <a:r>
              <a:rPr dirty="0" sz="2000" spc="-130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가시화용</a:t>
            </a:r>
            <a:r>
              <a:rPr dirty="0" sz="2000" spc="-145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단말에</a:t>
            </a:r>
            <a:r>
              <a:rPr dirty="0" sz="2000" spc="-135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적합한</a:t>
            </a:r>
            <a:r>
              <a:rPr dirty="0" sz="2000" spc="-14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홀로그</a:t>
            </a:r>
            <a:endParaRPr sz="2000">
              <a:latin typeface="Malgun Gothic"/>
              <a:cs typeface="Malgun Gothic"/>
            </a:endParaRPr>
          </a:p>
          <a:p>
            <a:pPr marL="774700">
              <a:lnSpc>
                <a:spcPct val="100000"/>
              </a:lnSpc>
            </a:pPr>
            <a:r>
              <a:rPr dirty="0" sz="2000" spc="-10" b="1">
                <a:latin typeface="Malgun Gothic"/>
                <a:cs typeface="Malgun Gothic"/>
              </a:rPr>
              <a:t>래픽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광학</a:t>
            </a:r>
            <a:r>
              <a:rPr dirty="0" sz="2000" spc="-120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요소</a:t>
            </a:r>
            <a:r>
              <a:rPr dirty="0" sz="2000" spc="-10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제작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설계</a:t>
            </a:r>
            <a:r>
              <a:rPr dirty="0" sz="2000" spc="-12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기술임</a:t>
            </a:r>
            <a:endParaRPr sz="2000">
              <a:latin typeface="Malgun Gothic"/>
              <a:cs typeface="Malgun Gothic"/>
            </a:endParaRPr>
          </a:p>
          <a:p>
            <a:pPr lvl="1" marL="893444" indent="-236854">
              <a:lnSpc>
                <a:spcPct val="100000"/>
              </a:lnSpc>
              <a:spcBef>
                <a:spcPts val="480"/>
              </a:spcBef>
              <a:buChar char="-"/>
              <a:tabLst>
                <a:tab pos="894080" algn="l"/>
              </a:tabLst>
            </a:pPr>
            <a:r>
              <a:rPr dirty="0" sz="2000" spc="-20" b="1">
                <a:latin typeface="Malgun Gothic"/>
                <a:cs typeface="Malgun Gothic"/>
              </a:rPr>
              <a:t>저렴한</a:t>
            </a:r>
            <a:r>
              <a:rPr dirty="0" sz="2000" spc="-135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비용</a:t>
            </a:r>
            <a:endParaRPr sz="2000">
              <a:latin typeface="Malgun Gothic"/>
              <a:cs typeface="Malgun Gothic"/>
            </a:endParaRPr>
          </a:p>
          <a:p>
            <a:pPr lvl="1" marL="893444" indent="-236854">
              <a:lnSpc>
                <a:spcPct val="100000"/>
              </a:lnSpc>
              <a:spcBef>
                <a:spcPts val="480"/>
              </a:spcBef>
              <a:buChar char="-"/>
              <a:tabLst>
                <a:tab pos="894080" algn="l"/>
              </a:tabLst>
            </a:pPr>
            <a:r>
              <a:rPr dirty="0" sz="2000" b="1">
                <a:latin typeface="Malgun Gothic"/>
                <a:cs typeface="Malgun Gothic"/>
              </a:rPr>
              <a:t>빔</a:t>
            </a:r>
            <a:r>
              <a:rPr dirty="0" sz="2000" spc="-110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정렬</a:t>
            </a:r>
            <a:r>
              <a:rPr dirty="0" sz="2000" spc="-105" b="1">
                <a:latin typeface="Malgun Gothic"/>
                <a:cs typeface="Malgun Gothic"/>
              </a:rPr>
              <a:t> </a:t>
            </a:r>
            <a:r>
              <a:rPr dirty="0" sz="2000" spc="5" b="1">
                <a:latin typeface="Malgun Gothic"/>
                <a:cs typeface="Malgun Gothic"/>
              </a:rPr>
              <a:t>기능·컨트롤이</a:t>
            </a:r>
            <a:r>
              <a:rPr dirty="0" sz="2000" spc="-145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초보자도</a:t>
            </a:r>
            <a:r>
              <a:rPr dirty="0" sz="2000" spc="-130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쉽게</a:t>
            </a:r>
            <a:r>
              <a:rPr dirty="0" sz="2000" spc="-120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이용</a:t>
            </a:r>
            <a:r>
              <a:rPr dirty="0" sz="2000" spc="-12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가능</a:t>
            </a:r>
            <a:endParaRPr sz="2000">
              <a:latin typeface="Malgun Gothic"/>
              <a:cs typeface="Malgun Gothic"/>
            </a:endParaRPr>
          </a:p>
          <a:p>
            <a:pPr lvl="1" marL="893444" indent="-236854">
              <a:lnSpc>
                <a:spcPct val="100000"/>
              </a:lnSpc>
              <a:spcBef>
                <a:spcPts val="480"/>
              </a:spcBef>
              <a:buChar char="-"/>
              <a:tabLst>
                <a:tab pos="894080" algn="l"/>
              </a:tabLst>
            </a:pPr>
            <a:r>
              <a:rPr dirty="0" sz="2000" spc="-25" b="1">
                <a:latin typeface="Malgun Gothic"/>
                <a:cs typeface="Malgun Gothic"/>
              </a:rPr>
              <a:t>고품질의</a:t>
            </a:r>
            <a:r>
              <a:rPr dirty="0" sz="2000" spc="-135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홀로그램을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재생할</a:t>
            </a:r>
            <a:r>
              <a:rPr dirty="0" sz="2000" spc="-120" b="1">
                <a:latin typeface="Malgun Gothic"/>
                <a:cs typeface="Malgun Gothic"/>
              </a:rPr>
              <a:t> </a:t>
            </a:r>
            <a:r>
              <a:rPr dirty="0" sz="2000" b="1">
                <a:latin typeface="Malgun Gothic"/>
                <a:cs typeface="Malgun Gothic"/>
              </a:rPr>
              <a:t>수</a:t>
            </a:r>
            <a:r>
              <a:rPr dirty="0" sz="2000" spc="-10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있는</a:t>
            </a:r>
            <a:r>
              <a:rPr dirty="0" sz="2000" spc="-10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광학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시스템</a:t>
            </a:r>
            <a:endParaRPr sz="2000">
              <a:latin typeface="Malgun Gothic"/>
              <a:cs typeface="Malgun Gothic"/>
            </a:endParaRPr>
          </a:p>
          <a:p>
            <a:pPr lvl="1" marL="893444" indent="-236854">
              <a:lnSpc>
                <a:spcPct val="100000"/>
              </a:lnSpc>
              <a:spcBef>
                <a:spcPts val="480"/>
              </a:spcBef>
              <a:buChar char="-"/>
              <a:tabLst>
                <a:tab pos="894080" algn="l"/>
              </a:tabLst>
            </a:pPr>
            <a:r>
              <a:rPr dirty="0" sz="2000" spc="-20" b="1">
                <a:latin typeface="Malgun Gothic"/>
                <a:cs typeface="Malgun Gothic"/>
              </a:rPr>
              <a:t>경량화 </a:t>
            </a:r>
            <a:r>
              <a:rPr dirty="0" sz="2000" spc="5" b="1">
                <a:latin typeface="Malgun Gothic"/>
                <a:cs typeface="Malgun Gothic"/>
              </a:rPr>
              <a:t>및 </a:t>
            </a:r>
            <a:r>
              <a:rPr dirty="0" sz="2000" spc="-15" b="1">
                <a:latin typeface="Malgun Gothic"/>
                <a:cs typeface="Malgun Gothic"/>
              </a:rPr>
              <a:t>슬림화 가능한</a:t>
            </a:r>
            <a:r>
              <a:rPr dirty="0" sz="2000" spc="-47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구조</a:t>
            </a:r>
            <a:endParaRPr sz="2000">
              <a:latin typeface="Malgun Gothic"/>
              <a:cs typeface="Malgun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03647" y="6408420"/>
            <a:ext cx="3809365" cy="345440"/>
            <a:chOff x="4803647" y="6408420"/>
            <a:chExt cx="3809365" cy="3454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3647" y="6408420"/>
              <a:ext cx="1732026" cy="3451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7647" y="6408420"/>
              <a:ext cx="608838" cy="34518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8459" y="6408420"/>
              <a:ext cx="1884426" cy="34518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5"/>
              <a:t>Proprietary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85"/>
              </a:lnSpc>
            </a:pPr>
            <a:r>
              <a:rPr dirty="0" spc="5"/>
              <a:t>차세대콘텐츠연구본부, </a:t>
            </a:r>
            <a:r>
              <a:rPr dirty="0" spc="10"/>
              <a:t>VR/홀로그래픽콘텐츠연구실</a:t>
            </a:r>
            <a:r>
              <a:rPr dirty="0" spc="-114"/>
              <a:t> </a:t>
            </a:r>
            <a:fld id="{81D60167-4931-47E6-BA6A-407CBD079E47}" type="slidenum">
              <a:rPr dirty="0" baseline="-3968" sz="2100" spc="-7" b="1">
                <a:latin typeface="Malgun Gothic"/>
                <a:cs typeface="Malgun Gothic"/>
              </a:rPr>
              <a:t>10</a:t>
            </a:fld>
            <a:endParaRPr baseline="-3968" sz="21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27406"/>
            <a:ext cx="2529840" cy="4222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65"/>
              </a:lnSpc>
            </a:pPr>
            <a:r>
              <a:rPr dirty="0" spc="-135" b="1">
                <a:solidFill>
                  <a:srgbClr val="4D4D4D"/>
                </a:solidFill>
                <a:latin typeface="Tahoma"/>
                <a:cs typeface="Tahoma"/>
              </a:rPr>
              <a:t>4</a:t>
            </a:r>
            <a:r>
              <a:rPr dirty="0" sz="2600" spc="-135">
                <a:solidFill>
                  <a:srgbClr val="4D4D4D"/>
                </a:solidFill>
              </a:rPr>
              <a:t>. </a:t>
            </a:r>
            <a:r>
              <a:rPr dirty="0" sz="2600">
                <a:solidFill>
                  <a:srgbClr val="4D4D4D"/>
                </a:solidFill>
              </a:rPr>
              <a:t>기술의</a:t>
            </a:r>
            <a:r>
              <a:rPr dirty="0" sz="2600" spc="30">
                <a:solidFill>
                  <a:srgbClr val="4D4D4D"/>
                </a:solidFill>
              </a:rPr>
              <a:t> </a:t>
            </a:r>
            <a:r>
              <a:rPr dirty="0" sz="2600">
                <a:solidFill>
                  <a:srgbClr val="4D4D4D"/>
                </a:solidFill>
              </a:rPr>
              <a:t>사업성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1042990"/>
            <a:ext cx="8261350" cy="827405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2400">
                <a:solidFill>
                  <a:srgbClr val="CC0066"/>
                </a:solidFill>
                <a:latin typeface="BatangChe"/>
                <a:cs typeface="BatangChe"/>
              </a:rPr>
              <a:t>▣</a:t>
            </a:r>
            <a:r>
              <a:rPr dirty="0" sz="2400" spc="-125">
                <a:solidFill>
                  <a:srgbClr val="CC0066"/>
                </a:solidFill>
                <a:latin typeface="BatangChe"/>
                <a:cs typeface="BatangChe"/>
              </a:rPr>
              <a:t> </a:t>
            </a:r>
            <a:r>
              <a:rPr dirty="0" sz="2400" spc="-40" b="1">
                <a:solidFill>
                  <a:srgbClr val="CC0066"/>
                </a:solidFill>
                <a:latin typeface="Malgun Gothic"/>
                <a:cs typeface="Malgun Gothic"/>
              </a:rPr>
              <a:t>홀로그래픽</a:t>
            </a:r>
            <a:r>
              <a:rPr dirty="0" sz="2400" spc="-15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400" spc="-55" b="1">
                <a:solidFill>
                  <a:srgbClr val="CC0066"/>
                </a:solidFill>
                <a:latin typeface="Malgun Gothic"/>
                <a:cs typeface="Malgun Gothic"/>
              </a:rPr>
              <a:t>모바일/AR</a:t>
            </a:r>
            <a:r>
              <a:rPr dirty="0" sz="2400" spc="-12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400" spc="-15" b="1">
                <a:solidFill>
                  <a:srgbClr val="CC0066"/>
                </a:solidFill>
                <a:latin typeface="Malgun Gothic"/>
                <a:cs typeface="Malgun Gothic"/>
              </a:rPr>
              <a:t>단말</a:t>
            </a:r>
            <a:r>
              <a:rPr dirty="0" sz="2400" spc="-145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400" spc="-25" b="1">
                <a:solidFill>
                  <a:srgbClr val="CC0066"/>
                </a:solidFill>
                <a:latin typeface="Malgun Gothic"/>
                <a:cs typeface="Malgun Gothic"/>
              </a:rPr>
              <a:t>기반의</a:t>
            </a:r>
            <a:r>
              <a:rPr dirty="0" sz="2400" spc="-145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400" spc="-20" b="1">
                <a:solidFill>
                  <a:srgbClr val="CC0066"/>
                </a:solidFill>
                <a:latin typeface="Malgun Gothic"/>
                <a:cs typeface="Malgun Gothic"/>
              </a:rPr>
              <a:t>입체</a:t>
            </a:r>
            <a:r>
              <a:rPr dirty="0" sz="2400" spc="-13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400" spc="-25" b="1">
                <a:solidFill>
                  <a:srgbClr val="CC0066"/>
                </a:solidFill>
                <a:latin typeface="Malgun Gothic"/>
                <a:cs typeface="Malgun Gothic"/>
              </a:rPr>
              <a:t>콘텐츠</a:t>
            </a:r>
            <a:r>
              <a:rPr dirty="0" sz="2400" spc="-145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400" spc="-15" b="1">
                <a:solidFill>
                  <a:srgbClr val="CC0066"/>
                </a:solidFill>
                <a:latin typeface="Malgun Gothic"/>
                <a:cs typeface="Malgun Gothic"/>
              </a:rPr>
              <a:t>생성</a:t>
            </a:r>
            <a:r>
              <a:rPr dirty="0" sz="2400" spc="-15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400" spc="-25" b="1">
                <a:solidFill>
                  <a:srgbClr val="CC0066"/>
                </a:solidFill>
                <a:latin typeface="Malgun Gothic"/>
                <a:cs typeface="Malgun Gothic"/>
              </a:rPr>
              <a:t>기술</a:t>
            </a:r>
            <a:endParaRPr sz="2400">
              <a:latin typeface="Malgun Gothic"/>
              <a:cs typeface="Malgun Gothic"/>
            </a:endParaRPr>
          </a:p>
          <a:p>
            <a:pPr marL="774700" indent="-285115">
              <a:lnSpc>
                <a:spcPct val="100000"/>
              </a:lnSpc>
              <a:spcBef>
                <a:spcPts val="470"/>
              </a:spcBef>
              <a:buClr>
                <a:srgbClr val="6600CC"/>
              </a:buClr>
              <a:buFont typeface="Wingdings"/>
              <a:buChar char=""/>
              <a:tabLst>
                <a:tab pos="774700" algn="l"/>
              </a:tabLst>
            </a:pPr>
            <a:r>
              <a:rPr dirty="0" sz="2000" spc="-10" b="1">
                <a:latin typeface="Malgun Gothic"/>
                <a:cs typeface="Malgun Gothic"/>
              </a:rPr>
              <a:t>예상 응용 제품 </a:t>
            </a:r>
            <a:r>
              <a:rPr dirty="0" sz="2000" b="1">
                <a:latin typeface="Malgun Gothic"/>
                <a:cs typeface="Malgun Gothic"/>
              </a:rPr>
              <a:t>및</a:t>
            </a:r>
            <a:r>
              <a:rPr dirty="0" sz="2000" spc="-42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서비스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601980" indent="-352425">
              <a:lnSpc>
                <a:spcPct val="100000"/>
              </a:lnSpc>
              <a:spcBef>
                <a:spcPts val="500"/>
              </a:spcBef>
              <a:buClr>
                <a:srgbClr val="3333CC"/>
              </a:buClr>
              <a:buFont typeface="Arial"/>
              <a:buChar char="•"/>
              <a:tabLst>
                <a:tab pos="601980" algn="l"/>
                <a:tab pos="602615" algn="l"/>
              </a:tabLst>
            </a:pPr>
            <a:r>
              <a:rPr dirty="0"/>
              <a:t>AR/홀로그램 콘텐츠 응용</a:t>
            </a:r>
            <a:r>
              <a:rPr dirty="0" spc="-25"/>
              <a:t> </a:t>
            </a:r>
            <a:r>
              <a:rPr dirty="0"/>
              <a:t>도구</a:t>
            </a:r>
          </a:p>
          <a:p>
            <a:pPr marL="544195">
              <a:lnSpc>
                <a:spcPct val="100000"/>
              </a:lnSpc>
              <a:spcBef>
                <a:spcPts val="315"/>
              </a:spcBef>
            </a:pPr>
            <a:r>
              <a:rPr dirty="0" sz="1400"/>
              <a:t>AR/입체 영상 콘텐츠 제작에 관심 있는 중소 기업을 통해 일반인 대상으로 초보자도</a:t>
            </a:r>
            <a:r>
              <a:rPr dirty="0" sz="1400" spc="-185"/>
              <a:t> </a:t>
            </a:r>
            <a:r>
              <a:rPr dirty="0" sz="1400"/>
              <a:t>쉽게</a:t>
            </a:r>
            <a:endParaRPr sz="1400"/>
          </a:p>
          <a:p>
            <a:pPr marL="544195">
              <a:lnSpc>
                <a:spcPct val="100000"/>
              </a:lnSpc>
              <a:spcBef>
                <a:spcPts val="335"/>
              </a:spcBef>
            </a:pPr>
            <a:r>
              <a:rPr dirty="0" sz="1400"/>
              <a:t>사용가능한 도구로</a:t>
            </a:r>
            <a:r>
              <a:rPr dirty="0" sz="1400" spc="-55"/>
              <a:t> </a:t>
            </a:r>
            <a:r>
              <a:rPr dirty="0" sz="1400"/>
              <a:t>판매</a:t>
            </a:r>
            <a:endParaRPr sz="1400"/>
          </a:p>
          <a:p>
            <a:pPr marL="601980" indent="-352425">
              <a:lnSpc>
                <a:spcPct val="100000"/>
              </a:lnSpc>
              <a:spcBef>
                <a:spcPts val="455"/>
              </a:spcBef>
              <a:buClr>
                <a:srgbClr val="3333CC"/>
              </a:buClr>
              <a:buFont typeface="Arial"/>
              <a:buChar char="•"/>
              <a:tabLst>
                <a:tab pos="601980" algn="l"/>
                <a:tab pos="602615" algn="l"/>
              </a:tabLst>
            </a:pPr>
            <a:r>
              <a:rPr dirty="0"/>
              <a:t>홀로그램 콘텐츠 가시화</a:t>
            </a:r>
            <a:r>
              <a:rPr dirty="0" spc="-10"/>
              <a:t> </a:t>
            </a:r>
            <a:r>
              <a:rPr dirty="0"/>
              <a:t>서비스</a:t>
            </a:r>
          </a:p>
          <a:p>
            <a:pPr marL="544195" marR="429895">
              <a:lnSpc>
                <a:spcPts val="2020"/>
              </a:lnSpc>
              <a:spcBef>
                <a:spcPts val="100"/>
              </a:spcBef>
            </a:pPr>
            <a:r>
              <a:rPr dirty="0" sz="1400"/>
              <a:t>게임</a:t>
            </a:r>
            <a:r>
              <a:rPr dirty="0" sz="1400">
                <a:latin typeface="MS Gothic"/>
                <a:cs typeface="MS Gothic"/>
              </a:rPr>
              <a:t>‧</a:t>
            </a:r>
            <a:r>
              <a:rPr dirty="0" sz="1400"/>
              <a:t>광고 개발사에서 자사의 제작 파이프라인에 추가하여 전문적인 홀로그램</a:t>
            </a:r>
            <a:r>
              <a:rPr dirty="0" sz="1400" spc="-140"/>
              <a:t> </a:t>
            </a:r>
            <a:r>
              <a:rPr dirty="0" sz="1400"/>
              <a:t>콘텐츠  디스플레이에</a:t>
            </a:r>
            <a:r>
              <a:rPr dirty="0" sz="1400" spc="-40"/>
              <a:t> </a:t>
            </a:r>
            <a:r>
              <a:rPr dirty="0" sz="1400"/>
              <a:t>활용</a:t>
            </a:r>
            <a:endParaRPr sz="1400">
              <a:latin typeface="MS Gothic"/>
              <a:cs typeface="MS Gothic"/>
            </a:endParaRPr>
          </a:p>
          <a:p>
            <a:pPr marL="297180" indent="-285115">
              <a:lnSpc>
                <a:spcPct val="100000"/>
              </a:lnSpc>
              <a:spcBef>
                <a:spcPts val="375"/>
              </a:spcBef>
              <a:buClr>
                <a:srgbClr val="6600CC"/>
              </a:buClr>
              <a:buFont typeface="Wingdings"/>
              <a:buChar char=""/>
              <a:tabLst>
                <a:tab pos="297815" algn="l"/>
              </a:tabLst>
            </a:pPr>
            <a:r>
              <a:rPr dirty="0" sz="2000" spc="-25" b="1">
                <a:latin typeface="Malgun Gothic"/>
                <a:cs typeface="Malgun Gothic"/>
              </a:rPr>
              <a:t>사업성</a:t>
            </a:r>
            <a:endParaRPr sz="2000">
              <a:latin typeface="Malgun Gothic"/>
              <a:cs typeface="Malgun Gothic"/>
            </a:endParaRPr>
          </a:p>
          <a:p>
            <a:pPr lvl="1" marL="525780" marR="5080" indent="-276225">
              <a:lnSpc>
                <a:spcPct val="100000"/>
              </a:lnSpc>
              <a:spcBef>
                <a:spcPts val="430"/>
              </a:spcBef>
              <a:buClr>
                <a:srgbClr val="3333CC"/>
              </a:buClr>
              <a:buFont typeface="Arial"/>
              <a:buChar char="•"/>
              <a:tabLst>
                <a:tab pos="525780" algn="l"/>
                <a:tab pos="526415" algn="l"/>
              </a:tabLst>
            </a:pPr>
            <a:r>
              <a:rPr dirty="0" sz="1800" spc="-5">
                <a:latin typeface="Gulim"/>
                <a:cs typeface="Gulim"/>
              </a:rPr>
              <a:t>스테레오 3D </a:t>
            </a:r>
            <a:r>
              <a:rPr dirty="0" sz="1800">
                <a:latin typeface="Gulim"/>
                <a:cs typeface="Gulim"/>
              </a:rPr>
              <a:t>및 </a:t>
            </a:r>
            <a:r>
              <a:rPr dirty="0" sz="1800" spc="-5">
                <a:latin typeface="Gulim"/>
                <a:cs typeface="Gulim"/>
              </a:rPr>
              <a:t>홀로그램 기술발전에 따라 입체 영상과 </a:t>
            </a:r>
            <a:r>
              <a:rPr dirty="0" sz="1800">
                <a:latin typeface="Gulim"/>
                <a:cs typeface="Gulim"/>
              </a:rPr>
              <a:t>VR/AR </a:t>
            </a:r>
            <a:r>
              <a:rPr dirty="0" sz="1800" spc="-5">
                <a:latin typeface="Gulim"/>
                <a:cs typeface="Gulim"/>
              </a:rPr>
              <a:t>시장이  </a:t>
            </a:r>
            <a:r>
              <a:rPr dirty="0" sz="1800">
                <a:latin typeface="Gulim"/>
                <a:cs typeface="Gulim"/>
              </a:rPr>
              <a:t>활성화되고 있으며, 이에 따라 다시점 및 초다시점 관련 장비 및</a:t>
            </a:r>
            <a:r>
              <a:rPr dirty="0" sz="1800" spc="-90">
                <a:latin typeface="Gulim"/>
                <a:cs typeface="Gulim"/>
              </a:rPr>
              <a:t> </a:t>
            </a:r>
            <a:r>
              <a:rPr dirty="0" sz="1800" spc="-5">
                <a:latin typeface="Gulim"/>
                <a:cs typeface="Gulim"/>
              </a:rPr>
              <a:t>S/W에  </a:t>
            </a:r>
            <a:r>
              <a:rPr dirty="0" sz="1800">
                <a:latin typeface="Gulim"/>
                <a:cs typeface="Gulim"/>
              </a:rPr>
              <a:t>대한 수요가 발생할 것으로</a:t>
            </a:r>
            <a:r>
              <a:rPr dirty="0" sz="1800" spc="-1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예상됨</a:t>
            </a:r>
            <a:endParaRPr sz="1800">
              <a:latin typeface="Gulim"/>
              <a:cs typeface="Gulim"/>
            </a:endParaRPr>
          </a:p>
          <a:p>
            <a:pPr marL="379730" indent="-367665">
              <a:lnSpc>
                <a:spcPct val="100000"/>
              </a:lnSpc>
              <a:spcBef>
                <a:spcPts val="484"/>
              </a:spcBef>
              <a:buClr>
                <a:srgbClr val="6600CC"/>
              </a:buClr>
              <a:buFont typeface="Wingdings"/>
              <a:buChar char=""/>
              <a:tabLst>
                <a:tab pos="379730" algn="l"/>
                <a:tab pos="380365" algn="l"/>
              </a:tabLst>
            </a:pPr>
            <a:r>
              <a:rPr dirty="0" sz="2000" spc="-20" b="1">
                <a:latin typeface="Malgun Gothic"/>
                <a:cs typeface="Malgun Gothic"/>
              </a:rPr>
              <a:t>기술이전 </a:t>
            </a:r>
            <a:r>
              <a:rPr dirty="0" sz="2000" spc="-10" b="1">
                <a:latin typeface="Malgun Gothic"/>
                <a:cs typeface="Malgun Gothic"/>
              </a:rPr>
              <a:t>업체</a:t>
            </a:r>
            <a:r>
              <a:rPr dirty="0" sz="2000" spc="-229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조건</a:t>
            </a:r>
            <a:endParaRPr sz="2000">
              <a:latin typeface="Malgun Gothic"/>
              <a:cs typeface="Malgun Gothic"/>
            </a:endParaRPr>
          </a:p>
          <a:p>
            <a:pPr lvl="1" marL="525780" indent="-276225">
              <a:lnSpc>
                <a:spcPct val="100000"/>
              </a:lnSpc>
              <a:spcBef>
                <a:spcPts val="430"/>
              </a:spcBef>
              <a:buClr>
                <a:srgbClr val="3333CC"/>
              </a:buClr>
              <a:buFont typeface="Arial"/>
              <a:buChar char="•"/>
              <a:tabLst>
                <a:tab pos="525780" algn="l"/>
                <a:tab pos="526415" algn="l"/>
              </a:tabLst>
            </a:pPr>
            <a:r>
              <a:rPr dirty="0" sz="1800">
                <a:latin typeface="Gulim"/>
                <a:cs typeface="Gulim"/>
              </a:rPr>
              <a:t>해당사항</a:t>
            </a:r>
            <a:r>
              <a:rPr dirty="0" sz="1800" spc="-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없음</a:t>
            </a:r>
            <a:endParaRPr sz="1800">
              <a:latin typeface="Gulim"/>
              <a:cs typeface="Gulim"/>
            </a:endParaRPr>
          </a:p>
          <a:p>
            <a:pPr marL="379730" indent="-367665">
              <a:lnSpc>
                <a:spcPct val="100000"/>
              </a:lnSpc>
              <a:spcBef>
                <a:spcPts val="484"/>
              </a:spcBef>
              <a:buClr>
                <a:srgbClr val="6600CC"/>
              </a:buClr>
              <a:buFont typeface="Wingdings"/>
              <a:buChar char=""/>
              <a:tabLst>
                <a:tab pos="379730" algn="l"/>
                <a:tab pos="380365" algn="l"/>
              </a:tabLst>
            </a:pPr>
            <a:r>
              <a:rPr dirty="0" sz="2000" spc="-15" b="1">
                <a:latin typeface="Malgun Gothic"/>
                <a:cs typeface="Malgun Gothic"/>
              </a:rPr>
              <a:t>사업화 </a:t>
            </a:r>
            <a:r>
              <a:rPr dirty="0" sz="2000" b="1">
                <a:latin typeface="Malgun Gothic"/>
                <a:cs typeface="Malgun Gothic"/>
              </a:rPr>
              <a:t>시 </a:t>
            </a:r>
            <a:r>
              <a:rPr dirty="0" sz="2000" spc="-10" b="1">
                <a:latin typeface="Malgun Gothic"/>
                <a:cs typeface="Malgun Gothic"/>
              </a:rPr>
              <a:t>제약</a:t>
            </a:r>
            <a:r>
              <a:rPr dirty="0" sz="2000" spc="-33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조건</a:t>
            </a:r>
            <a:endParaRPr sz="2000">
              <a:latin typeface="Malgun Gothic"/>
              <a:cs typeface="Malgun Gothic"/>
            </a:endParaRPr>
          </a:p>
          <a:p>
            <a:pPr lvl="1" marL="525780" indent="-276225">
              <a:lnSpc>
                <a:spcPct val="100000"/>
              </a:lnSpc>
              <a:spcBef>
                <a:spcPts val="430"/>
              </a:spcBef>
              <a:buClr>
                <a:srgbClr val="3333CC"/>
              </a:buClr>
              <a:buFont typeface="Arial"/>
              <a:buChar char="•"/>
              <a:tabLst>
                <a:tab pos="525780" algn="l"/>
                <a:tab pos="526415" algn="l"/>
              </a:tabLst>
            </a:pPr>
            <a:r>
              <a:rPr dirty="0" sz="1800">
                <a:latin typeface="Gulim"/>
                <a:cs typeface="Gulim"/>
              </a:rPr>
              <a:t>해당사항</a:t>
            </a:r>
            <a:r>
              <a:rPr dirty="0" sz="1800" spc="-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없음</a:t>
            </a:r>
            <a:endParaRPr sz="1800">
              <a:latin typeface="Gulim"/>
              <a:cs typeface="Gulim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03647" y="6408420"/>
            <a:ext cx="3809365" cy="345440"/>
            <a:chOff x="4803647" y="6408420"/>
            <a:chExt cx="3809365" cy="3454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3647" y="6408420"/>
              <a:ext cx="1732026" cy="34518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7647" y="6408420"/>
              <a:ext cx="608838" cy="34518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8459" y="6408420"/>
              <a:ext cx="1884426" cy="34518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5"/>
              <a:t>Proprietary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85"/>
              </a:lnSpc>
            </a:pPr>
            <a:r>
              <a:rPr dirty="0" spc="5"/>
              <a:t>차세대콘텐츠연구본부, </a:t>
            </a:r>
            <a:r>
              <a:rPr dirty="0" spc="10"/>
              <a:t>VR/홀로그래픽콘텐츠연구실</a:t>
            </a:r>
            <a:r>
              <a:rPr dirty="0" spc="-114"/>
              <a:t> </a:t>
            </a:r>
            <a:fld id="{81D60167-4931-47E6-BA6A-407CBD079E47}" type="slidenum">
              <a:rPr dirty="0" baseline="-3968" sz="2100" spc="-7" b="1">
                <a:latin typeface="Malgun Gothic"/>
                <a:cs typeface="Malgun Gothic"/>
              </a:rPr>
              <a:t>10</a:t>
            </a:fld>
            <a:endParaRPr baseline="-3968" sz="21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27406"/>
            <a:ext cx="2969260" cy="4222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65"/>
              </a:lnSpc>
            </a:pPr>
            <a:r>
              <a:rPr dirty="0" spc="-135" b="1">
                <a:solidFill>
                  <a:srgbClr val="4D4D4D"/>
                </a:solidFill>
                <a:latin typeface="Tahoma"/>
                <a:cs typeface="Tahoma"/>
              </a:rPr>
              <a:t>5</a:t>
            </a:r>
            <a:r>
              <a:rPr dirty="0" sz="2600" spc="-135">
                <a:solidFill>
                  <a:srgbClr val="4D4D4D"/>
                </a:solidFill>
              </a:rPr>
              <a:t>. </a:t>
            </a:r>
            <a:r>
              <a:rPr dirty="0" sz="2600">
                <a:solidFill>
                  <a:srgbClr val="4D4D4D"/>
                </a:solidFill>
              </a:rPr>
              <a:t>국내외 시장</a:t>
            </a:r>
            <a:r>
              <a:rPr dirty="0" sz="2600" spc="15">
                <a:solidFill>
                  <a:srgbClr val="4D4D4D"/>
                </a:solidFill>
              </a:rPr>
              <a:t> </a:t>
            </a:r>
            <a:r>
              <a:rPr dirty="0" sz="2600">
                <a:solidFill>
                  <a:srgbClr val="4D4D4D"/>
                </a:solidFill>
              </a:rPr>
              <a:t>동향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1137922"/>
            <a:ext cx="8305165" cy="419100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2800" spc="-5">
                <a:solidFill>
                  <a:srgbClr val="CC0066"/>
                </a:solidFill>
                <a:latin typeface="BatangChe"/>
                <a:cs typeface="BatangChe"/>
              </a:rPr>
              <a:t>▣</a:t>
            </a:r>
            <a:r>
              <a:rPr dirty="0" sz="2800" spc="-825">
                <a:solidFill>
                  <a:srgbClr val="CC0066"/>
                </a:solidFill>
                <a:latin typeface="BatangChe"/>
                <a:cs typeface="BatangChe"/>
              </a:rPr>
              <a:t> </a:t>
            </a:r>
            <a:r>
              <a:rPr dirty="0" sz="2800" spc="-35" b="1">
                <a:solidFill>
                  <a:srgbClr val="CC0066"/>
                </a:solidFill>
                <a:latin typeface="Malgun Gothic"/>
                <a:cs typeface="Malgun Gothic"/>
              </a:rPr>
              <a:t>입체영상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관련 시장 </a:t>
            </a:r>
            <a:r>
              <a:rPr dirty="0" sz="2800" spc="-45" b="1">
                <a:solidFill>
                  <a:srgbClr val="CC0066"/>
                </a:solidFill>
                <a:latin typeface="Malgun Gothic"/>
                <a:cs typeface="Malgun Gothic"/>
              </a:rPr>
              <a:t>전망</a:t>
            </a:r>
            <a:endParaRPr sz="2800">
              <a:latin typeface="Malgun Gothic"/>
              <a:cs typeface="Malgun Gothic"/>
            </a:endParaRPr>
          </a:p>
          <a:p>
            <a:pPr marL="774700" indent="-285115">
              <a:lnSpc>
                <a:spcPct val="100000"/>
              </a:lnSpc>
              <a:spcBef>
                <a:spcPts val="470"/>
              </a:spcBef>
              <a:buClr>
                <a:srgbClr val="6600CC"/>
              </a:buClr>
              <a:buFont typeface="Wingdings"/>
              <a:buChar char=""/>
              <a:tabLst>
                <a:tab pos="774700" algn="l"/>
              </a:tabLst>
            </a:pPr>
            <a:r>
              <a:rPr dirty="0" sz="2000">
                <a:latin typeface="Gulim"/>
                <a:cs typeface="Gulim"/>
              </a:rPr>
              <a:t>3D 디스플레이 시장: 2019년까지 220억 달러 규모로 급성장</a:t>
            </a:r>
            <a:r>
              <a:rPr dirty="0" sz="2000" spc="-160">
                <a:latin typeface="Gulim"/>
                <a:cs typeface="Gulim"/>
              </a:rPr>
              <a:t> </a:t>
            </a:r>
            <a:r>
              <a:rPr dirty="0" sz="2000">
                <a:latin typeface="Gulim"/>
                <a:cs typeface="Gulim"/>
              </a:rPr>
              <a:t>전망</a:t>
            </a:r>
            <a:endParaRPr sz="2000">
              <a:latin typeface="Gulim"/>
              <a:cs typeface="Gulim"/>
            </a:endParaRPr>
          </a:p>
          <a:p>
            <a:pPr marL="774700" marR="5080" indent="-285115">
              <a:lnSpc>
                <a:spcPct val="100000"/>
              </a:lnSpc>
              <a:spcBef>
                <a:spcPts val="480"/>
              </a:spcBef>
              <a:buClr>
                <a:srgbClr val="6600CC"/>
              </a:buClr>
              <a:buFont typeface="Wingdings"/>
              <a:buChar char=""/>
              <a:tabLst>
                <a:tab pos="774700" algn="l"/>
              </a:tabLst>
            </a:pPr>
            <a:r>
              <a:rPr dirty="0" sz="2000">
                <a:latin typeface="Gulim"/>
                <a:cs typeface="Gulim"/>
              </a:rPr>
              <a:t>리서치 전문기관 디스플레이 서치 </a:t>
            </a:r>
            <a:r>
              <a:rPr dirty="0" sz="2000" spc="-5">
                <a:latin typeface="Gulim"/>
                <a:cs typeface="Gulim"/>
              </a:rPr>
              <a:t>(Display </a:t>
            </a:r>
            <a:r>
              <a:rPr dirty="0" sz="2000">
                <a:latin typeface="Gulim"/>
                <a:cs typeface="Gulim"/>
              </a:rPr>
              <a:t>Search)는 3D 기술이  다양한 산업군으로 확산되면서 3D 디스플레이 선적량도</a:t>
            </a:r>
            <a:r>
              <a:rPr dirty="0" sz="2000" spc="-114">
                <a:latin typeface="Gulim"/>
                <a:cs typeface="Gulim"/>
              </a:rPr>
              <a:t> </a:t>
            </a:r>
            <a:r>
              <a:rPr dirty="0" sz="2000">
                <a:latin typeface="Gulim"/>
                <a:cs typeface="Gulim"/>
              </a:rPr>
              <a:t>2019년에  </a:t>
            </a:r>
            <a:r>
              <a:rPr dirty="0" sz="2000" spc="5">
                <a:latin typeface="Gulim"/>
                <a:cs typeface="Gulim"/>
              </a:rPr>
              <a:t>는 </a:t>
            </a:r>
            <a:r>
              <a:rPr dirty="0" sz="2000">
                <a:latin typeface="Gulim"/>
                <a:cs typeface="Gulim"/>
              </a:rPr>
              <a:t>1억9600만대, 매출액 220억 달러로 급신장</a:t>
            </a:r>
            <a:r>
              <a:rPr dirty="0" sz="2000" spc="-155">
                <a:latin typeface="Gulim"/>
                <a:cs typeface="Gulim"/>
              </a:rPr>
              <a:t> </a:t>
            </a:r>
            <a:r>
              <a:rPr dirty="0" sz="2000">
                <a:latin typeface="Gulim"/>
                <a:cs typeface="Gulim"/>
              </a:rPr>
              <a:t>전망</a:t>
            </a:r>
            <a:endParaRPr sz="2000">
              <a:latin typeface="Gulim"/>
              <a:cs typeface="Gulim"/>
            </a:endParaRPr>
          </a:p>
          <a:p>
            <a:pPr marL="774700" marR="5080" indent="-285115">
              <a:lnSpc>
                <a:spcPct val="100000"/>
              </a:lnSpc>
              <a:spcBef>
                <a:spcPts val="480"/>
              </a:spcBef>
              <a:buClr>
                <a:srgbClr val="6600CC"/>
              </a:buClr>
              <a:buFont typeface="Wingdings"/>
              <a:buChar char=""/>
              <a:tabLst>
                <a:tab pos="774700" algn="l"/>
              </a:tabLst>
            </a:pPr>
            <a:r>
              <a:rPr dirty="0" sz="2000">
                <a:latin typeface="Gulim"/>
                <a:cs typeface="Gulim"/>
              </a:rPr>
              <a:t>특히, 2010년 3D 영화 인기확산 이래로 이와 관련된</a:t>
            </a:r>
            <a:r>
              <a:rPr dirty="0" sz="2000" spc="-145">
                <a:latin typeface="Gulim"/>
                <a:cs typeface="Gulim"/>
              </a:rPr>
              <a:t> </a:t>
            </a:r>
            <a:r>
              <a:rPr dirty="0" sz="2000">
                <a:latin typeface="Gulim"/>
                <a:cs typeface="Gulim"/>
              </a:rPr>
              <a:t>전자산업에도  긍정적 여파를 미칠 것으로</a:t>
            </a:r>
            <a:r>
              <a:rPr dirty="0" sz="2000" spc="-80">
                <a:latin typeface="Gulim"/>
                <a:cs typeface="Gulim"/>
              </a:rPr>
              <a:t> </a:t>
            </a:r>
            <a:r>
              <a:rPr dirty="0" sz="2000">
                <a:latin typeface="Gulim"/>
                <a:cs typeface="Gulim"/>
              </a:rPr>
              <a:t>분석</a:t>
            </a:r>
            <a:endParaRPr sz="2000">
              <a:latin typeface="Gulim"/>
              <a:cs typeface="Gulim"/>
            </a:endParaRPr>
          </a:p>
          <a:p>
            <a:pPr marL="774700" marR="83820" indent="-285115">
              <a:lnSpc>
                <a:spcPct val="100000"/>
              </a:lnSpc>
              <a:spcBef>
                <a:spcPts val="480"/>
              </a:spcBef>
              <a:buClr>
                <a:srgbClr val="6600CC"/>
              </a:buClr>
              <a:buFont typeface="Wingdings"/>
              <a:buChar char=""/>
              <a:tabLst>
                <a:tab pos="774700" algn="l"/>
              </a:tabLst>
            </a:pPr>
            <a:r>
              <a:rPr dirty="0" sz="2000">
                <a:latin typeface="Gulim"/>
                <a:cs typeface="Gulim"/>
              </a:rPr>
              <a:t>향후 다양한 매체의 3D 콘텐츠 생산에도 호재로 작용할 것으로</a:t>
            </a:r>
            <a:r>
              <a:rPr dirty="0" sz="2000" spc="-145">
                <a:latin typeface="Gulim"/>
                <a:cs typeface="Gulim"/>
              </a:rPr>
              <a:t> </a:t>
            </a:r>
            <a:r>
              <a:rPr dirty="0" sz="2000">
                <a:latin typeface="Gulim"/>
                <a:cs typeface="Gulim"/>
              </a:rPr>
              <a:t>예  상되며 특히 광고, </a:t>
            </a:r>
            <a:r>
              <a:rPr dirty="0" sz="2000" spc="-5">
                <a:latin typeface="Gulim"/>
                <a:cs typeface="Gulim"/>
              </a:rPr>
              <a:t>PR용 </a:t>
            </a:r>
            <a:r>
              <a:rPr dirty="0" sz="2000">
                <a:latin typeface="Gulim"/>
                <a:cs typeface="Gulim"/>
              </a:rPr>
              <a:t>디스플레이시장도 수혜분야로</a:t>
            </a:r>
            <a:r>
              <a:rPr dirty="0" sz="2000" spc="-105">
                <a:latin typeface="Gulim"/>
                <a:cs typeface="Gulim"/>
              </a:rPr>
              <a:t> </a:t>
            </a:r>
            <a:r>
              <a:rPr dirty="0" sz="2000">
                <a:latin typeface="Gulim"/>
                <a:cs typeface="Gulim"/>
              </a:rPr>
              <a:t>주목</a:t>
            </a:r>
            <a:endParaRPr sz="2000">
              <a:latin typeface="Gulim"/>
              <a:cs typeface="Gulim"/>
            </a:endParaRPr>
          </a:p>
          <a:p>
            <a:pPr marL="774700" marR="35560" indent="-285115">
              <a:lnSpc>
                <a:spcPct val="100000"/>
              </a:lnSpc>
              <a:spcBef>
                <a:spcPts val="484"/>
              </a:spcBef>
              <a:buClr>
                <a:srgbClr val="6600CC"/>
              </a:buClr>
              <a:buFont typeface="Wingdings"/>
              <a:buChar char=""/>
              <a:tabLst>
                <a:tab pos="774700" algn="l"/>
              </a:tabLst>
            </a:pPr>
            <a:r>
              <a:rPr dirty="0" sz="2000">
                <a:latin typeface="Gulim"/>
                <a:cs typeface="Gulim"/>
              </a:rPr>
              <a:t>실시간 상호작용 기술은 기존 CG 콘텐츠를 활용한 완전 실감</a:t>
            </a:r>
            <a:r>
              <a:rPr dirty="0" sz="2000" spc="-145">
                <a:latin typeface="Gulim"/>
                <a:cs typeface="Gulim"/>
              </a:rPr>
              <a:t> </a:t>
            </a:r>
            <a:r>
              <a:rPr dirty="0" sz="2000">
                <a:latin typeface="Gulim"/>
                <a:cs typeface="Gulim"/>
              </a:rPr>
              <a:t>콘텐  츠 체험 시장에서 저비용으로 가능하게 하여 3D 디스플레이 시장  발전에 큰 도움을 줄 것으로</a:t>
            </a:r>
            <a:r>
              <a:rPr dirty="0" sz="2000" spc="-90">
                <a:latin typeface="Gulim"/>
                <a:cs typeface="Gulim"/>
              </a:rPr>
              <a:t> </a:t>
            </a:r>
            <a:r>
              <a:rPr dirty="0" sz="2000">
                <a:latin typeface="Gulim"/>
                <a:cs typeface="Gulim"/>
              </a:rPr>
              <a:t>예상</a:t>
            </a:r>
            <a:endParaRPr sz="2000">
              <a:latin typeface="Gulim"/>
              <a:cs typeface="Guli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03647" y="6408420"/>
            <a:ext cx="3809365" cy="345440"/>
            <a:chOff x="4803647" y="6408420"/>
            <a:chExt cx="3809365" cy="3454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3647" y="6408420"/>
              <a:ext cx="1732026" cy="3451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7647" y="6408420"/>
              <a:ext cx="608838" cy="34518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8459" y="6408420"/>
              <a:ext cx="1884426" cy="34518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5"/>
              <a:t>Proprietary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85"/>
              </a:lnSpc>
            </a:pPr>
            <a:r>
              <a:rPr dirty="0" spc="5"/>
              <a:t>차세대콘텐츠연구본부, </a:t>
            </a:r>
            <a:r>
              <a:rPr dirty="0" spc="10"/>
              <a:t>VR/홀로그래픽콘텐츠연구실</a:t>
            </a:r>
            <a:r>
              <a:rPr dirty="0" spc="-114"/>
              <a:t> </a:t>
            </a:r>
            <a:fld id="{81D60167-4931-47E6-BA6A-407CBD079E47}" type="slidenum">
              <a:rPr dirty="0" baseline="-3968" sz="2100" spc="-7" b="1">
                <a:latin typeface="Malgun Gothic"/>
                <a:cs typeface="Malgun Gothic"/>
              </a:rPr>
              <a:t>10</a:t>
            </a:fld>
            <a:endParaRPr baseline="-3968" sz="21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DE6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990600"/>
            <a:chOff x="0" y="0"/>
            <a:chExt cx="9144000" cy="990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274456" y="154888"/>
              <a:ext cx="640080" cy="177165"/>
            </a:xfrm>
            <a:custGeom>
              <a:avLst/>
              <a:gdLst/>
              <a:ahLst/>
              <a:cxnLst/>
              <a:rect l="l" t="t" r="r" b="b"/>
              <a:pathLst>
                <a:path w="640079" h="177165">
                  <a:moveTo>
                    <a:pt x="234403" y="431"/>
                  </a:moveTo>
                  <a:lnTo>
                    <a:pt x="0" y="431"/>
                  </a:lnTo>
                  <a:lnTo>
                    <a:pt x="0" y="37236"/>
                  </a:lnTo>
                  <a:lnTo>
                    <a:pt x="82245" y="37236"/>
                  </a:lnTo>
                  <a:lnTo>
                    <a:pt x="82245" y="176847"/>
                  </a:lnTo>
                  <a:lnTo>
                    <a:pt x="152171" y="176847"/>
                  </a:lnTo>
                  <a:lnTo>
                    <a:pt x="152171" y="37236"/>
                  </a:lnTo>
                  <a:lnTo>
                    <a:pt x="234403" y="37236"/>
                  </a:lnTo>
                  <a:lnTo>
                    <a:pt x="234403" y="431"/>
                  </a:lnTo>
                  <a:close/>
                </a:path>
                <a:path w="640079" h="177165">
                  <a:moveTo>
                    <a:pt x="639457" y="0"/>
                  </a:moveTo>
                  <a:lnTo>
                    <a:pt x="569556" y="0"/>
                  </a:lnTo>
                  <a:lnTo>
                    <a:pt x="569556" y="176885"/>
                  </a:lnTo>
                  <a:lnTo>
                    <a:pt x="639457" y="176885"/>
                  </a:lnTo>
                  <a:lnTo>
                    <a:pt x="639457" y="0"/>
                  </a:lnTo>
                  <a:close/>
                </a:path>
              </a:pathLst>
            </a:custGeom>
            <a:solidFill>
              <a:srgbClr val="0A40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4091" y="154886"/>
              <a:ext cx="229255" cy="1768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43807" y="154886"/>
              <a:ext cx="271425" cy="18819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58544" y="6473629"/>
            <a:ext cx="7590155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35"/>
              </a:lnSpc>
              <a:tabLst>
                <a:tab pos="5031105" algn="l"/>
              </a:tabLst>
            </a:pPr>
            <a:r>
              <a:rPr dirty="0" baseline="9259" sz="1800" spc="-7">
                <a:latin typeface="Batang"/>
                <a:cs typeface="Batang"/>
              </a:rPr>
              <a:t>Proprietary	</a:t>
            </a:r>
            <a:r>
              <a:rPr dirty="0" sz="1400" spc="15" b="1">
                <a:latin typeface="Malgun Gothic"/>
                <a:cs typeface="Malgun Gothic"/>
              </a:rPr>
              <a:t>ETRI</a:t>
            </a:r>
            <a:r>
              <a:rPr dirty="0" sz="1400" spc="-110" b="1">
                <a:latin typeface="Malgun Gothic"/>
                <a:cs typeface="Malgun Gothic"/>
              </a:rPr>
              <a:t> </a:t>
            </a:r>
            <a:r>
              <a:rPr dirty="0" sz="1400" spc="-5" b="1">
                <a:latin typeface="Malgun Gothic"/>
                <a:cs typeface="Malgun Gothic"/>
              </a:rPr>
              <a:t>OOO연구소(단,</a:t>
            </a:r>
            <a:r>
              <a:rPr dirty="0" sz="1400" spc="-100" b="1">
                <a:latin typeface="Malgun Gothic"/>
                <a:cs typeface="Malgun Gothic"/>
              </a:rPr>
              <a:t> </a:t>
            </a:r>
            <a:r>
              <a:rPr dirty="0" sz="1400" b="1">
                <a:latin typeface="Malgun Gothic"/>
                <a:cs typeface="Malgun Gothic"/>
              </a:rPr>
              <a:t>본부)명</a:t>
            </a:r>
            <a:r>
              <a:rPr dirty="0" sz="1400" spc="-215" b="1">
                <a:latin typeface="Malgun Gothic"/>
                <a:cs typeface="Malgun Gothic"/>
              </a:rPr>
              <a:t> </a:t>
            </a:r>
            <a:r>
              <a:rPr dirty="0" sz="1400" spc="-10" b="1">
                <a:latin typeface="Malgun Gothic"/>
                <a:cs typeface="Malgun Gothic"/>
              </a:rPr>
              <a:t>14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19212" y="6503041"/>
            <a:ext cx="46990" cy="118110"/>
          </a:xfrm>
          <a:custGeom>
            <a:avLst/>
            <a:gdLst/>
            <a:ahLst/>
            <a:cxnLst/>
            <a:rect l="l" t="t" r="r" b="b"/>
            <a:pathLst>
              <a:path w="46990" h="118109">
                <a:moveTo>
                  <a:pt x="46604" y="0"/>
                </a:moveTo>
                <a:lnTo>
                  <a:pt x="0" y="0"/>
                </a:lnTo>
                <a:lnTo>
                  <a:pt x="0" y="117922"/>
                </a:lnTo>
                <a:lnTo>
                  <a:pt x="46604" y="117922"/>
                </a:lnTo>
                <a:lnTo>
                  <a:pt x="46604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459261" y="6502479"/>
            <a:ext cx="541020" cy="126364"/>
            <a:chOff x="459261" y="6502479"/>
            <a:chExt cx="541020" cy="126364"/>
          </a:xfrm>
        </p:grpSpPr>
        <p:sp>
          <p:nvSpPr>
            <p:cNvPr id="11" name="object 11"/>
            <p:cNvSpPr/>
            <p:nvPr/>
          </p:nvSpPr>
          <p:spPr>
            <a:xfrm>
              <a:off x="639508" y="6502488"/>
              <a:ext cx="156845" cy="118110"/>
            </a:xfrm>
            <a:custGeom>
              <a:avLst/>
              <a:gdLst/>
              <a:ahLst/>
              <a:cxnLst/>
              <a:rect l="l" t="t" r="r" b="b"/>
              <a:pathLst>
                <a:path w="156845" h="118109">
                  <a:moveTo>
                    <a:pt x="156260" y="0"/>
                  </a:moveTo>
                  <a:lnTo>
                    <a:pt x="0" y="0"/>
                  </a:lnTo>
                  <a:lnTo>
                    <a:pt x="0" y="25387"/>
                  </a:lnTo>
                  <a:lnTo>
                    <a:pt x="54825" y="25387"/>
                  </a:lnTo>
                  <a:lnTo>
                    <a:pt x="54825" y="118033"/>
                  </a:lnTo>
                  <a:lnTo>
                    <a:pt x="101447" y="118033"/>
                  </a:lnTo>
                  <a:lnTo>
                    <a:pt x="101447" y="25387"/>
                  </a:lnTo>
                  <a:lnTo>
                    <a:pt x="156260" y="25387"/>
                  </a:lnTo>
                  <a:lnTo>
                    <a:pt x="156260" y="0"/>
                  </a:lnTo>
                  <a:close/>
                </a:path>
              </a:pathLst>
            </a:custGeom>
            <a:solidFill>
              <a:srgbClr val="0A40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9261" y="6503041"/>
              <a:ext cx="152837" cy="11792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074" y="6503041"/>
              <a:ext cx="180950" cy="125463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2286000" y="2025395"/>
            <a:ext cx="4635500" cy="3643629"/>
            <a:chOff x="2286000" y="2025395"/>
            <a:chExt cx="4635500" cy="3643629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48484" y="2087879"/>
              <a:ext cx="4572762" cy="35806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86000" y="2025395"/>
              <a:ext cx="4572000" cy="3579876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353436" y="1385442"/>
            <a:ext cx="2073910" cy="497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 spc="-75">
                <a:solidFill>
                  <a:srgbClr val="FF6600"/>
                </a:solidFill>
              </a:rPr>
              <a:t>감사합니다.</a:t>
            </a:r>
            <a:endParaRPr sz="3100"/>
          </a:p>
        </p:txBody>
      </p:sp>
      <p:sp>
        <p:nvSpPr>
          <p:cNvPr id="18" name="object 18"/>
          <p:cNvSpPr/>
          <p:nvPr/>
        </p:nvSpPr>
        <p:spPr>
          <a:xfrm>
            <a:off x="0" y="64008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12140" y="5744667"/>
            <a:ext cx="8319134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42535">
              <a:lnSpc>
                <a:spcPct val="100000"/>
              </a:lnSpc>
              <a:spcBef>
                <a:spcPts val="100"/>
              </a:spcBef>
            </a:pPr>
            <a:r>
              <a:rPr dirty="0" sz="1500" spc="-5" b="1">
                <a:solidFill>
                  <a:srgbClr val="3333CC"/>
                </a:solidFill>
                <a:latin typeface="Arial"/>
                <a:cs typeface="Arial"/>
                <a:hlinkClick r:id="rId9"/>
              </a:rPr>
              <a:t>www.etri.re.kr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54" b="1">
                <a:solidFill>
                  <a:srgbClr val="000099"/>
                </a:solidFill>
                <a:latin typeface="Malgun Gothic"/>
                <a:cs typeface="Malgun Gothic"/>
              </a:rPr>
              <a:t>♣ </a:t>
            </a:r>
            <a:r>
              <a:rPr dirty="0" sz="1600" spc="-15" b="1">
                <a:solidFill>
                  <a:srgbClr val="000099"/>
                </a:solidFill>
                <a:latin typeface="Malgun Gothic"/>
                <a:cs typeface="Malgun Gothic"/>
              </a:rPr>
              <a:t>연락처 </a:t>
            </a:r>
            <a:r>
              <a:rPr dirty="0" sz="1600" spc="114" b="1">
                <a:solidFill>
                  <a:srgbClr val="000099"/>
                </a:solidFill>
                <a:latin typeface="Malgun Gothic"/>
                <a:cs typeface="Malgun Gothic"/>
              </a:rPr>
              <a:t>: </a:t>
            </a:r>
            <a:r>
              <a:rPr dirty="0" sz="1600" spc="-30" b="1">
                <a:solidFill>
                  <a:srgbClr val="000099"/>
                </a:solidFill>
                <a:latin typeface="Malgun Gothic"/>
                <a:cs typeface="Malgun Gothic"/>
              </a:rPr>
              <a:t>VR/홀로그래픽콘텐츠연구실 </a:t>
            </a:r>
            <a:r>
              <a:rPr dirty="0" sz="1600" spc="114" b="1">
                <a:solidFill>
                  <a:srgbClr val="000099"/>
                </a:solidFill>
                <a:latin typeface="Malgun Gothic"/>
                <a:cs typeface="Malgun Gothic"/>
              </a:rPr>
              <a:t>,</a:t>
            </a:r>
            <a:r>
              <a:rPr dirty="0" sz="1600" spc="-400" b="1">
                <a:solidFill>
                  <a:srgbClr val="000099"/>
                </a:solidFill>
                <a:latin typeface="Malgun Gothic"/>
                <a:cs typeface="Malgun Gothic"/>
              </a:rPr>
              <a:t> </a:t>
            </a:r>
            <a:r>
              <a:rPr dirty="0" sz="1600" spc="-15" b="1">
                <a:solidFill>
                  <a:srgbClr val="000099"/>
                </a:solidFill>
                <a:latin typeface="Malgun Gothic"/>
                <a:cs typeface="Malgun Gothic"/>
              </a:rPr>
              <a:t>윤민성 </a:t>
            </a:r>
            <a:r>
              <a:rPr dirty="0" sz="1600" spc="-10" b="1">
                <a:solidFill>
                  <a:srgbClr val="000099"/>
                </a:solidFill>
                <a:latin typeface="Malgun Gothic"/>
                <a:cs typeface="Malgun Gothic"/>
              </a:rPr>
              <a:t>선임 </a:t>
            </a:r>
            <a:r>
              <a:rPr dirty="0" sz="1600" spc="35" b="1">
                <a:solidFill>
                  <a:srgbClr val="000099"/>
                </a:solidFill>
                <a:latin typeface="Malgun Gothic"/>
                <a:cs typeface="Malgun Gothic"/>
              </a:rPr>
              <a:t>(042-860-5062, </a:t>
            </a:r>
            <a:r>
              <a:rPr dirty="0" sz="1600" spc="-35" b="1">
                <a:solidFill>
                  <a:srgbClr val="000099"/>
                </a:solidFill>
                <a:latin typeface="Malgun Gothic"/>
                <a:cs typeface="Malgun Gothic"/>
              </a:rPr>
              <a:t>msyoon@etri.re.kr)</a:t>
            </a:r>
            <a:endParaRPr sz="16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7052" y="1579149"/>
            <a:ext cx="4906010" cy="3705225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870585" algn="l"/>
              </a:tabLst>
            </a:pPr>
            <a:r>
              <a:rPr dirty="0" sz="2900" spc="5">
                <a:solidFill>
                  <a:srgbClr val="0000CC"/>
                </a:solidFill>
                <a:latin typeface="Gulim"/>
                <a:cs typeface="Gulim"/>
              </a:rPr>
              <a:t>목	차</a:t>
            </a:r>
            <a:endParaRPr sz="29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dirty="0" sz="2500" b="1">
                <a:solidFill>
                  <a:srgbClr val="FF6600"/>
                </a:solidFill>
                <a:latin typeface="Times New Roman"/>
                <a:cs typeface="Times New Roman"/>
              </a:rPr>
              <a:t>----------------------------------------------</a:t>
            </a:r>
            <a:endParaRPr sz="2500">
              <a:latin typeface="Times New Roman"/>
              <a:cs typeface="Times New Roman"/>
            </a:endParaRPr>
          </a:p>
          <a:p>
            <a:pPr marL="329565" indent="-317500">
              <a:lnSpc>
                <a:spcPct val="100000"/>
              </a:lnSpc>
              <a:spcBef>
                <a:spcPts val="525"/>
              </a:spcBef>
              <a:buFont typeface="Times New Roman"/>
              <a:buAutoNum type="arabicPeriod"/>
              <a:tabLst>
                <a:tab pos="330200" algn="l"/>
              </a:tabLst>
            </a:pPr>
            <a:r>
              <a:rPr dirty="0" sz="2500" spc="-35" b="1">
                <a:latin typeface="Malgun Gothic"/>
                <a:cs typeface="Malgun Gothic"/>
              </a:rPr>
              <a:t>기술의</a:t>
            </a:r>
            <a:r>
              <a:rPr dirty="0" sz="2500" spc="-320" b="1">
                <a:latin typeface="Malgun Gothic"/>
                <a:cs typeface="Malgun Gothic"/>
              </a:rPr>
              <a:t> </a:t>
            </a:r>
            <a:r>
              <a:rPr dirty="0" sz="2500" spc="-45" b="1">
                <a:latin typeface="Malgun Gothic"/>
                <a:cs typeface="Malgun Gothic"/>
              </a:rPr>
              <a:t>개요</a:t>
            </a:r>
            <a:endParaRPr sz="2500">
              <a:latin typeface="Malgun Gothic"/>
              <a:cs typeface="Malgun Gothic"/>
            </a:endParaRPr>
          </a:p>
          <a:p>
            <a:pPr marL="329565" indent="-317500">
              <a:lnSpc>
                <a:spcPct val="100000"/>
              </a:lnSpc>
              <a:spcBef>
                <a:spcPts val="600"/>
              </a:spcBef>
              <a:buFont typeface="Times New Roman"/>
              <a:buAutoNum type="arabicPeriod"/>
              <a:tabLst>
                <a:tab pos="330200" algn="l"/>
              </a:tabLst>
            </a:pPr>
            <a:r>
              <a:rPr dirty="0" sz="2500" spc="-35" b="1">
                <a:latin typeface="Malgun Gothic"/>
                <a:cs typeface="Malgun Gothic"/>
              </a:rPr>
              <a:t>기술이전</a:t>
            </a:r>
            <a:r>
              <a:rPr dirty="0" sz="2500" spc="-335" b="1">
                <a:latin typeface="Malgun Gothic"/>
                <a:cs typeface="Malgun Gothic"/>
              </a:rPr>
              <a:t> </a:t>
            </a:r>
            <a:r>
              <a:rPr dirty="0" sz="2500" spc="-25" b="1">
                <a:latin typeface="Malgun Gothic"/>
                <a:cs typeface="Malgun Gothic"/>
              </a:rPr>
              <a:t>내용</a:t>
            </a:r>
            <a:r>
              <a:rPr dirty="0" sz="2500" spc="-315" b="1">
                <a:latin typeface="Malgun Gothic"/>
                <a:cs typeface="Malgun Gothic"/>
              </a:rPr>
              <a:t> </a:t>
            </a:r>
            <a:r>
              <a:rPr dirty="0" sz="2500" spc="-5" b="1">
                <a:latin typeface="Malgun Gothic"/>
                <a:cs typeface="Malgun Gothic"/>
              </a:rPr>
              <a:t>및</a:t>
            </a:r>
            <a:r>
              <a:rPr dirty="0" sz="2500" spc="-310" b="1">
                <a:latin typeface="Malgun Gothic"/>
                <a:cs typeface="Malgun Gothic"/>
              </a:rPr>
              <a:t> </a:t>
            </a:r>
            <a:r>
              <a:rPr dirty="0" sz="2500" spc="-45" b="1">
                <a:latin typeface="Malgun Gothic"/>
                <a:cs typeface="Malgun Gothic"/>
              </a:rPr>
              <a:t>범위</a:t>
            </a:r>
            <a:endParaRPr sz="2500">
              <a:latin typeface="Malgun Gothic"/>
              <a:cs typeface="Malgun Gothic"/>
            </a:endParaRPr>
          </a:p>
          <a:p>
            <a:pPr marL="329565" indent="-317500">
              <a:lnSpc>
                <a:spcPct val="100000"/>
              </a:lnSpc>
              <a:spcBef>
                <a:spcPts val="605"/>
              </a:spcBef>
              <a:buFont typeface="Times New Roman"/>
              <a:buAutoNum type="arabicPeriod"/>
              <a:tabLst>
                <a:tab pos="330200" algn="l"/>
              </a:tabLst>
            </a:pPr>
            <a:r>
              <a:rPr dirty="0" sz="2500" spc="-40" b="1">
                <a:latin typeface="Malgun Gothic"/>
                <a:cs typeface="Malgun Gothic"/>
              </a:rPr>
              <a:t>경쟁기술과</a:t>
            </a:r>
            <a:r>
              <a:rPr dirty="0" sz="2500" spc="-345" b="1">
                <a:latin typeface="Malgun Gothic"/>
                <a:cs typeface="Malgun Gothic"/>
              </a:rPr>
              <a:t> </a:t>
            </a:r>
            <a:r>
              <a:rPr dirty="0" sz="2500" spc="-45" b="1">
                <a:latin typeface="Malgun Gothic"/>
                <a:cs typeface="Malgun Gothic"/>
              </a:rPr>
              <a:t>비교</a:t>
            </a:r>
            <a:endParaRPr sz="2500">
              <a:latin typeface="Malgun Gothic"/>
              <a:cs typeface="Malgun Gothic"/>
            </a:endParaRPr>
          </a:p>
          <a:p>
            <a:pPr marL="329565" indent="-317500">
              <a:lnSpc>
                <a:spcPct val="100000"/>
              </a:lnSpc>
              <a:spcBef>
                <a:spcPts val="600"/>
              </a:spcBef>
              <a:buFont typeface="Times New Roman"/>
              <a:buAutoNum type="arabicPeriod"/>
              <a:tabLst>
                <a:tab pos="330200" algn="l"/>
              </a:tabLst>
            </a:pPr>
            <a:r>
              <a:rPr dirty="0" sz="2500" spc="-35" b="1">
                <a:latin typeface="Malgun Gothic"/>
                <a:cs typeface="Malgun Gothic"/>
              </a:rPr>
              <a:t>기술의</a:t>
            </a:r>
            <a:r>
              <a:rPr dirty="0" sz="2500" spc="-320" b="1">
                <a:latin typeface="Malgun Gothic"/>
                <a:cs typeface="Malgun Gothic"/>
              </a:rPr>
              <a:t> </a:t>
            </a:r>
            <a:r>
              <a:rPr dirty="0" sz="2500" spc="-45" b="1">
                <a:latin typeface="Malgun Gothic"/>
                <a:cs typeface="Malgun Gothic"/>
              </a:rPr>
              <a:t>사업성</a:t>
            </a:r>
            <a:endParaRPr sz="2500">
              <a:latin typeface="Malgun Gothic"/>
              <a:cs typeface="Malgun Gothic"/>
            </a:endParaRPr>
          </a:p>
          <a:p>
            <a:pPr marL="91440">
              <a:lnSpc>
                <a:spcPct val="100000"/>
              </a:lnSpc>
              <a:spcBef>
                <a:spcPts val="600"/>
              </a:spcBef>
            </a:pPr>
            <a:r>
              <a:rPr dirty="0" sz="2500" spc="-5" b="1">
                <a:latin typeface="Times New Roman"/>
                <a:cs typeface="Times New Roman"/>
              </a:rPr>
              <a:t>- </a:t>
            </a:r>
            <a:r>
              <a:rPr dirty="0" sz="2500" spc="-35" b="1">
                <a:latin typeface="Malgun Gothic"/>
                <a:cs typeface="Malgun Gothic"/>
              </a:rPr>
              <a:t>활용분야 </a:t>
            </a:r>
            <a:r>
              <a:rPr dirty="0" sz="2500" spc="-5" b="1">
                <a:latin typeface="Malgun Gothic"/>
                <a:cs typeface="Malgun Gothic"/>
              </a:rPr>
              <a:t>및</a:t>
            </a:r>
            <a:r>
              <a:rPr dirty="0" sz="2500" spc="-600" b="1">
                <a:latin typeface="Malgun Gothic"/>
                <a:cs typeface="Malgun Gothic"/>
              </a:rPr>
              <a:t> </a:t>
            </a:r>
            <a:r>
              <a:rPr dirty="0" sz="2500" spc="-45" b="1">
                <a:latin typeface="Malgun Gothic"/>
                <a:cs typeface="Malgun Gothic"/>
              </a:rPr>
              <a:t>기대효과</a:t>
            </a:r>
            <a:endParaRPr sz="2500">
              <a:latin typeface="Malgun Gothic"/>
              <a:cs typeface="Malgun Gothic"/>
            </a:endParaRPr>
          </a:p>
          <a:p>
            <a:pPr marL="329565" indent="-317500">
              <a:lnSpc>
                <a:spcPct val="100000"/>
              </a:lnSpc>
              <a:spcBef>
                <a:spcPts val="600"/>
              </a:spcBef>
              <a:buFont typeface="Times New Roman"/>
              <a:buAutoNum type="arabicPeriod" startAt="5"/>
              <a:tabLst>
                <a:tab pos="330200" algn="l"/>
              </a:tabLst>
            </a:pPr>
            <a:r>
              <a:rPr dirty="0" sz="2500" spc="-35" b="1">
                <a:latin typeface="Malgun Gothic"/>
                <a:cs typeface="Malgun Gothic"/>
              </a:rPr>
              <a:t>국내외 </a:t>
            </a:r>
            <a:r>
              <a:rPr dirty="0" sz="2500" spc="-25" b="1">
                <a:latin typeface="Malgun Gothic"/>
                <a:cs typeface="Malgun Gothic"/>
              </a:rPr>
              <a:t>시장</a:t>
            </a:r>
            <a:r>
              <a:rPr dirty="0" sz="2500" spc="-600" b="1">
                <a:latin typeface="Malgun Gothic"/>
                <a:cs typeface="Malgun Gothic"/>
              </a:rPr>
              <a:t> </a:t>
            </a:r>
            <a:r>
              <a:rPr dirty="0" sz="2500" spc="-45" b="1">
                <a:latin typeface="Malgun Gothic"/>
                <a:cs typeface="Malgun Gothic"/>
              </a:rPr>
              <a:t>동향</a:t>
            </a:r>
            <a:endParaRPr sz="2500">
              <a:latin typeface="Malgun Gothic"/>
              <a:cs typeface="Malgun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803647" y="6408420"/>
            <a:ext cx="3809365" cy="345440"/>
            <a:chOff x="4803647" y="6408420"/>
            <a:chExt cx="3809365" cy="345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3647" y="6408420"/>
              <a:ext cx="1732026" cy="34518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7647" y="6408420"/>
              <a:ext cx="608838" cy="3451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8459" y="6408420"/>
              <a:ext cx="1884426" cy="34518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5"/>
              <a:t>Proprietary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85"/>
              </a:lnSpc>
            </a:pPr>
            <a:r>
              <a:rPr dirty="0" spc="5"/>
              <a:t>차세대콘텐츠연구본부, </a:t>
            </a:r>
            <a:r>
              <a:rPr dirty="0" spc="10"/>
              <a:t>VR/홀로그래픽콘텐츠연구실</a:t>
            </a:r>
            <a:r>
              <a:rPr dirty="0" spc="-114"/>
              <a:t> </a:t>
            </a:r>
            <a:fld id="{81D60167-4931-47E6-BA6A-407CBD079E47}" type="slidenum">
              <a:rPr dirty="0" baseline="-3968" sz="2100" spc="-7" b="1">
                <a:latin typeface="Malgun Gothic"/>
                <a:cs typeface="Malgun Gothic"/>
              </a:rPr>
              <a:t>10</a:t>
            </a:fld>
            <a:endParaRPr baseline="-3968" sz="21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23944" y="3012948"/>
            <a:ext cx="4422775" cy="2920365"/>
            <a:chOff x="4123944" y="3012948"/>
            <a:chExt cx="4422775" cy="2920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5693" y="3087624"/>
              <a:ext cx="2408842" cy="25740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12636" y="4319016"/>
              <a:ext cx="1792224" cy="161368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136898" y="3025902"/>
              <a:ext cx="4396740" cy="2894330"/>
            </a:xfrm>
            <a:custGeom>
              <a:avLst/>
              <a:gdLst/>
              <a:ahLst/>
              <a:cxnLst/>
              <a:rect l="l" t="t" r="r" b="b"/>
              <a:pathLst>
                <a:path w="4396740" h="2894329">
                  <a:moveTo>
                    <a:pt x="0" y="2894076"/>
                  </a:moveTo>
                  <a:lnTo>
                    <a:pt x="4396740" y="2894076"/>
                  </a:lnTo>
                  <a:lnTo>
                    <a:pt x="4396740" y="0"/>
                  </a:lnTo>
                  <a:lnTo>
                    <a:pt x="0" y="0"/>
                  </a:lnTo>
                  <a:lnTo>
                    <a:pt x="0" y="2894076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35965" y="1219911"/>
            <a:ext cx="8013065" cy="16090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CC0066"/>
                </a:solidFill>
                <a:latin typeface="BatangChe"/>
                <a:cs typeface="BatangChe"/>
              </a:rPr>
              <a:t>▣</a:t>
            </a:r>
            <a:r>
              <a:rPr dirty="0" sz="2800" spc="-505">
                <a:solidFill>
                  <a:srgbClr val="CC0066"/>
                </a:solidFill>
                <a:latin typeface="BatangChe"/>
                <a:cs typeface="BatangChe"/>
              </a:rPr>
              <a:t> </a:t>
            </a:r>
            <a:r>
              <a:rPr dirty="0" sz="2800" spc="-45" b="1">
                <a:solidFill>
                  <a:srgbClr val="CC0066"/>
                </a:solidFill>
                <a:latin typeface="Malgun Gothic"/>
                <a:cs typeface="Malgun Gothic"/>
              </a:rPr>
              <a:t>3D</a:t>
            </a:r>
            <a:r>
              <a:rPr dirty="0" sz="2800" spc="-14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30" b="1">
                <a:solidFill>
                  <a:srgbClr val="CC0066"/>
                </a:solidFill>
                <a:latin typeface="Malgun Gothic"/>
                <a:cs typeface="Malgun Gothic"/>
              </a:rPr>
              <a:t>콘텐츠</a:t>
            </a:r>
            <a:r>
              <a:rPr dirty="0" sz="2800" spc="-14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기반</a:t>
            </a:r>
            <a:r>
              <a:rPr dirty="0" sz="2800" spc="-14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35" b="1">
                <a:solidFill>
                  <a:srgbClr val="CC0066"/>
                </a:solidFill>
                <a:latin typeface="Malgun Gothic"/>
                <a:cs typeface="Malgun Gothic"/>
              </a:rPr>
              <a:t>홀로그래픽</a:t>
            </a:r>
            <a:r>
              <a:rPr dirty="0" sz="2800" spc="-165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광학</a:t>
            </a:r>
            <a:r>
              <a:rPr dirty="0" sz="2800" spc="-14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요소</a:t>
            </a:r>
            <a:r>
              <a:rPr dirty="0" sz="2800" spc="-13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20" b="1">
                <a:solidFill>
                  <a:srgbClr val="CC0066"/>
                </a:solidFill>
                <a:latin typeface="Malgun Gothic"/>
                <a:cs typeface="Malgun Gothic"/>
              </a:rPr>
              <a:t>(HOE)</a:t>
            </a:r>
            <a:r>
              <a:rPr dirty="0" sz="2800" spc="-12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5" b="1">
                <a:solidFill>
                  <a:srgbClr val="CC0066"/>
                </a:solidFill>
                <a:latin typeface="Malgun Gothic"/>
                <a:cs typeface="Malgun Gothic"/>
              </a:rPr>
              <a:t>제  작</a:t>
            </a:r>
            <a:r>
              <a:rPr dirty="0" sz="2800" spc="-125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45" b="1">
                <a:solidFill>
                  <a:srgbClr val="CC0066"/>
                </a:solidFill>
                <a:latin typeface="Malgun Gothic"/>
                <a:cs typeface="Malgun Gothic"/>
              </a:rPr>
              <a:t>기술</a:t>
            </a:r>
            <a:endParaRPr sz="2800">
              <a:latin typeface="Malgun Gothic"/>
              <a:cs typeface="Malgun Gothic"/>
            </a:endParaRPr>
          </a:p>
          <a:p>
            <a:pPr marL="821690" marR="66040" indent="-332740">
              <a:lnSpc>
                <a:spcPts val="2880"/>
              </a:lnSpc>
              <a:spcBef>
                <a:spcPts val="165"/>
              </a:spcBef>
              <a:buClr>
                <a:srgbClr val="6600CC"/>
              </a:buClr>
              <a:buFont typeface="Wingdings"/>
              <a:buChar char=""/>
              <a:tabLst>
                <a:tab pos="775335" algn="l"/>
              </a:tabLst>
            </a:pPr>
            <a:r>
              <a:rPr dirty="0" sz="2000" spc="-40" b="1">
                <a:latin typeface="Malgun Gothic"/>
                <a:cs typeface="Malgun Gothic"/>
              </a:rPr>
              <a:t>AR/홀로그램</a:t>
            </a:r>
            <a:r>
              <a:rPr dirty="0" sz="2000" spc="-14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디스플레이</a:t>
            </a:r>
            <a:r>
              <a:rPr dirty="0" sz="2000" spc="-14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광학</a:t>
            </a:r>
            <a:r>
              <a:rPr dirty="0" sz="2000" spc="-13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적합하도록</a:t>
            </a:r>
            <a:r>
              <a:rPr dirty="0" sz="2000" spc="-14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홀로그래픽</a:t>
            </a:r>
            <a:r>
              <a:rPr dirty="0" sz="2000" spc="-13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광학</a:t>
            </a:r>
            <a:r>
              <a:rPr dirty="0" sz="2000" spc="-13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요소  </a:t>
            </a:r>
            <a:r>
              <a:rPr dirty="0" sz="2000" spc="15" b="1">
                <a:latin typeface="Malgun Gothic"/>
                <a:cs typeface="Malgun Gothic"/>
              </a:rPr>
              <a:t>(HOE) </a:t>
            </a:r>
            <a:r>
              <a:rPr dirty="0" sz="2000" spc="-20" b="1">
                <a:latin typeface="Malgun Gothic"/>
                <a:cs typeface="Malgun Gothic"/>
              </a:rPr>
              <a:t>제작을 </a:t>
            </a:r>
            <a:r>
              <a:rPr dirty="0" sz="2000" spc="-10" b="1">
                <a:latin typeface="Malgun Gothic"/>
                <a:cs typeface="Malgun Gothic"/>
              </a:rPr>
              <a:t>위한 설계</a:t>
            </a:r>
            <a:r>
              <a:rPr dirty="0" sz="2000" spc="-45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기술임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3540" y="326593"/>
            <a:ext cx="2199005" cy="422909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65"/>
              </a:lnSpc>
            </a:pPr>
            <a:r>
              <a:rPr dirty="0" spc="-135" b="1">
                <a:solidFill>
                  <a:srgbClr val="4D4D4D"/>
                </a:solidFill>
                <a:latin typeface="Tahoma"/>
                <a:cs typeface="Tahoma"/>
              </a:rPr>
              <a:t>1</a:t>
            </a:r>
            <a:r>
              <a:rPr dirty="0" sz="2600" spc="-135">
                <a:solidFill>
                  <a:srgbClr val="4D4D4D"/>
                </a:solidFill>
              </a:rPr>
              <a:t>. </a:t>
            </a:r>
            <a:r>
              <a:rPr dirty="0" sz="2600" spc="5">
                <a:solidFill>
                  <a:srgbClr val="4D4D4D"/>
                </a:solidFill>
              </a:rPr>
              <a:t>기술의</a:t>
            </a:r>
            <a:r>
              <a:rPr dirty="0" sz="2600" spc="10">
                <a:solidFill>
                  <a:srgbClr val="4D4D4D"/>
                </a:solidFill>
              </a:rPr>
              <a:t> </a:t>
            </a:r>
            <a:r>
              <a:rPr dirty="0" sz="2600">
                <a:solidFill>
                  <a:srgbClr val="4D4D4D"/>
                </a:solidFill>
              </a:rPr>
              <a:t>개요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5291" y="6042761"/>
            <a:ext cx="70948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Batang"/>
                <a:cs typeface="Batang"/>
              </a:rPr>
              <a:t>&lt;</a:t>
            </a:r>
            <a:r>
              <a:rPr dirty="0" sz="1800">
                <a:latin typeface="Gulim"/>
                <a:cs typeface="Gulim"/>
              </a:rPr>
              <a:t>얼굴착용형 양안식 홀로그래픽 단말 시스템의 구성 요소 및</a:t>
            </a:r>
            <a:r>
              <a:rPr dirty="0" sz="1800" spc="-10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개념도</a:t>
            </a:r>
            <a:r>
              <a:rPr dirty="0" sz="1800">
                <a:latin typeface="Batang"/>
                <a:cs typeface="Batang"/>
              </a:rPr>
              <a:t>&gt;</a:t>
            </a:r>
            <a:endParaRPr sz="1800">
              <a:latin typeface="Batang"/>
              <a:cs typeface="Batang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803647" y="6408420"/>
            <a:ext cx="3809365" cy="345440"/>
            <a:chOff x="4803647" y="6408420"/>
            <a:chExt cx="3809365" cy="3454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03647" y="6408420"/>
              <a:ext cx="1732026" cy="34518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27647" y="6408420"/>
              <a:ext cx="608838" cy="34518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28459" y="6408420"/>
              <a:ext cx="1884426" cy="34518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344424" y="2994660"/>
            <a:ext cx="3665220" cy="2920365"/>
            <a:chOff x="344424" y="2994660"/>
            <a:chExt cx="3665220" cy="2920365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0540" y="3403092"/>
              <a:ext cx="3073908" cy="214121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57378" y="3007614"/>
              <a:ext cx="3639820" cy="2894330"/>
            </a:xfrm>
            <a:custGeom>
              <a:avLst/>
              <a:gdLst/>
              <a:ahLst/>
              <a:cxnLst/>
              <a:rect l="l" t="t" r="r" b="b"/>
              <a:pathLst>
                <a:path w="3639820" h="2894329">
                  <a:moveTo>
                    <a:pt x="0" y="2894076"/>
                  </a:moveTo>
                  <a:lnTo>
                    <a:pt x="3639312" y="2894076"/>
                  </a:lnTo>
                  <a:lnTo>
                    <a:pt x="3639312" y="0"/>
                  </a:lnTo>
                  <a:lnTo>
                    <a:pt x="0" y="0"/>
                  </a:lnTo>
                  <a:lnTo>
                    <a:pt x="0" y="2894076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5"/>
              <a:t>Proprietary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85"/>
              </a:lnSpc>
            </a:pPr>
            <a:r>
              <a:rPr dirty="0" spc="5"/>
              <a:t>차세대콘텐츠연구본부, </a:t>
            </a:r>
            <a:r>
              <a:rPr dirty="0" spc="10"/>
              <a:t>VR/홀로그래픽콘텐츠연구실</a:t>
            </a:r>
            <a:r>
              <a:rPr dirty="0" spc="-114"/>
              <a:t> </a:t>
            </a:r>
            <a:fld id="{81D60167-4931-47E6-BA6A-407CBD079E47}" type="slidenum">
              <a:rPr dirty="0" baseline="-3968" sz="2100" spc="-7" b="1">
                <a:latin typeface="Malgun Gothic"/>
                <a:cs typeface="Malgun Gothic"/>
              </a:rPr>
              <a:t>10</a:t>
            </a:fld>
            <a:endParaRPr baseline="-3968" sz="21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27406"/>
            <a:ext cx="3738879" cy="4222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65"/>
              </a:lnSpc>
            </a:pPr>
            <a:r>
              <a:rPr dirty="0" spc="-135" b="1">
                <a:solidFill>
                  <a:srgbClr val="4D4D4D"/>
                </a:solidFill>
                <a:latin typeface="Tahoma"/>
                <a:cs typeface="Tahoma"/>
              </a:rPr>
              <a:t>2</a:t>
            </a:r>
            <a:r>
              <a:rPr dirty="0" sz="2600" spc="-135">
                <a:solidFill>
                  <a:srgbClr val="4D4D4D"/>
                </a:solidFill>
              </a:rPr>
              <a:t>. </a:t>
            </a:r>
            <a:r>
              <a:rPr dirty="0" sz="2600">
                <a:solidFill>
                  <a:srgbClr val="4D4D4D"/>
                </a:solidFill>
              </a:rPr>
              <a:t>기술이전 내용 및</a:t>
            </a:r>
            <a:r>
              <a:rPr dirty="0" sz="2600" spc="10">
                <a:solidFill>
                  <a:srgbClr val="4D4D4D"/>
                </a:solidFill>
              </a:rPr>
              <a:t> </a:t>
            </a:r>
            <a:r>
              <a:rPr dirty="0" sz="2600">
                <a:solidFill>
                  <a:srgbClr val="4D4D4D"/>
                </a:solidFill>
              </a:rPr>
              <a:t>범위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965" y="826414"/>
            <a:ext cx="7987030" cy="4116704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2800" spc="-5">
                <a:solidFill>
                  <a:srgbClr val="CC0066"/>
                </a:solidFill>
                <a:latin typeface="BatangChe"/>
                <a:cs typeface="BatangChe"/>
              </a:rPr>
              <a:t>▣ </a:t>
            </a:r>
            <a:r>
              <a:rPr dirty="0" sz="2800" spc="-35" b="1">
                <a:solidFill>
                  <a:srgbClr val="CC0066"/>
                </a:solidFill>
                <a:latin typeface="Malgun Gothic"/>
                <a:cs typeface="Malgun Gothic"/>
              </a:rPr>
              <a:t>기술이전</a:t>
            </a:r>
            <a:r>
              <a:rPr dirty="0" sz="2800" spc="-64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45" b="1">
                <a:solidFill>
                  <a:srgbClr val="CC0066"/>
                </a:solidFill>
                <a:latin typeface="Malgun Gothic"/>
                <a:cs typeface="Malgun Gothic"/>
              </a:rPr>
              <a:t>내용</a:t>
            </a:r>
            <a:endParaRPr sz="2800">
              <a:latin typeface="Malgun Gothic"/>
              <a:cs typeface="Malgun Gothic"/>
            </a:endParaRPr>
          </a:p>
          <a:p>
            <a:pPr marL="774700" indent="-285750">
              <a:lnSpc>
                <a:spcPct val="100000"/>
              </a:lnSpc>
              <a:spcBef>
                <a:spcPts val="459"/>
              </a:spcBef>
              <a:buClr>
                <a:srgbClr val="6600CC"/>
              </a:buClr>
              <a:buFont typeface="Wingdings"/>
              <a:buChar char=""/>
              <a:tabLst>
                <a:tab pos="775335" algn="l"/>
              </a:tabLst>
            </a:pPr>
            <a:r>
              <a:rPr dirty="0" sz="2000" spc="-15" b="1">
                <a:latin typeface="Malgun Gothic"/>
                <a:cs typeface="Malgun Gothic"/>
              </a:rPr>
              <a:t>디지털</a:t>
            </a:r>
            <a:r>
              <a:rPr dirty="0" sz="2000" spc="-135" b="1">
                <a:latin typeface="Malgun Gothic"/>
                <a:cs typeface="Malgun Gothic"/>
              </a:rPr>
              <a:t> </a:t>
            </a:r>
            <a:r>
              <a:rPr dirty="0" sz="2000" spc="-35" b="1">
                <a:latin typeface="Malgun Gothic"/>
                <a:cs typeface="Malgun Gothic"/>
              </a:rPr>
              <a:t>3D</a:t>
            </a:r>
            <a:r>
              <a:rPr dirty="0" sz="2000" spc="-120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콘텐츠</a:t>
            </a:r>
            <a:r>
              <a:rPr dirty="0" sz="2000" spc="-13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기반</a:t>
            </a:r>
            <a:r>
              <a:rPr dirty="0" sz="2000" spc="-12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홀로그래픽</a:t>
            </a:r>
            <a:r>
              <a:rPr dirty="0" sz="2000" spc="-150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광학</a:t>
            </a:r>
            <a:r>
              <a:rPr dirty="0" sz="2000" spc="-114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요소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spc="15" b="1">
                <a:latin typeface="Malgun Gothic"/>
                <a:cs typeface="Malgun Gothic"/>
              </a:rPr>
              <a:t>(HOE)</a:t>
            </a:r>
            <a:r>
              <a:rPr dirty="0" sz="2000" spc="-100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제작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기술</a:t>
            </a:r>
            <a:endParaRPr sz="2000">
              <a:latin typeface="Malgun Gothic"/>
              <a:cs typeface="Malgun Gothic"/>
            </a:endParaRPr>
          </a:p>
          <a:p>
            <a:pPr marL="821690" marR="5080" indent="-250825">
              <a:lnSpc>
                <a:spcPct val="120000"/>
              </a:lnSpc>
              <a:spcBef>
                <a:spcPts val="5"/>
              </a:spcBef>
            </a:pPr>
            <a:r>
              <a:rPr dirty="0" sz="2000" spc="425" b="1">
                <a:latin typeface="Malgun Gothic"/>
                <a:cs typeface="Malgun Gothic"/>
              </a:rPr>
              <a:t>-</a:t>
            </a:r>
            <a:r>
              <a:rPr dirty="0" sz="2000" spc="-95" b="1">
                <a:latin typeface="Malgun Gothic"/>
                <a:cs typeface="Malgun Gothic"/>
              </a:rPr>
              <a:t> </a:t>
            </a:r>
            <a:r>
              <a:rPr dirty="0" sz="2000" spc="-40" b="1">
                <a:latin typeface="Malgun Gothic"/>
                <a:cs typeface="Malgun Gothic"/>
              </a:rPr>
              <a:t>AR/홀로그램</a:t>
            </a:r>
            <a:r>
              <a:rPr dirty="0" sz="2000" spc="-14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디스플레이</a:t>
            </a:r>
            <a:r>
              <a:rPr dirty="0" sz="2000" spc="-140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광학</a:t>
            </a:r>
            <a:r>
              <a:rPr dirty="0" sz="2000" spc="-13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적합하도록</a:t>
            </a:r>
            <a:r>
              <a:rPr dirty="0" sz="2000" spc="-145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홀로그래픽</a:t>
            </a:r>
            <a:r>
              <a:rPr dirty="0" sz="2000" spc="-130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광학</a:t>
            </a:r>
            <a:r>
              <a:rPr dirty="0" sz="2000" spc="-13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요소  </a:t>
            </a:r>
            <a:r>
              <a:rPr dirty="0" sz="2000" spc="15" b="1">
                <a:latin typeface="Malgun Gothic"/>
                <a:cs typeface="Malgun Gothic"/>
              </a:rPr>
              <a:t>(HOE) </a:t>
            </a:r>
            <a:r>
              <a:rPr dirty="0" sz="2000" spc="-20" b="1">
                <a:latin typeface="Malgun Gothic"/>
                <a:cs typeface="Malgun Gothic"/>
              </a:rPr>
              <a:t>제작을 </a:t>
            </a:r>
            <a:r>
              <a:rPr dirty="0" sz="2000" spc="-10" b="1">
                <a:latin typeface="Malgun Gothic"/>
                <a:cs typeface="Malgun Gothic"/>
              </a:rPr>
              <a:t>위한 설계</a:t>
            </a:r>
            <a:r>
              <a:rPr dirty="0" sz="2000" spc="-45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기술</a:t>
            </a:r>
            <a:endParaRPr sz="20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</a:pPr>
            <a:r>
              <a:rPr dirty="0" sz="2800" spc="-5">
                <a:solidFill>
                  <a:srgbClr val="CC0066"/>
                </a:solidFill>
                <a:latin typeface="BatangChe"/>
                <a:cs typeface="BatangChe"/>
              </a:rPr>
              <a:t>▣ </a:t>
            </a:r>
            <a:r>
              <a:rPr dirty="0" sz="2800" spc="-35" b="1">
                <a:solidFill>
                  <a:srgbClr val="CC0066"/>
                </a:solidFill>
                <a:latin typeface="Malgun Gothic"/>
                <a:cs typeface="Malgun Gothic"/>
              </a:rPr>
              <a:t>기술이전</a:t>
            </a:r>
            <a:r>
              <a:rPr dirty="0" sz="2800" spc="-64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45" b="1">
                <a:solidFill>
                  <a:srgbClr val="CC0066"/>
                </a:solidFill>
                <a:latin typeface="Malgun Gothic"/>
                <a:cs typeface="Malgun Gothic"/>
              </a:rPr>
              <a:t>범위</a:t>
            </a:r>
            <a:endParaRPr sz="2800">
              <a:latin typeface="Malgun Gothic"/>
              <a:cs typeface="Malgun Gothic"/>
            </a:endParaRPr>
          </a:p>
          <a:p>
            <a:pPr marL="774700" indent="-285750">
              <a:lnSpc>
                <a:spcPct val="100000"/>
              </a:lnSpc>
              <a:spcBef>
                <a:spcPts val="465"/>
              </a:spcBef>
              <a:buClr>
                <a:srgbClr val="6600CC"/>
              </a:buClr>
              <a:buFont typeface="Wingdings"/>
              <a:buChar char=""/>
              <a:tabLst>
                <a:tab pos="775335" algn="l"/>
              </a:tabLst>
            </a:pPr>
            <a:r>
              <a:rPr dirty="0" sz="2000" spc="-15" b="1">
                <a:latin typeface="Malgun Gothic"/>
                <a:cs typeface="Malgun Gothic"/>
              </a:rPr>
              <a:t>디지털</a:t>
            </a:r>
            <a:r>
              <a:rPr dirty="0" sz="2000" spc="-135" b="1">
                <a:latin typeface="Malgun Gothic"/>
                <a:cs typeface="Malgun Gothic"/>
              </a:rPr>
              <a:t> </a:t>
            </a:r>
            <a:r>
              <a:rPr dirty="0" sz="2000" spc="-35" b="1">
                <a:latin typeface="Malgun Gothic"/>
                <a:cs typeface="Malgun Gothic"/>
              </a:rPr>
              <a:t>3D</a:t>
            </a:r>
            <a:r>
              <a:rPr dirty="0" sz="2000" spc="-114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콘텐츠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기반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홀로그래픽</a:t>
            </a:r>
            <a:r>
              <a:rPr dirty="0" sz="2000" spc="-14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광학</a:t>
            </a:r>
            <a:r>
              <a:rPr dirty="0" sz="2000" spc="-10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요소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spc="15" b="1">
                <a:latin typeface="Malgun Gothic"/>
                <a:cs typeface="Malgun Gothic"/>
              </a:rPr>
              <a:t>(HOE)</a:t>
            </a:r>
            <a:r>
              <a:rPr dirty="0" sz="2000" spc="-10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제작</a:t>
            </a:r>
            <a:r>
              <a:rPr dirty="0" sz="2000" spc="-12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기술</a:t>
            </a:r>
            <a:endParaRPr sz="2000">
              <a:latin typeface="Malgun Gothic"/>
              <a:cs typeface="Malgun Gothic"/>
            </a:endParaRPr>
          </a:p>
          <a:p>
            <a:pPr lvl="1" marL="893444" indent="-236854">
              <a:lnSpc>
                <a:spcPct val="100000"/>
              </a:lnSpc>
              <a:spcBef>
                <a:spcPts val="480"/>
              </a:spcBef>
              <a:buSzPct val="111111"/>
              <a:buChar char="-"/>
              <a:tabLst>
                <a:tab pos="894080" algn="l"/>
              </a:tabLst>
            </a:pPr>
            <a:r>
              <a:rPr dirty="0" sz="1800" spc="-20" b="1">
                <a:latin typeface="Malgun Gothic"/>
                <a:cs typeface="Malgun Gothic"/>
              </a:rPr>
              <a:t>설계서</a:t>
            </a:r>
            <a:r>
              <a:rPr dirty="0" sz="1800" spc="-125" b="1">
                <a:latin typeface="Malgun Gothic"/>
                <a:cs typeface="Malgun Gothic"/>
              </a:rPr>
              <a:t> </a:t>
            </a:r>
            <a:r>
              <a:rPr dirty="0" sz="1800" spc="-10" b="1">
                <a:latin typeface="Malgun Gothic"/>
                <a:cs typeface="Malgun Gothic"/>
              </a:rPr>
              <a:t>1종</a:t>
            </a:r>
            <a:endParaRPr sz="1800">
              <a:latin typeface="Malgun Gothic"/>
              <a:cs typeface="Malgun Gothic"/>
            </a:endParaRPr>
          </a:p>
          <a:p>
            <a:pPr lvl="1" marL="876935" indent="-237490">
              <a:lnSpc>
                <a:spcPct val="100000"/>
              </a:lnSpc>
              <a:spcBef>
                <a:spcPts val="480"/>
              </a:spcBef>
              <a:buSzPct val="111111"/>
              <a:buChar char="-"/>
              <a:tabLst>
                <a:tab pos="877569" algn="l"/>
              </a:tabLst>
            </a:pPr>
            <a:r>
              <a:rPr dirty="0" sz="1800" spc="-30" b="1">
                <a:latin typeface="Malgun Gothic"/>
                <a:cs typeface="Malgun Gothic"/>
              </a:rPr>
              <a:t>요구사항정의서</a:t>
            </a:r>
            <a:r>
              <a:rPr dirty="0" sz="1800" spc="-125" b="1">
                <a:latin typeface="Malgun Gothic"/>
                <a:cs typeface="Malgun Gothic"/>
              </a:rPr>
              <a:t> </a:t>
            </a:r>
            <a:r>
              <a:rPr dirty="0" sz="1800" spc="-10" b="1">
                <a:latin typeface="Malgun Gothic"/>
                <a:cs typeface="Malgun Gothic"/>
              </a:rPr>
              <a:t>1종</a:t>
            </a:r>
            <a:endParaRPr sz="1800">
              <a:latin typeface="Malgun Gothic"/>
              <a:cs typeface="Malgun Gothic"/>
            </a:endParaRPr>
          </a:p>
          <a:p>
            <a:pPr lvl="1" marL="876935" indent="-237490">
              <a:lnSpc>
                <a:spcPct val="100000"/>
              </a:lnSpc>
              <a:spcBef>
                <a:spcPts val="484"/>
              </a:spcBef>
              <a:buSzPct val="111111"/>
              <a:buChar char="-"/>
              <a:tabLst>
                <a:tab pos="877569" algn="l"/>
              </a:tabLst>
            </a:pPr>
            <a:r>
              <a:rPr dirty="0" sz="1800" spc="-20" b="1">
                <a:latin typeface="Malgun Gothic"/>
                <a:cs typeface="Malgun Gothic"/>
              </a:rPr>
              <a:t>시험절차 </a:t>
            </a:r>
            <a:r>
              <a:rPr dirty="0" sz="1800" b="1">
                <a:latin typeface="Malgun Gothic"/>
                <a:cs typeface="Malgun Gothic"/>
              </a:rPr>
              <a:t>및 </a:t>
            </a:r>
            <a:r>
              <a:rPr dirty="0" sz="1800" spc="-15" b="1">
                <a:latin typeface="Malgun Gothic"/>
                <a:cs typeface="Malgun Gothic"/>
              </a:rPr>
              <a:t>결과서</a:t>
            </a:r>
            <a:r>
              <a:rPr dirty="0" sz="1800" spc="-315" b="1">
                <a:latin typeface="Malgun Gothic"/>
                <a:cs typeface="Malgun Gothic"/>
              </a:rPr>
              <a:t> </a:t>
            </a:r>
            <a:r>
              <a:rPr dirty="0" sz="1800" spc="-10" b="1">
                <a:latin typeface="Malgun Gothic"/>
                <a:cs typeface="Malgun Gothic"/>
              </a:rPr>
              <a:t>1종</a:t>
            </a:r>
            <a:endParaRPr sz="1800">
              <a:latin typeface="Malgun Gothic"/>
              <a:cs typeface="Malgun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03647" y="6408420"/>
            <a:ext cx="3809365" cy="345440"/>
            <a:chOff x="4803647" y="6408420"/>
            <a:chExt cx="3809365" cy="3454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3647" y="6408420"/>
              <a:ext cx="1732026" cy="3451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7647" y="6408420"/>
              <a:ext cx="608838" cy="34518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8459" y="6408420"/>
              <a:ext cx="1884426" cy="34518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5"/>
              <a:t>Proprietary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85"/>
              </a:lnSpc>
            </a:pPr>
            <a:r>
              <a:rPr dirty="0" spc="5"/>
              <a:t>차세대콘텐츠연구본부, </a:t>
            </a:r>
            <a:r>
              <a:rPr dirty="0" spc="10"/>
              <a:t>VR/홀로그래픽콘텐츠연구실</a:t>
            </a:r>
            <a:r>
              <a:rPr dirty="0" spc="-114"/>
              <a:t> </a:t>
            </a:r>
            <a:fld id="{81D60167-4931-47E6-BA6A-407CBD079E47}" type="slidenum">
              <a:rPr dirty="0" baseline="-3968" sz="2100" spc="-7" b="1">
                <a:latin typeface="Malgun Gothic"/>
                <a:cs typeface="Malgun Gothic"/>
              </a:rPr>
              <a:t>10</a:t>
            </a:fld>
            <a:endParaRPr baseline="-3968" sz="21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27406"/>
            <a:ext cx="3738879" cy="4222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65"/>
              </a:lnSpc>
            </a:pPr>
            <a:r>
              <a:rPr dirty="0" spc="-135" b="1">
                <a:solidFill>
                  <a:srgbClr val="4D4D4D"/>
                </a:solidFill>
                <a:latin typeface="Tahoma"/>
                <a:cs typeface="Tahoma"/>
              </a:rPr>
              <a:t>2</a:t>
            </a:r>
            <a:r>
              <a:rPr dirty="0" sz="2600" spc="-135">
                <a:solidFill>
                  <a:srgbClr val="4D4D4D"/>
                </a:solidFill>
              </a:rPr>
              <a:t>. </a:t>
            </a:r>
            <a:r>
              <a:rPr dirty="0" sz="2600">
                <a:solidFill>
                  <a:srgbClr val="4D4D4D"/>
                </a:solidFill>
              </a:rPr>
              <a:t>기술이전 내용 및</a:t>
            </a:r>
            <a:r>
              <a:rPr dirty="0" sz="2600" spc="10">
                <a:solidFill>
                  <a:srgbClr val="4D4D4D"/>
                </a:solidFill>
              </a:rPr>
              <a:t> </a:t>
            </a:r>
            <a:r>
              <a:rPr dirty="0" sz="2600">
                <a:solidFill>
                  <a:srgbClr val="4D4D4D"/>
                </a:solidFill>
              </a:rPr>
              <a:t>범위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965" y="891042"/>
            <a:ext cx="2952750" cy="897255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2800" spc="-5">
                <a:solidFill>
                  <a:srgbClr val="CC0066"/>
                </a:solidFill>
                <a:latin typeface="BatangChe"/>
                <a:cs typeface="BatangChe"/>
              </a:rPr>
              <a:t>▣</a:t>
            </a:r>
            <a:r>
              <a:rPr dirty="0" sz="2800" spc="-765">
                <a:solidFill>
                  <a:srgbClr val="CC0066"/>
                </a:solidFill>
                <a:latin typeface="BatangChe"/>
                <a:cs typeface="BatangChe"/>
              </a:rPr>
              <a:t>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기술 개발 </a:t>
            </a:r>
            <a:r>
              <a:rPr dirty="0" sz="2800" spc="-45" b="1">
                <a:solidFill>
                  <a:srgbClr val="CC0066"/>
                </a:solidFill>
                <a:latin typeface="Malgun Gothic"/>
                <a:cs typeface="Malgun Gothic"/>
              </a:rPr>
              <a:t>현황</a:t>
            </a:r>
            <a:endParaRPr sz="2800">
              <a:latin typeface="Malgun Gothic"/>
              <a:cs typeface="Malgun Gothic"/>
            </a:endParaRPr>
          </a:p>
          <a:p>
            <a:pPr marL="774700" indent="-285750">
              <a:lnSpc>
                <a:spcPct val="100000"/>
              </a:lnSpc>
              <a:spcBef>
                <a:spcPts val="465"/>
              </a:spcBef>
              <a:buClr>
                <a:srgbClr val="6600CC"/>
              </a:buClr>
              <a:buFont typeface="Wingdings"/>
              <a:buChar char=""/>
              <a:tabLst>
                <a:tab pos="775335" algn="l"/>
              </a:tabLst>
            </a:pPr>
            <a:r>
              <a:rPr dirty="0" sz="2000" spc="-20" b="1">
                <a:latin typeface="Malgun Gothic"/>
                <a:cs typeface="Malgun Gothic"/>
              </a:rPr>
              <a:t>시스템의 </a:t>
            </a:r>
            <a:r>
              <a:rPr dirty="0" sz="2000" spc="-10" b="1">
                <a:latin typeface="Malgun Gothic"/>
                <a:cs typeface="Malgun Gothic"/>
              </a:rPr>
              <a:t>구조</a:t>
            </a:r>
            <a:r>
              <a:rPr dirty="0" sz="2000" spc="-305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설계</a:t>
            </a:r>
            <a:endParaRPr sz="2000">
              <a:latin typeface="Malgun Gothic"/>
              <a:cs typeface="Malgun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8048" y="1874520"/>
            <a:ext cx="5586984" cy="390858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74344" y="5995212"/>
            <a:ext cx="48914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65" b="1">
                <a:latin typeface="Malgun Gothic"/>
                <a:cs typeface="Malgun Gothic"/>
              </a:rPr>
              <a:t>&lt;얼굴 </a:t>
            </a:r>
            <a:r>
              <a:rPr dirty="0" sz="1600" spc="-15" b="1">
                <a:latin typeface="Malgun Gothic"/>
                <a:cs typeface="Malgun Gothic"/>
              </a:rPr>
              <a:t>착용형 양안식 </a:t>
            </a:r>
            <a:r>
              <a:rPr dirty="0" sz="1600" spc="-20" b="1">
                <a:latin typeface="Malgun Gothic"/>
                <a:cs typeface="Malgun Gothic"/>
              </a:rPr>
              <a:t>홀로그래픽 </a:t>
            </a:r>
            <a:r>
              <a:rPr dirty="0" sz="1600" spc="-35" b="1">
                <a:latin typeface="Malgun Gothic"/>
                <a:cs typeface="Malgun Gothic"/>
              </a:rPr>
              <a:t>모바일/VR </a:t>
            </a:r>
            <a:r>
              <a:rPr dirty="0" sz="1600" spc="-15" b="1">
                <a:latin typeface="Malgun Gothic"/>
                <a:cs typeface="Malgun Gothic"/>
              </a:rPr>
              <a:t>단말</a:t>
            </a:r>
            <a:r>
              <a:rPr dirty="0" sz="1600" spc="-390" b="1">
                <a:latin typeface="Malgun Gothic"/>
                <a:cs typeface="Malgun Gothic"/>
              </a:rPr>
              <a:t> </a:t>
            </a:r>
            <a:r>
              <a:rPr dirty="0" sz="1600" spc="-20" b="1">
                <a:latin typeface="Malgun Gothic"/>
                <a:cs typeface="Malgun Gothic"/>
              </a:rPr>
              <a:t>기반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2505" y="5995212"/>
            <a:ext cx="30803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latin typeface="Malgun Gothic"/>
                <a:cs typeface="Malgun Gothic"/>
              </a:rPr>
              <a:t>홀로그래픽 </a:t>
            </a:r>
            <a:r>
              <a:rPr dirty="0" sz="1600" spc="-30" b="1">
                <a:latin typeface="Malgun Gothic"/>
                <a:cs typeface="Malgun Gothic"/>
              </a:rPr>
              <a:t>3D </a:t>
            </a:r>
            <a:r>
              <a:rPr dirty="0" sz="1600" spc="-15" b="1">
                <a:latin typeface="Malgun Gothic"/>
                <a:cs typeface="Malgun Gothic"/>
              </a:rPr>
              <a:t>영상 재생</a:t>
            </a:r>
            <a:r>
              <a:rPr dirty="0" sz="1600" spc="-305" b="1">
                <a:latin typeface="Malgun Gothic"/>
                <a:cs typeface="Malgun Gothic"/>
              </a:rPr>
              <a:t> </a:t>
            </a:r>
            <a:r>
              <a:rPr dirty="0" sz="1600" spc="-55" b="1">
                <a:latin typeface="Malgun Gothic"/>
                <a:cs typeface="Malgun Gothic"/>
              </a:rPr>
              <a:t>설계도&gt;</a:t>
            </a:r>
            <a:endParaRPr sz="1600">
              <a:latin typeface="Malgun Gothic"/>
              <a:cs typeface="Malgun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03647" y="6408420"/>
            <a:ext cx="3809365" cy="345440"/>
            <a:chOff x="4803647" y="6408420"/>
            <a:chExt cx="3809365" cy="34544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3647" y="6408420"/>
              <a:ext cx="1732026" cy="34518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7647" y="6408420"/>
              <a:ext cx="608838" cy="34518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28459" y="6408420"/>
              <a:ext cx="1884426" cy="345186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5"/>
              <a:t>Proprietary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85"/>
              </a:lnSpc>
            </a:pPr>
            <a:r>
              <a:rPr dirty="0" spc="5"/>
              <a:t>차세대콘텐츠연구본부, </a:t>
            </a:r>
            <a:r>
              <a:rPr dirty="0" spc="10"/>
              <a:t>VR/홀로그래픽콘텐츠연구실</a:t>
            </a:r>
            <a:r>
              <a:rPr dirty="0" spc="-114"/>
              <a:t> </a:t>
            </a:r>
            <a:fld id="{81D60167-4931-47E6-BA6A-407CBD079E47}" type="slidenum">
              <a:rPr dirty="0" baseline="-3968" sz="2100" spc="-7" b="1">
                <a:latin typeface="Malgun Gothic"/>
                <a:cs typeface="Malgun Gothic"/>
              </a:rPr>
              <a:t>10</a:t>
            </a:fld>
            <a:endParaRPr baseline="-3968" sz="21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27406"/>
            <a:ext cx="3738879" cy="4222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65"/>
              </a:lnSpc>
            </a:pPr>
            <a:r>
              <a:rPr dirty="0" spc="-135" b="1">
                <a:solidFill>
                  <a:srgbClr val="4D4D4D"/>
                </a:solidFill>
                <a:latin typeface="Tahoma"/>
                <a:cs typeface="Tahoma"/>
              </a:rPr>
              <a:t>2</a:t>
            </a:r>
            <a:r>
              <a:rPr dirty="0" sz="2600" spc="-135">
                <a:solidFill>
                  <a:srgbClr val="4D4D4D"/>
                </a:solidFill>
              </a:rPr>
              <a:t>. </a:t>
            </a:r>
            <a:r>
              <a:rPr dirty="0" sz="2600">
                <a:solidFill>
                  <a:srgbClr val="4D4D4D"/>
                </a:solidFill>
              </a:rPr>
              <a:t>기술이전 내용 및</a:t>
            </a:r>
            <a:r>
              <a:rPr dirty="0" sz="2600" spc="10">
                <a:solidFill>
                  <a:srgbClr val="4D4D4D"/>
                </a:solidFill>
              </a:rPr>
              <a:t> </a:t>
            </a:r>
            <a:r>
              <a:rPr dirty="0" sz="2600">
                <a:solidFill>
                  <a:srgbClr val="4D4D4D"/>
                </a:solidFill>
              </a:rPr>
              <a:t>범위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965" y="891042"/>
            <a:ext cx="4446270" cy="897255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2800" spc="-5">
                <a:solidFill>
                  <a:srgbClr val="CC0066"/>
                </a:solidFill>
                <a:latin typeface="BatangChe"/>
                <a:cs typeface="BatangChe"/>
              </a:rPr>
              <a:t>▣</a:t>
            </a:r>
            <a:r>
              <a:rPr dirty="0" sz="2800" spc="-715">
                <a:solidFill>
                  <a:srgbClr val="CC0066"/>
                </a:solidFill>
                <a:latin typeface="BatangChe"/>
                <a:cs typeface="BatangChe"/>
              </a:rPr>
              <a:t>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기술 개발 </a:t>
            </a:r>
            <a:r>
              <a:rPr dirty="0" sz="2800" spc="-45" b="1">
                <a:solidFill>
                  <a:srgbClr val="CC0066"/>
                </a:solidFill>
                <a:latin typeface="Malgun Gothic"/>
                <a:cs typeface="Malgun Gothic"/>
              </a:rPr>
              <a:t>현황</a:t>
            </a:r>
            <a:endParaRPr sz="2800">
              <a:latin typeface="Malgun Gothic"/>
              <a:cs typeface="Malgun Gothic"/>
            </a:endParaRPr>
          </a:p>
          <a:p>
            <a:pPr marL="774700" indent="-285750">
              <a:lnSpc>
                <a:spcPct val="100000"/>
              </a:lnSpc>
              <a:spcBef>
                <a:spcPts val="465"/>
              </a:spcBef>
              <a:buClr>
                <a:srgbClr val="6600CC"/>
              </a:buClr>
              <a:buFont typeface="Wingdings"/>
              <a:buChar char=""/>
              <a:tabLst>
                <a:tab pos="775335" algn="l"/>
              </a:tabLst>
            </a:pPr>
            <a:r>
              <a:rPr dirty="0" sz="2000" spc="-15" b="1">
                <a:latin typeface="Malgun Gothic"/>
                <a:cs typeface="Malgun Gothic"/>
              </a:rPr>
              <a:t>빔경로</a:t>
            </a:r>
            <a:r>
              <a:rPr dirty="0" sz="2000" spc="-145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편향기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b="1">
                <a:latin typeface="Malgun Gothic"/>
                <a:cs typeface="Malgun Gothic"/>
              </a:rPr>
              <a:t>및</a:t>
            </a:r>
            <a:r>
              <a:rPr dirty="0" sz="2000" spc="-120" b="1">
                <a:latin typeface="Malgun Gothic"/>
                <a:cs typeface="Malgun Gothic"/>
              </a:rPr>
              <a:t> </a:t>
            </a:r>
            <a:r>
              <a:rPr dirty="0" sz="2000" b="1">
                <a:latin typeface="Malgun Gothic"/>
                <a:cs typeface="Malgun Gothic"/>
              </a:rPr>
              <a:t>빔</a:t>
            </a:r>
            <a:r>
              <a:rPr dirty="0" sz="2000" spc="-105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분배기</a:t>
            </a:r>
            <a:r>
              <a:rPr dirty="0" sz="2000" spc="-145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기술</a:t>
            </a:r>
            <a:endParaRPr sz="2000">
              <a:latin typeface="Malgun Gothic"/>
              <a:cs typeface="Malgun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737" y="2909607"/>
            <a:ext cx="3452894" cy="21011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33415" y="2758439"/>
            <a:ext cx="3543299" cy="25527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92912" y="5434685"/>
            <a:ext cx="387921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62025" marR="5080" indent="-94996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Gulim"/>
                <a:cs typeface="Gulim"/>
              </a:rPr>
              <a:t>&lt;양안식 홀로그래픽 패널용 빔경로 편향기  및 빔 분배기</a:t>
            </a:r>
            <a:r>
              <a:rPr dirty="0" sz="1600" spc="15">
                <a:latin typeface="Gulim"/>
                <a:cs typeface="Gulim"/>
              </a:rPr>
              <a:t> </a:t>
            </a:r>
            <a:r>
              <a:rPr dirty="0" sz="1600" spc="-5">
                <a:latin typeface="Gulim"/>
                <a:cs typeface="Gulim"/>
              </a:rPr>
              <a:t>개념도&gt;</a:t>
            </a:r>
            <a:endParaRPr sz="1600">
              <a:latin typeface="Gulim"/>
              <a:cs typeface="Guli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15102" y="5444134"/>
            <a:ext cx="29794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Gulim"/>
                <a:cs typeface="Gulim"/>
              </a:rPr>
              <a:t>&lt;빔분리기 시스템 : 실시</a:t>
            </a:r>
            <a:r>
              <a:rPr dirty="0" sz="1800" spc="-11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예&gt;</a:t>
            </a:r>
            <a:endParaRPr sz="1800">
              <a:latin typeface="Gulim"/>
              <a:cs typeface="Gulim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803647" y="6408420"/>
            <a:ext cx="3809365" cy="345440"/>
            <a:chOff x="4803647" y="6408420"/>
            <a:chExt cx="3809365" cy="3454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03647" y="6408420"/>
              <a:ext cx="1732026" cy="34518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27647" y="6408420"/>
              <a:ext cx="608838" cy="34518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28459" y="6408420"/>
              <a:ext cx="1884426" cy="34518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5"/>
              <a:t>Proprietary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85"/>
              </a:lnSpc>
            </a:pPr>
            <a:r>
              <a:rPr dirty="0" spc="5"/>
              <a:t>차세대콘텐츠연구본부, </a:t>
            </a:r>
            <a:r>
              <a:rPr dirty="0" spc="10"/>
              <a:t>VR/홀로그래픽콘텐츠연구실</a:t>
            </a:r>
            <a:r>
              <a:rPr dirty="0" spc="-114"/>
              <a:t> </a:t>
            </a:r>
            <a:fld id="{81D60167-4931-47E6-BA6A-407CBD079E47}" type="slidenum">
              <a:rPr dirty="0" baseline="-3968" sz="2100" spc="-7" b="1">
                <a:latin typeface="Malgun Gothic"/>
                <a:cs typeface="Malgun Gothic"/>
              </a:rPr>
              <a:t>10</a:t>
            </a:fld>
            <a:endParaRPr baseline="-3968" sz="21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27406"/>
            <a:ext cx="3738879" cy="4222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65"/>
              </a:lnSpc>
            </a:pPr>
            <a:r>
              <a:rPr dirty="0" spc="-135" b="1">
                <a:solidFill>
                  <a:srgbClr val="4D4D4D"/>
                </a:solidFill>
                <a:latin typeface="Tahoma"/>
                <a:cs typeface="Tahoma"/>
              </a:rPr>
              <a:t>2</a:t>
            </a:r>
            <a:r>
              <a:rPr dirty="0" sz="2600" spc="-135">
                <a:solidFill>
                  <a:srgbClr val="4D4D4D"/>
                </a:solidFill>
              </a:rPr>
              <a:t>. </a:t>
            </a:r>
            <a:r>
              <a:rPr dirty="0" sz="2600">
                <a:solidFill>
                  <a:srgbClr val="4D4D4D"/>
                </a:solidFill>
              </a:rPr>
              <a:t>기술이전 내용 및</a:t>
            </a:r>
            <a:r>
              <a:rPr dirty="0" sz="2600" spc="10">
                <a:solidFill>
                  <a:srgbClr val="4D4D4D"/>
                </a:solidFill>
              </a:rPr>
              <a:t> </a:t>
            </a:r>
            <a:r>
              <a:rPr dirty="0" sz="2600">
                <a:solidFill>
                  <a:srgbClr val="4D4D4D"/>
                </a:solidFill>
              </a:rPr>
              <a:t>범위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5798311"/>
            <a:ext cx="84061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Gulim"/>
                <a:cs typeface="Gulim"/>
              </a:rPr>
              <a:t>&lt;HOE 기반 평판형 빔분배기 (HOE </a:t>
            </a:r>
            <a:r>
              <a:rPr dirty="0" sz="1800" spc="-5">
                <a:latin typeface="Gulim"/>
                <a:cs typeface="Gulim"/>
              </a:rPr>
              <a:t>1)와 </a:t>
            </a:r>
            <a:r>
              <a:rPr dirty="0" sz="1800">
                <a:latin typeface="Gulim"/>
                <a:cs typeface="Gulim"/>
              </a:rPr>
              <a:t>좌측 빔편향기 (HOE </a:t>
            </a:r>
            <a:r>
              <a:rPr dirty="0" sz="1800" spc="-5">
                <a:latin typeface="Gulim"/>
                <a:cs typeface="Gulim"/>
              </a:rPr>
              <a:t>2) </a:t>
            </a:r>
            <a:r>
              <a:rPr dirty="0" sz="1800">
                <a:latin typeface="Gulim"/>
                <a:cs typeface="Gulim"/>
              </a:rPr>
              <a:t>및 우측</a:t>
            </a:r>
            <a:r>
              <a:rPr dirty="0" sz="1800" spc="-7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빔편향기  (HOE </a:t>
            </a:r>
            <a:r>
              <a:rPr dirty="0" sz="1800" spc="-5">
                <a:latin typeface="Gulim"/>
                <a:cs typeface="Gulim"/>
              </a:rPr>
              <a:t>3)의 </a:t>
            </a:r>
            <a:r>
              <a:rPr dirty="0" sz="1800">
                <a:latin typeface="Gulim"/>
                <a:cs typeface="Gulim"/>
              </a:rPr>
              <a:t>회절 특성 곡선 </a:t>
            </a:r>
            <a:r>
              <a:rPr dirty="0" sz="1800" spc="-5">
                <a:latin typeface="Gulim"/>
                <a:cs typeface="Gulim"/>
              </a:rPr>
              <a:t>(실시</a:t>
            </a:r>
            <a:r>
              <a:rPr dirty="0" sz="1800" spc="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예).&gt;</a:t>
            </a:r>
            <a:endParaRPr sz="1800">
              <a:latin typeface="Gulim"/>
              <a:cs typeface="Guli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0780" y="2129351"/>
            <a:ext cx="4223503" cy="351569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8267" y="2660142"/>
            <a:ext cx="3913504" cy="23399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100" spc="-5">
                <a:latin typeface="Gulim"/>
                <a:cs typeface="Gulim"/>
              </a:rPr>
              <a:t>HOE1: </a:t>
            </a:r>
            <a:r>
              <a:rPr dirty="0" sz="1100">
                <a:latin typeface="Gulim"/>
                <a:cs typeface="Gulim"/>
              </a:rPr>
              <a:t>정면 입사빔을 좌/우 방향으로 각각 45도로</a:t>
            </a:r>
            <a:r>
              <a:rPr dirty="0" sz="1100" spc="-114">
                <a:latin typeface="Gulim"/>
                <a:cs typeface="Gulim"/>
              </a:rPr>
              <a:t> </a:t>
            </a:r>
            <a:r>
              <a:rPr dirty="0" sz="1100">
                <a:latin typeface="Gulim"/>
                <a:cs typeface="Gulim"/>
              </a:rPr>
              <a:t>빔을</a:t>
            </a:r>
            <a:endParaRPr sz="1100">
              <a:latin typeface="Gulim"/>
              <a:cs typeface="Gulim"/>
            </a:endParaRPr>
          </a:p>
          <a:p>
            <a:pPr marL="381000" marR="13970" indent="-26034">
              <a:lnSpc>
                <a:spcPct val="160000"/>
              </a:lnSpc>
            </a:pPr>
            <a:r>
              <a:rPr dirty="0" sz="1100">
                <a:latin typeface="Gulim"/>
                <a:cs typeface="Gulim"/>
              </a:rPr>
              <a:t>분리해주는 기능을 제공하도록 설계 및 제작된 광학</a:t>
            </a:r>
            <a:r>
              <a:rPr dirty="0" sz="1100" spc="-145">
                <a:latin typeface="Gulim"/>
                <a:cs typeface="Gulim"/>
              </a:rPr>
              <a:t> </a:t>
            </a:r>
            <a:r>
              <a:rPr dirty="0" sz="1100">
                <a:latin typeface="Gulim"/>
                <a:cs typeface="Gulim"/>
              </a:rPr>
              <a:t>소자  </a:t>
            </a:r>
            <a:r>
              <a:rPr dirty="0" sz="1100" spc="5">
                <a:latin typeface="Gulim"/>
                <a:cs typeface="Gulim"/>
              </a:rPr>
              <a:t>(빔 </a:t>
            </a:r>
            <a:r>
              <a:rPr dirty="0" sz="1100">
                <a:latin typeface="Gulim"/>
                <a:cs typeface="Gulim"/>
              </a:rPr>
              <a:t>분리를 위한 회절 효율이 50%이상 됨을</a:t>
            </a:r>
            <a:r>
              <a:rPr dirty="0" sz="1100" spc="-135">
                <a:latin typeface="Gulim"/>
                <a:cs typeface="Gulim"/>
              </a:rPr>
              <a:t> </a:t>
            </a:r>
            <a:r>
              <a:rPr dirty="0" sz="1100">
                <a:latin typeface="Gulim"/>
                <a:cs typeface="Gulim"/>
              </a:rPr>
              <a:t>확인함)</a:t>
            </a:r>
            <a:endParaRPr sz="1100">
              <a:latin typeface="Gulim"/>
              <a:cs typeface="Gulim"/>
            </a:endParaRPr>
          </a:p>
          <a:p>
            <a:pPr marL="334010" marR="5080" indent="-321945">
              <a:lnSpc>
                <a:spcPct val="160000"/>
              </a:lnSpc>
              <a:buAutoNum type="arabicPeriod" startAt="2"/>
              <a:tabLst>
                <a:tab pos="334010" algn="l"/>
                <a:tab pos="334645" algn="l"/>
              </a:tabLst>
            </a:pPr>
            <a:r>
              <a:rPr dirty="0" sz="1100">
                <a:latin typeface="Gulim"/>
                <a:cs typeface="Gulim"/>
              </a:rPr>
              <a:t>HOE2 : 좌측 45도로 입사되는 빔을 정면으로</a:t>
            </a:r>
            <a:r>
              <a:rPr dirty="0" sz="1100" spc="-130">
                <a:latin typeface="Gulim"/>
                <a:cs typeface="Gulim"/>
              </a:rPr>
              <a:t> </a:t>
            </a:r>
            <a:r>
              <a:rPr dirty="0" sz="1100">
                <a:latin typeface="Gulim"/>
                <a:cs typeface="Gulim"/>
              </a:rPr>
              <a:t>통과시키는  기능을 제공하도록 설계 및 제작된 광학</a:t>
            </a:r>
            <a:r>
              <a:rPr dirty="0" sz="1100" spc="-110">
                <a:latin typeface="Gulim"/>
                <a:cs typeface="Gulim"/>
              </a:rPr>
              <a:t> </a:t>
            </a:r>
            <a:r>
              <a:rPr dirty="0" sz="1100">
                <a:latin typeface="Gulim"/>
                <a:cs typeface="Gulim"/>
              </a:rPr>
              <a:t>소자</a:t>
            </a:r>
            <a:endParaRPr sz="1100">
              <a:latin typeface="Gulim"/>
              <a:cs typeface="Gulim"/>
            </a:endParaRPr>
          </a:p>
          <a:p>
            <a:pPr marL="334010">
              <a:lnSpc>
                <a:spcPct val="100000"/>
              </a:lnSpc>
              <a:spcBef>
                <a:spcPts val="790"/>
              </a:spcBef>
            </a:pPr>
            <a:r>
              <a:rPr dirty="0" sz="1100" spc="5">
                <a:latin typeface="Gulim"/>
                <a:cs typeface="Gulim"/>
              </a:rPr>
              <a:t>(빔 </a:t>
            </a:r>
            <a:r>
              <a:rPr dirty="0" sz="1100">
                <a:latin typeface="Gulim"/>
                <a:cs typeface="Gulim"/>
              </a:rPr>
              <a:t>분리를 위한 </a:t>
            </a:r>
            <a:r>
              <a:rPr dirty="0" sz="1100" spc="5">
                <a:latin typeface="Gulim"/>
                <a:cs typeface="Gulim"/>
              </a:rPr>
              <a:t>회절 </a:t>
            </a:r>
            <a:r>
              <a:rPr dirty="0" sz="1100">
                <a:latin typeface="Gulim"/>
                <a:cs typeface="Gulim"/>
              </a:rPr>
              <a:t>효율이 80%이상 됨을</a:t>
            </a:r>
            <a:r>
              <a:rPr dirty="0" sz="1100" spc="-155">
                <a:latin typeface="Gulim"/>
                <a:cs typeface="Gulim"/>
              </a:rPr>
              <a:t> </a:t>
            </a:r>
            <a:r>
              <a:rPr dirty="0" sz="1100">
                <a:latin typeface="Gulim"/>
                <a:cs typeface="Gulim"/>
              </a:rPr>
              <a:t>확인함)</a:t>
            </a:r>
            <a:endParaRPr sz="1100">
              <a:latin typeface="Gulim"/>
              <a:cs typeface="Gulim"/>
            </a:endParaRPr>
          </a:p>
          <a:p>
            <a:pPr marL="334010" marR="5080" indent="-321945">
              <a:lnSpc>
                <a:spcPct val="160000"/>
              </a:lnSpc>
              <a:buAutoNum type="arabicPeriod" startAt="3"/>
              <a:tabLst>
                <a:tab pos="334010" algn="l"/>
                <a:tab pos="334645" algn="l"/>
              </a:tabLst>
            </a:pPr>
            <a:r>
              <a:rPr dirty="0" sz="1100">
                <a:latin typeface="Gulim"/>
                <a:cs typeface="Gulim"/>
              </a:rPr>
              <a:t>HOE3 : 우측 45도로 입사되는 빔을 정면으로</a:t>
            </a:r>
            <a:r>
              <a:rPr dirty="0" sz="1100" spc="-130">
                <a:latin typeface="Gulim"/>
                <a:cs typeface="Gulim"/>
              </a:rPr>
              <a:t> </a:t>
            </a:r>
            <a:r>
              <a:rPr dirty="0" sz="1100">
                <a:latin typeface="Gulim"/>
                <a:cs typeface="Gulim"/>
              </a:rPr>
              <a:t>통과시키는  기능을 제공하도록 설계 및 제작된 광학</a:t>
            </a:r>
            <a:r>
              <a:rPr dirty="0" sz="1100" spc="-110">
                <a:latin typeface="Gulim"/>
                <a:cs typeface="Gulim"/>
              </a:rPr>
              <a:t> </a:t>
            </a:r>
            <a:r>
              <a:rPr dirty="0" sz="1100">
                <a:latin typeface="Gulim"/>
                <a:cs typeface="Gulim"/>
              </a:rPr>
              <a:t>소자</a:t>
            </a:r>
            <a:endParaRPr sz="1100">
              <a:latin typeface="Gulim"/>
              <a:cs typeface="Gulim"/>
            </a:endParaRPr>
          </a:p>
          <a:p>
            <a:pPr marL="334010">
              <a:lnSpc>
                <a:spcPct val="100000"/>
              </a:lnSpc>
              <a:spcBef>
                <a:spcPts val="795"/>
              </a:spcBef>
            </a:pPr>
            <a:r>
              <a:rPr dirty="0" sz="1100" spc="5">
                <a:latin typeface="Gulim"/>
                <a:cs typeface="Gulim"/>
              </a:rPr>
              <a:t>(빔 </a:t>
            </a:r>
            <a:r>
              <a:rPr dirty="0" sz="1100">
                <a:latin typeface="Gulim"/>
                <a:cs typeface="Gulim"/>
              </a:rPr>
              <a:t>분리를 위한 회절 효율이 80%이상 됨을</a:t>
            </a:r>
            <a:r>
              <a:rPr dirty="0" sz="1100" spc="-125">
                <a:latin typeface="Gulim"/>
                <a:cs typeface="Gulim"/>
              </a:rPr>
              <a:t> </a:t>
            </a:r>
            <a:r>
              <a:rPr dirty="0" sz="1100">
                <a:latin typeface="Gulim"/>
                <a:cs typeface="Gulim"/>
              </a:rPr>
              <a:t>확인함)</a:t>
            </a:r>
            <a:endParaRPr sz="1100">
              <a:latin typeface="Gulim"/>
              <a:cs typeface="Gulim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803647" y="6408420"/>
            <a:ext cx="3809365" cy="345440"/>
            <a:chOff x="4803647" y="6408420"/>
            <a:chExt cx="3809365" cy="3454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3647" y="6408420"/>
              <a:ext cx="1732026" cy="34518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7647" y="6408420"/>
              <a:ext cx="608838" cy="34518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28459" y="6408420"/>
              <a:ext cx="1884426" cy="34518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35965" y="891042"/>
            <a:ext cx="4446270" cy="897255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2800" spc="-5">
                <a:solidFill>
                  <a:srgbClr val="CC0066"/>
                </a:solidFill>
                <a:latin typeface="BatangChe"/>
                <a:cs typeface="BatangChe"/>
              </a:rPr>
              <a:t>▣</a:t>
            </a:r>
            <a:r>
              <a:rPr dirty="0" sz="2800" spc="-715">
                <a:solidFill>
                  <a:srgbClr val="CC0066"/>
                </a:solidFill>
                <a:latin typeface="BatangChe"/>
                <a:cs typeface="BatangChe"/>
              </a:rPr>
              <a:t>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기술 개발 </a:t>
            </a:r>
            <a:r>
              <a:rPr dirty="0" sz="2800" spc="-45" b="1">
                <a:solidFill>
                  <a:srgbClr val="CC0066"/>
                </a:solidFill>
                <a:latin typeface="Malgun Gothic"/>
                <a:cs typeface="Malgun Gothic"/>
              </a:rPr>
              <a:t>현황</a:t>
            </a:r>
            <a:endParaRPr sz="2800">
              <a:latin typeface="Malgun Gothic"/>
              <a:cs typeface="Malgun Gothic"/>
            </a:endParaRPr>
          </a:p>
          <a:p>
            <a:pPr marL="774700" indent="-285750">
              <a:lnSpc>
                <a:spcPct val="100000"/>
              </a:lnSpc>
              <a:spcBef>
                <a:spcPts val="465"/>
              </a:spcBef>
              <a:buClr>
                <a:srgbClr val="6600CC"/>
              </a:buClr>
              <a:buFont typeface="Wingdings"/>
              <a:buChar char=""/>
              <a:tabLst>
                <a:tab pos="775335" algn="l"/>
              </a:tabLst>
            </a:pPr>
            <a:r>
              <a:rPr dirty="0" sz="2000" spc="-15" b="1">
                <a:latin typeface="Malgun Gothic"/>
                <a:cs typeface="Malgun Gothic"/>
              </a:rPr>
              <a:t>빔경로</a:t>
            </a:r>
            <a:r>
              <a:rPr dirty="0" sz="2000" spc="-145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편향기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b="1">
                <a:latin typeface="Malgun Gothic"/>
                <a:cs typeface="Malgun Gothic"/>
              </a:rPr>
              <a:t>및</a:t>
            </a:r>
            <a:r>
              <a:rPr dirty="0" sz="2000" spc="-120" b="1">
                <a:latin typeface="Malgun Gothic"/>
                <a:cs typeface="Malgun Gothic"/>
              </a:rPr>
              <a:t> </a:t>
            </a:r>
            <a:r>
              <a:rPr dirty="0" sz="2000" b="1">
                <a:latin typeface="Malgun Gothic"/>
                <a:cs typeface="Malgun Gothic"/>
              </a:rPr>
              <a:t>빔</a:t>
            </a:r>
            <a:r>
              <a:rPr dirty="0" sz="2000" spc="-105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분배기</a:t>
            </a:r>
            <a:r>
              <a:rPr dirty="0" sz="2000" spc="-145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기술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5"/>
              <a:t>Proprietary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85"/>
              </a:lnSpc>
            </a:pPr>
            <a:r>
              <a:rPr dirty="0" spc="5"/>
              <a:t>차세대콘텐츠연구본부, </a:t>
            </a:r>
            <a:r>
              <a:rPr dirty="0" spc="10"/>
              <a:t>VR/홀로그래픽콘텐츠연구실</a:t>
            </a:r>
            <a:r>
              <a:rPr dirty="0" spc="-114"/>
              <a:t> </a:t>
            </a:r>
            <a:fld id="{81D60167-4931-47E6-BA6A-407CBD079E47}" type="slidenum">
              <a:rPr dirty="0" baseline="-3968" sz="2100" spc="-7" b="1">
                <a:latin typeface="Malgun Gothic"/>
                <a:cs typeface="Malgun Gothic"/>
              </a:rPr>
              <a:t>10</a:t>
            </a:fld>
            <a:endParaRPr baseline="-3968" sz="21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27406"/>
            <a:ext cx="3738879" cy="4222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65"/>
              </a:lnSpc>
            </a:pPr>
            <a:r>
              <a:rPr dirty="0" spc="-135" b="1">
                <a:solidFill>
                  <a:srgbClr val="4D4D4D"/>
                </a:solidFill>
                <a:latin typeface="Tahoma"/>
                <a:cs typeface="Tahoma"/>
              </a:rPr>
              <a:t>2</a:t>
            </a:r>
            <a:r>
              <a:rPr dirty="0" sz="2600" spc="-135">
                <a:solidFill>
                  <a:srgbClr val="4D4D4D"/>
                </a:solidFill>
              </a:rPr>
              <a:t>. </a:t>
            </a:r>
            <a:r>
              <a:rPr dirty="0" sz="2600">
                <a:solidFill>
                  <a:srgbClr val="4D4D4D"/>
                </a:solidFill>
              </a:rPr>
              <a:t>기술이전 내용 및</a:t>
            </a:r>
            <a:r>
              <a:rPr dirty="0" sz="2600" spc="10">
                <a:solidFill>
                  <a:srgbClr val="4D4D4D"/>
                </a:solidFill>
              </a:rPr>
              <a:t> </a:t>
            </a:r>
            <a:r>
              <a:rPr dirty="0" sz="2600">
                <a:solidFill>
                  <a:srgbClr val="4D4D4D"/>
                </a:solidFill>
              </a:rPr>
              <a:t>범위</a:t>
            </a:r>
            <a:endParaRPr sz="26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84047" y="1866900"/>
            <a:ext cx="7565390" cy="4441190"/>
            <a:chOff x="384047" y="1866900"/>
            <a:chExt cx="7565390" cy="44411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2747" y="3793235"/>
              <a:ext cx="2726436" cy="2514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047" y="2238756"/>
              <a:ext cx="4428747" cy="38199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9700" y="1866900"/>
              <a:ext cx="2726436" cy="17343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734818" y="2996945"/>
              <a:ext cx="3502660" cy="2388235"/>
            </a:xfrm>
            <a:custGeom>
              <a:avLst/>
              <a:gdLst/>
              <a:ahLst/>
              <a:cxnLst/>
              <a:rect l="l" t="t" r="r" b="b"/>
              <a:pathLst>
                <a:path w="3502660" h="2388235">
                  <a:moveTo>
                    <a:pt x="3377184" y="2300986"/>
                  </a:moveTo>
                  <a:lnTo>
                    <a:pt x="1529257" y="1154417"/>
                  </a:lnTo>
                  <a:lnTo>
                    <a:pt x="1545945" y="1127506"/>
                  </a:lnTo>
                  <a:lnTo>
                    <a:pt x="1583055" y="1067689"/>
                  </a:lnTo>
                  <a:lnTo>
                    <a:pt x="1242060" y="1036320"/>
                  </a:lnTo>
                  <a:lnTo>
                    <a:pt x="1421638" y="1327912"/>
                  </a:lnTo>
                  <a:lnTo>
                    <a:pt x="1475435" y="1241183"/>
                  </a:lnTo>
                  <a:lnTo>
                    <a:pt x="3323336" y="2387854"/>
                  </a:lnTo>
                  <a:lnTo>
                    <a:pt x="3377184" y="2300986"/>
                  </a:lnTo>
                  <a:close/>
                </a:path>
                <a:path w="3502660" h="2388235">
                  <a:moveTo>
                    <a:pt x="3502660" y="100584"/>
                  </a:moveTo>
                  <a:lnTo>
                    <a:pt x="3485515" y="0"/>
                  </a:lnTo>
                  <a:lnTo>
                    <a:pt x="293319" y="546747"/>
                  </a:lnTo>
                  <a:lnTo>
                    <a:pt x="276098" y="446151"/>
                  </a:lnTo>
                  <a:lnTo>
                    <a:pt x="0" y="648716"/>
                  </a:lnTo>
                  <a:lnTo>
                    <a:pt x="327787" y="748030"/>
                  </a:lnTo>
                  <a:lnTo>
                    <a:pt x="312013" y="655955"/>
                  </a:lnTo>
                  <a:lnTo>
                    <a:pt x="310540" y="647344"/>
                  </a:lnTo>
                  <a:lnTo>
                    <a:pt x="3502660" y="100584"/>
                  </a:lnTo>
                  <a:close/>
                </a:path>
              </a:pathLst>
            </a:custGeom>
            <a:solidFill>
              <a:srgbClr val="0033C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4803647" y="6408420"/>
            <a:ext cx="3809365" cy="345440"/>
            <a:chOff x="4803647" y="6408420"/>
            <a:chExt cx="3809365" cy="34544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3647" y="6408420"/>
              <a:ext cx="1732026" cy="34518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7647" y="6408420"/>
              <a:ext cx="608838" cy="34518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28459" y="6408420"/>
              <a:ext cx="1884426" cy="34518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35965" y="891042"/>
            <a:ext cx="4446270" cy="897255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2800" spc="-5">
                <a:solidFill>
                  <a:srgbClr val="CC0066"/>
                </a:solidFill>
                <a:latin typeface="BatangChe"/>
                <a:cs typeface="BatangChe"/>
              </a:rPr>
              <a:t>▣</a:t>
            </a:r>
            <a:r>
              <a:rPr dirty="0" sz="2800" spc="-715">
                <a:solidFill>
                  <a:srgbClr val="CC0066"/>
                </a:solidFill>
                <a:latin typeface="BatangChe"/>
                <a:cs typeface="BatangChe"/>
              </a:rPr>
              <a:t>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기술 개발 </a:t>
            </a:r>
            <a:r>
              <a:rPr dirty="0" sz="2800" spc="-45" b="1">
                <a:solidFill>
                  <a:srgbClr val="CC0066"/>
                </a:solidFill>
                <a:latin typeface="Malgun Gothic"/>
                <a:cs typeface="Malgun Gothic"/>
              </a:rPr>
              <a:t>현황</a:t>
            </a:r>
            <a:endParaRPr sz="2800">
              <a:latin typeface="Malgun Gothic"/>
              <a:cs typeface="Malgun Gothic"/>
            </a:endParaRPr>
          </a:p>
          <a:p>
            <a:pPr marL="774700" indent="-285750">
              <a:lnSpc>
                <a:spcPct val="100000"/>
              </a:lnSpc>
              <a:spcBef>
                <a:spcPts val="465"/>
              </a:spcBef>
              <a:buClr>
                <a:srgbClr val="6600CC"/>
              </a:buClr>
              <a:buFont typeface="Wingdings"/>
              <a:buChar char=""/>
              <a:tabLst>
                <a:tab pos="775335" algn="l"/>
              </a:tabLst>
            </a:pPr>
            <a:r>
              <a:rPr dirty="0" sz="2000" spc="-15" b="1">
                <a:latin typeface="Malgun Gothic"/>
                <a:cs typeface="Malgun Gothic"/>
              </a:rPr>
              <a:t>빔경로</a:t>
            </a:r>
            <a:r>
              <a:rPr dirty="0" sz="2000" spc="-145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편향기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b="1">
                <a:latin typeface="Malgun Gothic"/>
                <a:cs typeface="Malgun Gothic"/>
              </a:rPr>
              <a:t>및</a:t>
            </a:r>
            <a:r>
              <a:rPr dirty="0" sz="2000" spc="-120" b="1">
                <a:latin typeface="Malgun Gothic"/>
                <a:cs typeface="Malgun Gothic"/>
              </a:rPr>
              <a:t> </a:t>
            </a:r>
            <a:r>
              <a:rPr dirty="0" sz="2000" b="1">
                <a:latin typeface="Malgun Gothic"/>
                <a:cs typeface="Malgun Gothic"/>
              </a:rPr>
              <a:t>빔</a:t>
            </a:r>
            <a:r>
              <a:rPr dirty="0" sz="2000" spc="-105" b="1">
                <a:latin typeface="Malgun Gothic"/>
                <a:cs typeface="Malgun Gothic"/>
              </a:rPr>
              <a:t> </a:t>
            </a:r>
            <a:r>
              <a:rPr dirty="0" sz="2000" spc="-15" b="1">
                <a:latin typeface="Malgun Gothic"/>
                <a:cs typeface="Malgun Gothic"/>
              </a:rPr>
              <a:t>분배기</a:t>
            </a:r>
            <a:r>
              <a:rPr dirty="0" sz="2000" spc="-145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기술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5"/>
              <a:t>Proprietary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85"/>
              </a:lnSpc>
            </a:pPr>
            <a:r>
              <a:rPr dirty="0" spc="5"/>
              <a:t>차세대콘텐츠연구본부, </a:t>
            </a:r>
            <a:r>
              <a:rPr dirty="0" spc="10"/>
              <a:t>VR/홀로그래픽콘텐츠연구실</a:t>
            </a:r>
            <a:r>
              <a:rPr dirty="0" spc="-114"/>
              <a:t> </a:t>
            </a:r>
            <a:fld id="{81D60167-4931-47E6-BA6A-407CBD079E47}" type="slidenum">
              <a:rPr dirty="0" baseline="-3968" sz="2100" spc="-7" b="1">
                <a:latin typeface="Malgun Gothic"/>
                <a:cs typeface="Malgun Gothic"/>
              </a:rPr>
              <a:t>10</a:t>
            </a:fld>
            <a:endParaRPr baseline="-3968" sz="2100">
              <a:latin typeface="Malgun Gothic"/>
              <a:cs typeface="Malgun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39" y="6122009"/>
            <a:ext cx="4979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Batang"/>
                <a:cs typeface="Batang"/>
              </a:rPr>
              <a:t>&lt;실시 예</a:t>
            </a:r>
            <a:r>
              <a:rPr dirty="0" sz="1800">
                <a:latin typeface="Gulim"/>
                <a:cs typeface="Gulim"/>
              </a:rPr>
              <a:t>: </a:t>
            </a:r>
            <a:r>
              <a:rPr dirty="0" sz="1800">
                <a:latin typeface="Batang"/>
                <a:cs typeface="Batang"/>
              </a:rPr>
              <a:t>시제품 제작 결과 </a:t>
            </a:r>
            <a:r>
              <a:rPr dirty="0" sz="1800" spc="-5">
                <a:latin typeface="Gulim"/>
                <a:cs typeface="Gulim"/>
              </a:rPr>
              <a:t>-perspective</a:t>
            </a:r>
            <a:r>
              <a:rPr dirty="0" sz="1800" spc="-9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view&gt;</a:t>
            </a:r>
            <a:endParaRPr sz="1800">
              <a:latin typeface="Gulim"/>
              <a:cs typeface="Guli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47028" y="1893823"/>
            <a:ext cx="12407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92D050"/>
                </a:solidFill>
                <a:latin typeface="Malgun Gothic"/>
                <a:cs typeface="Malgun Gothic"/>
              </a:rPr>
              <a:t>빔분배기 </a:t>
            </a:r>
            <a:r>
              <a:rPr dirty="0" sz="1200" spc="10" b="1">
                <a:solidFill>
                  <a:srgbClr val="92D050"/>
                </a:solidFill>
                <a:latin typeface="Malgun Gothic"/>
                <a:cs typeface="Malgun Gothic"/>
              </a:rPr>
              <a:t>(HOE</a:t>
            </a:r>
            <a:r>
              <a:rPr dirty="0" sz="1200" spc="-235" b="1">
                <a:solidFill>
                  <a:srgbClr val="92D050"/>
                </a:solidFill>
                <a:latin typeface="Malgun Gothic"/>
                <a:cs typeface="Malgun Gothic"/>
              </a:rPr>
              <a:t> </a:t>
            </a:r>
            <a:r>
              <a:rPr dirty="0" sz="1200" spc="5" b="1">
                <a:solidFill>
                  <a:srgbClr val="92D050"/>
                </a:solidFill>
                <a:latin typeface="Malgun Gothic"/>
                <a:cs typeface="Malgun Gothic"/>
              </a:rPr>
              <a:t>1)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18517" y="1907479"/>
            <a:ext cx="177800" cy="15881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z="1200" b="1">
                <a:solidFill>
                  <a:srgbClr val="92D050"/>
                </a:solidFill>
                <a:latin typeface="Malgun Gothic"/>
                <a:cs typeface="Malgun Gothic"/>
              </a:rPr>
              <a:t>우측</a:t>
            </a:r>
            <a:r>
              <a:rPr dirty="0" sz="1200" spc="-114" b="1">
                <a:solidFill>
                  <a:srgbClr val="92D050"/>
                </a:solidFill>
                <a:latin typeface="Malgun Gothic"/>
                <a:cs typeface="Malgun Gothic"/>
              </a:rPr>
              <a:t> </a:t>
            </a:r>
            <a:r>
              <a:rPr dirty="0" sz="1200" spc="-10" b="1">
                <a:solidFill>
                  <a:srgbClr val="92D050"/>
                </a:solidFill>
                <a:latin typeface="Malgun Gothic"/>
                <a:cs typeface="Malgun Gothic"/>
              </a:rPr>
              <a:t>빔편향기</a:t>
            </a:r>
            <a:r>
              <a:rPr dirty="0" sz="1200" spc="-125" b="1">
                <a:solidFill>
                  <a:srgbClr val="92D050"/>
                </a:solidFill>
                <a:latin typeface="Malgun Gothic"/>
                <a:cs typeface="Malgun Gothic"/>
              </a:rPr>
              <a:t> </a:t>
            </a:r>
            <a:r>
              <a:rPr dirty="0" sz="1200" spc="10" b="1">
                <a:solidFill>
                  <a:srgbClr val="92D050"/>
                </a:solidFill>
                <a:latin typeface="Malgun Gothic"/>
                <a:cs typeface="Malgun Gothic"/>
              </a:rPr>
              <a:t>(HOE</a:t>
            </a:r>
            <a:r>
              <a:rPr dirty="0" sz="1200" spc="-105" b="1">
                <a:solidFill>
                  <a:srgbClr val="92D050"/>
                </a:solidFill>
                <a:latin typeface="Malgun Gothic"/>
                <a:cs typeface="Malgun Gothic"/>
              </a:rPr>
              <a:t> </a:t>
            </a:r>
            <a:r>
              <a:rPr dirty="0" sz="1200" spc="5" b="1">
                <a:solidFill>
                  <a:srgbClr val="92D050"/>
                </a:solidFill>
                <a:latin typeface="Malgun Gothic"/>
                <a:cs typeface="Malgun Gothic"/>
              </a:rPr>
              <a:t>3)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09117" y="1931670"/>
            <a:ext cx="177800" cy="158813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z="1200" b="1">
                <a:solidFill>
                  <a:srgbClr val="92D050"/>
                </a:solidFill>
                <a:latin typeface="Malgun Gothic"/>
                <a:cs typeface="Malgun Gothic"/>
              </a:rPr>
              <a:t>좌측</a:t>
            </a:r>
            <a:r>
              <a:rPr dirty="0" sz="1200" spc="-114" b="1">
                <a:solidFill>
                  <a:srgbClr val="92D050"/>
                </a:solidFill>
                <a:latin typeface="Malgun Gothic"/>
                <a:cs typeface="Malgun Gothic"/>
              </a:rPr>
              <a:t> </a:t>
            </a:r>
            <a:r>
              <a:rPr dirty="0" sz="1200" spc="-10" b="1">
                <a:solidFill>
                  <a:srgbClr val="92D050"/>
                </a:solidFill>
                <a:latin typeface="Malgun Gothic"/>
                <a:cs typeface="Malgun Gothic"/>
              </a:rPr>
              <a:t>빔편향기</a:t>
            </a:r>
            <a:r>
              <a:rPr dirty="0" sz="1200" spc="-125" b="1">
                <a:solidFill>
                  <a:srgbClr val="92D050"/>
                </a:solidFill>
                <a:latin typeface="Malgun Gothic"/>
                <a:cs typeface="Malgun Gothic"/>
              </a:rPr>
              <a:t> </a:t>
            </a:r>
            <a:r>
              <a:rPr dirty="0" sz="1200" spc="10" b="1">
                <a:solidFill>
                  <a:srgbClr val="92D050"/>
                </a:solidFill>
                <a:latin typeface="Malgun Gothic"/>
                <a:cs typeface="Malgun Gothic"/>
              </a:rPr>
              <a:t>(HOE</a:t>
            </a:r>
            <a:r>
              <a:rPr dirty="0" sz="1200" spc="-105" b="1">
                <a:solidFill>
                  <a:srgbClr val="92D050"/>
                </a:solidFill>
                <a:latin typeface="Malgun Gothic"/>
                <a:cs typeface="Malgun Gothic"/>
              </a:rPr>
              <a:t> </a:t>
            </a:r>
            <a:r>
              <a:rPr dirty="0" sz="1200" spc="5" b="1">
                <a:solidFill>
                  <a:srgbClr val="92D050"/>
                </a:solidFill>
                <a:latin typeface="Malgun Gothic"/>
                <a:cs typeface="Malgun Gothic"/>
              </a:rPr>
              <a:t>3)</a:t>
            </a:r>
            <a:endParaRPr sz="12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33544" y="1915667"/>
            <a:ext cx="4105910" cy="3529965"/>
            <a:chOff x="4733544" y="1915667"/>
            <a:chExt cx="4105910" cy="35299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3544" y="1915667"/>
              <a:ext cx="4105655" cy="35295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3794" y="3646169"/>
              <a:ext cx="225551" cy="10668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733794" y="3646169"/>
              <a:ext cx="226060" cy="106680"/>
            </a:xfrm>
            <a:custGeom>
              <a:avLst/>
              <a:gdLst/>
              <a:ahLst/>
              <a:cxnLst/>
              <a:rect l="l" t="t" r="r" b="b"/>
              <a:pathLst>
                <a:path w="226059" h="106679">
                  <a:moveTo>
                    <a:pt x="173227" y="106679"/>
                  </a:moveTo>
                  <a:lnTo>
                    <a:pt x="173227" y="80009"/>
                  </a:lnTo>
                  <a:lnTo>
                    <a:pt x="0" y="80009"/>
                  </a:lnTo>
                  <a:lnTo>
                    <a:pt x="0" y="26669"/>
                  </a:lnTo>
                  <a:lnTo>
                    <a:pt x="173227" y="26669"/>
                  </a:lnTo>
                  <a:lnTo>
                    <a:pt x="173227" y="0"/>
                  </a:lnTo>
                  <a:lnTo>
                    <a:pt x="225551" y="53339"/>
                  </a:lnTo>
                  <a:lnTo>
                    <a:pt x="173227" y="106679"/>
                  </a:lnTo>
                  <a:close/>
                </a:path>
              </a:pathLst>
            </a:custGeom>
            <a:ln w="102107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3540" y="327406"/>
            <a:ext cx="3738879" cy="4222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65"/>
              </a:lnSpc>
            </a:pPr>
            <a:r>
              <a:rPr dirty="0" spc="-135" b="1">
                <a:solidFill>
                  <a:srgbClr val="4D4D4D"/>
                </a:solidFill>
                <a:latin typeface="Tahoma"/>
                <a:cs typeface="Tahoma"/>
              </a:rPr>
              <a:t>2</a:t>
            </a:r>
            <a:r>
              <a:rPr dirty="0" sz="2600" spc="-135">
                <a:solidFill>
                  <a:srgbClr val="4D4D4D"/>
                </a:solidFill>
              </a:rPr>
              <a:t>. </a:t>
            </a:r>
            <a:r>
              <a:rPr dirty="0" sz="2600">
                <a:solidFill>
                  <a:srgbClr val="4D4D4D"/>
                </a:solidFill>
              </a:rPr>
              <a:t>기술이전 내용 및</a:t>
            </a:r>
            <a:r>
              <a:rPr dirty="0" sz="2600" spc="10">
                <a:solidFill>
                  <a:srgbClr val="4D4D4D"/>
                </a:solidFill>
              </a:rPr>
              <a:t> </a:t>
            </a:r>
            <a:r>
              <a:rPr dirty="0" sz="2600">
                <a:solidFill>
                  <a:srgbClr val="4D4D4D"/>
                </a:solidFill>
              </a:rPr>
              <a:t>범위</a:t>
            </a:r>
            <a:endParaRPr sz="26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3275" y="1824227"/>
            <a:ext cx="3860263" cy="396042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35965" y="5893104"/>
            <a:ext cx="3935729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Gulim"/>
                <a:cs typeface="Gulim"/>
              </a:rPr>
              <a:t>얼굴 착용형 양안식 홀로그래픽 콘텐츠의 생성</a:t>
            </a:r>
            <a:r>
              <a:rPr dirty="0" sz="1400" spc="-160">
                <a:latin typeface="Gulim"/>
                <a:cs typeface="Gulim"/>
              </a:rPr>
              <a:t> </a:t>
            </a:r>
            <a:r>
              <a:rPr dirty="0" sz="1400" spc="5">
                <a:latin typeface="Gulim"/>
                <a:cs typeface="Gulim"/>
              </a:rPr>
              <a:t>및</a:t>
            </a:r>
            <a:endParaRPr sz="14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Gulim"/>
                <a:cs typeface="Gulim"/>
              </a:rPr>
              <a:t>디스플레이 과정 프로세스 프로세스</a:t>
            </a:r>
            <a:r>
              <a:rPr dirty="0" sz="1400" spc="-90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흐름도</a:t>
            </a:r>
            <a:endParaRPr sz="1400">
              <a:latin typeface="Gulim"/>
              <a:cs typeface="Gulim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803647" y="6408420"/>
            <a:ext cx="3809365" cy="345440"/>
            <a:chOff x="4803647" y="6408420"/>
            <a:chExt cx="3809365" cy="34544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3647" y="6408420"/>
              <a:ext cx="1732026" cy="34518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7647" y="6408420"/>
              <a:ext cx="608838" cy="34518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28459" y="6408420"/>
              <a:ext cx="1884426" cy="34518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35965" y="891042"/>
            <a:ext cx="7230745" cy="897255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2800" spc="-5">
                <a:solidFill>
                  <a:srgbClr val="CC0066"/>
                </a:solidFill>
                <a:latin typeface="BatangChe"/>
                <a:cs typeface="BatangChe"/>
              </a:rPr>
              <a:t>▣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기술 개발</a:t>
            </a:r>
            <a:r>
              <a:rPr dirty="0" sz="2800" spc="-73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45" b="1">
                <a:solidFill>
                  <a:srgbClr val="CC0066"/>
                </a:solidFill>
                <a:latin typeface="Malgun Gothic"/>
                <a:cs typeface="Malgun Gothic"/>
              </a:rPr>
              <a:t>현황</a:t>
            </a:r>
            <a:endParaRPr sz="2800">
              <a:latin typeface="Malgun Gothic"/>
              <a:cs typeface="Malgun Gothic"/>
            </a:endParaRPr>
          </a:p>
          <a:p>
            <a:pPr marL="774700" indent="-285750">
              <a:lnSpc>
                <a:spcPct val="100000"/>
              </a:lnSpc>
              <a:spcBef>
                <a:spcPts val="465"/>
              </a:spcBef>
              <a:buClr>
                <a:srgbClr val="6600CC"/>
              </a:buClr>
              <a:buFont typeface="Wingdings"/>
              <a:buChar char=""/>
              <a:tabLst>
                <a:tab pos="775335" algn="l"/>
                <a:tab pos="1938655" algn="l"/>
              </a:tabLst>
            </a:pPr>
            <a:r>
              <a:rPr dirty="0" sz="2000" spc="-20" b="1">
                <a:latin typeface="Malgun Gothic"/>
                <a:cs typeface="Malgun Gothic"/>
              </a:rPr>
              <a:t>홀로그램	</a:t>
            </a:r>
            <a:r>
              <a:rPr dirty="0" sz="2000" spc="-25" b="1">
                <a:latin typeface="Malgun Gothic"/>
                <a:cs typeface="Malgun Gothic"/>
              </a:rPr>
              <a:t>콘텐츠의 </a:t>
            </a:r>
            <a:r>
              <a:rPr dirty="0" sz="2000" spc="-20" b="1">
                <a:latin typeface="Malgun Gothic"/>
                <a:cs typeface="Malgun Gothic"/>
              </a:rPr>
              <a:t>재생을 </a:t>
            </a:r>
            <a:r>
              <a:rPr dirty="0" sz="2000" spc="-10" b="1">
                <a:latin typeface="Malgun Gothic"/>
                <a:cs typeface="Malgun Gothic"/>
              </a:rPr>
              <a:t>위한 </a:t>
            </a:r>
            <a:r>
              <a:rPr dirty="0" sz="2000" spc="-15" b="1">
                <a:latin typeface="Malgun Gothic"/>
                <a:cs typeface="Malgun Gothic"/>
              </a:rPr>
              <a:t>콘텐츠</a:t>
            </a:r>
            <a:r>
              <a:rPr dirty="0" sz="2000" spc="-505" b="1">
                <a:latin typeface="Malgun Gothic"/>
                <a:cs typeface="Malgun Gothic"/>
              </a:rPr>
              <a:t> </a:t>
            </a:r>
            <a:r>
              <a:rPr dirty="0" sz="2000" spc="-40" b="1">
                <a:latin typeface="Malgun Gothic"/>
                <a:cs typeface="Malgun Gothic"/>
              </a:rPr>
              <a:t>생성/인코딩/재생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5"/>
              <a:t>Proprietary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85"/>
              </a:lnSpc>
            </a:pPr>
            <a:r>
              <a:rPr dirty="0" spc="5"/>
              <a:t>차세대콘텐츠연구본부, </a:t>
            </a:r>
            <a:r>
              <a:rPr dirty="0" spc="10"/>
              <a:t>VR/홀로그래픽콘텐츠연구실</a:t>
            </a:r>
            <a:r>
              <a:rPr dirty="0" spc="-114"/>
              <a:t> </a:t>
            </a:r>
            <a:fld id="{81D60167-4931-47E6-BA6A-407CBD079E47}" type="slidenum">
              <a:rPr dirty="0" baseline="-3968" sz="2100" spc="-7" b="1">
                <a:latin typeface="Malgun Gothic"/>
                <a:cs typeface="Malgun Gothic"/>
              </a:rPr>
              <a:t>10</a:t>
            </a:fld>
            <a:endParaRPr baseline="-3968" sz="2100">
              <a:latin typeface="Malgun Gothic"/>
              <a:cs typeface="Malgun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32578" y="5871464"/>
            <a:ext cx="369252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Gulim"/>
                <a:cs typeface="Gulim"/>
              </a:rPr>
              <a:t>반사형 LCOS-SLM을 통한 광학적</a:t>
            </a:r>
            <a:r>
              <a:rPr dirty="0" sz="1400" spc="-12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홀로그래픽  재생 영상의 깊이 표현</a:t>
            </a:r>
            <a:r>
              <a:rPr dirty="0" sz="1400" spc="-75">
                <a:latin typeface="Gulim"/>
                <a:cs typeface="Gulim"/>
              </a:rPr>
              <a:t> </a:t>
            </a:r>
            <a:r>
              <a:rPr dirty="0" sz="1400">
                <a:latin typeface="Gulim"/>
                <a:cs typeface="Gulim"/>
              </a:rPr>
              <a:t>예시</a:t>
            </a:r>
            <a:endParaRPr sz="1400">
              <a:latin typeface="Gulim"/>
              <a:cs typeface="Guli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장지훈</dc:creator>
  <dc:title>슬라이드 제목 없음</dc:title>
  <dcterms:created xsi:type="dcterms:W3CDTF">2020-09-28T04:49:26Z</dcterms:created>
  <dcterms:modified xsi:type="dcterms:W3CDTF">2020-09-28T04:49:26Z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2020-09-28T00:00:00Z</vt:filetime>
  </property>
</Properties>
</file>