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3540" y="327406"/>
            <a:ext cx="8376919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5"/>
              <a:t>연구부문/본부명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pPr marL="127000">
              <a:lnSpc>
                <a:spcPts val="158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0099"/>
                </a:solidFill>
                <a:latin typeface="Batang"/>
                <a:cs typeface="Batang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5"/>
              <a:t>연구부문/본부명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pPr marL="127000">
              <a:lnSpc>
                <a:spcPts val="158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0099"/>
                </a:solidFill>
                <a:latin typeface="Batang"/>
                <a:cs typeface="Batang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5"/>
              <a:t>연구부문/본부명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pPr marL="127000">
              <a:lnSpc>
                <a:spcPts val="158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0099"/>
                </a:solidFill>
                <a:latin typeface="Batang"/>
                <a:cs typeface="Batang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5"/>
              <a:t>연구부문/본부명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pPr marL="127000">
              <a:lnSpc>
                <a:spcPts val="158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00800"/>
            <a:ext cx="9144000" cy="304800"/>
          </a:xfrm>
          <a:custGeom>
            <a:avLst/>
            <a:gdLst/>
            <a:ahLst/>
            <a:cxnLst/>
            <a:rect l="l" t="t" r="r" b="b"/>
            <a:pathLst>
              <a:path w="9144000" h="304800">
                <a:moveTo>
                  <a:pt x="0" y="304800"/>
                </a:moveTo>
                <a:lnTo>
                  <a:pt x="9144000" y="304800"/>
                </a:lnTo>
                <a:lnTo>
                  <a:pt x="9144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DE6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879359" y="155795"/>
            <a:ext cx="0" cy="178435"/>
          </a:xfrm>
          <a:custGeom>
            <a:avLst/>
            <a:gdLst/>
            <a:ahLst/>
            <a:cxnLst/>
            <a:rect l="l" t="t" r="r" b="b"/>
            <a:pathLst>
              <a:path w="0" h="178435">
                <a:moveTo>
                  <a:pt x="0" y="0"/>
                </a:moveTo>
                <a:lnTo>
                  <a:pt x="0" y="177840"/>
                </a:lnTo>
              </a:path>
            </a:pathLst>
          </a:custGeom>
          <a:ln w="6994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391806" y="193019"/>
            <a:ext cx="0" cy="140970"/>
          </a:xfrm>
          <a:custGeom>
            <a:avLst/>
            <a:gdLst/>
            <a:ahLst/>
            <a:cxnLst/>
            <a:rect l="l" t="t" r="r" b="b"/>
            <a:pathLst>
              <a:path w="0" h="140970">
                <a:moveTo>
                  <a:pt x="0" y="0"/>
                </a:moveTo>
                <a:lnTo>
                  <a:pt x="0" y="140615"/>
                </a:lnTo>
              </a:path>
            </a:pathLst>
          </a:custGeom>
          <a:ln w="69936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274549" y="174408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532" y="0"/>
                </a:lnTo>
              </a:path>
            </a:pathLst>
          </a:custGeom>
          <a:ln w="37223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004033" y="155795"/>
            <a:ext cx="229375" cy="1778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544024" y="155796"/>
            <a:ext cx="271574" cy="189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1042776" y="6503647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560"/>
                </a:lnTo>
              </a:path>
            </a:pathLst>
          </a:custGeom>
          <a:ln w="46629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717739" y="6528463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743"/>
                </a:lnTo>
              </a:path>
            </a:pathLst>
          </a:custGeom>
          <a:ln w="4662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639567" y="6516055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5" h="0">
                <a:moveTo>
                  <a:pt x="0" y="0"/>
                </a:moveTo>
                <a:lnTo>
                  <a:pt x="156355" y="0"/>
                </a:lnTo>
              </a:path>
            </a:pathLst>
          </a:custGeom>
          <a:ln w="24815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459222" y="6503647"/>
            <a:ext cx="152917" cy="1185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819218" y="6503647"/>
            <a:ext cx="181050" cy="12614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0" y="0"/>
            <a:ext cx="9144000" cy="24475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1143761" y="1524761"/>
            <a:ext cx="5715000" cy="4119879"/>
          </a:xfrm>
          <a:custGeom>
            <a:avLst/>
            <a:gdLst/>
            <a:ahLst/>
            <a:cxnLst/>
            <a:rect l="l" t="t" r="r" b="b"/>
            <a:pathLst>
              <a:path w="5715000" h="4119879">
                <a:moveTo>
                  <a:pt x="5515102" y="0"/>
                </a:moveTo>
                <a:lnTo>
                  <a:pt x="199897" y="0"/>
                </a:lnTo>
                <a:lnTo>
                  <a:pt x="154059" y="5281"/>
                </a:lnTo>
                <a:lnTo>
                  <a:pt x="111982" y="20324"/>
                </a:lnTo>
                <a:lnTo>
                  <a:pt x="74866" y="43927"/>
                </a:lnTo>
                <a:lnTo>
                  <a:pt x="43911" y="74887"/>
                </a:lnTo>
                <a:lnTo>
                  <a:pt x="20315" y="112004"/>
                </a:lnTo>
                <a:lnTo>
                  <a:pt x="5278" y="154075"/>
                </a:lnTo>
                <a:lnTo>
                  <a:pt x="0" y="199898"/>
                </a:lnTo>
                <a:lnTo>
                  <a:pt x="0" y="3919474"/>
                </a:lnTo>
                <a:lnTo>
                  <a:pt x="5278" y="3965296"/>
                </a:lnTo>
                <a:lnTo>
                  <a:pt x="20315" y="4007367"/>
                </a:lnTo>
                <a:lnTo>
                  <a:pt x="43911" y="4044484"/>
                </a:lnTo>
                <a:lnTo>
                  <a:pt x="74866" y="4075444"/>
                </a:lnTo>
                <a:lnTo>
                  <a:pt x="111982" y="4099047"/>
                </a:lnTo>
                <a:lnTo>
                  <a:pt x="154059" y="4114090"/>
                </a:lnTo>
                <a:lnTo>
                  <a:pt x="199897" y="4119372"/>
                </a:lnTo>
                <a:lnTo>
                  <a:pt x="5515102" y="4119372"/>
                </a:lnTo>
                <a:lnTo>
                  <a:pt x="5560924" y="4114090"/>
                </a:lnTo>
                <a:lnTo>
                  <a:pt x="5602995" y="4099047"/>
                </a:lnTo>
                <a:lnTo>
                  <a:pt x="5640112" y="4075444"/>
                </a:lnTo>
                <a:lnTo>
                  <a:pt x="5671072" y="4044484"/>
                </a:lnTo>
                <a:lnTo>
                  <a:pt x="5694675" y="4007367"/>
                </a:lnTo>
                <a:lnTo>
                  <a:pt x="5709718" y="3965296"/>
                </a:lnTo>
                <a:lnTo>
                  <a:pt x="5714999" y="3919474"/>
                </a:lnTo>
                <a:lnTo>
                  <a:pt x="5714999" y="199898"/>
                </a:lnTo>
                <a:lnTo>
                  <a:pt x="5709718" y="154075"/>
                </a:lnTo>
                <a:lnTo>
                  <a:pt x="5694675" y="112004"/>
                </a:lnTo>
                <a:lnTo>
                  <a:pt x="5671072" y="74887"/>
                </a:lnTo>
                <a:lnTo>
                  <a:pt x="5640112" y="43927"/>
                </a:lnTo>
                <a:lnTo>
                  <a:pt x="5602995" y="20324"/>
                </a:lnTo>
                <a:lnTo>
                  <a:pt x="5560924" y="5281"/>
                </a:lnTo>
                <a:lnTo>
                  <a:pt x="55151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1143761" y="1524761"/>
            <a:ext cx="5715000" cy="4119879"/>
          </a:xfrm>
          <a:custGeom>
            <a:avLst/>
            <a:gdLst/>
            <a:ahLst/>
            <a:cxnLst/>
            <a:rect l="l" t="t" r="r" b="b"/>
            <a:pathLst>
              <a:path w="5715000" h="4119879">
                <a:moveTo>
                  <a:pt x="0" y="199898"/>
                </a:moveTo>
                <a:lnTo>
                  <a:pt x="5278" y="154075"/>
                </a:lnTo>
                <a:lnTo>
                  <a:pt x="20315" y="112004"/>
                </a:lnTo>
                <a:lnTo>
                  <a:pt x="43911" y="74887"/>
                </a:lnTo>
                <a:lnTo>
                  <a:pt x="74866" y="43927"/>
                </a:lnTo>
                <a:lnTo>
                  <a:pt x="111982" y="20324"/>
                </a:lnTo>
                <a:lnTo>
                  <a:pt x="154059" y="5281"/>
                </a:lnTo>
                <a:lnTo>
                  <a:pt x="199897" y="0"/>
                </a:lnTo>
                <a:lnTo>
                  <a:pt x="5515102" y="0"/>
                </a:lnTo>
                <a:lnTo>
                  <a:pt x="5560924" y="5281"/>
                </a:lnTo>
                <a:lnTo>
                  <a:pt x="5602995" y="20324"/>
                </a:lnTo>
                <a:lnTo>
                  <a:pt x="5640112" y="43927"/>
                </a:lnTo>
                <a:lnTo>
                  <a:pt x="5671072" y="74887"/>
                </a:lnTo>
                <a:lnTo>
                  <a:pt x="5694675" y="112004"/>
                </a:lnTo>
                <a:lnTo>
                  <a:pt x="5709718" y="154075"/>
                </a:lnTo>
                <a:lnTo>
                  <a:pt x="5714999" y="199898"/>
                </a:lnTo>
                <a:lnTo>
                  <a:pt x="5714999" y="3919474"/>
                </a:lnTo>
                <a:lnTo>
                  <a:pt x="5709718" y="3965296"/>
                </a:lnTo>
                <a:lnTo>
                  <a:pt x="5694675" y="4007367"/>
                </a:lnTo>
                <a:lnTo>
                  <a:pt x="5671072" y="4044484"/>
                </a:lnTo>
                <a:lnTo>
                  <a:pt x="5640112" y="4075444"/>
                </a:lnTo>
                <a:lnTo>
                  <a:pt x="5602995" y="4099047"/>
                </a:lnTo>
                <a:lnTo>
                  <a:pt x="5560924" y="4114090"/>
                </a:lnTo>
                <a:lnTo>
                  <a:pt x="5515102" y="4119372"/>
                </a:lnTo>
                <a:lnTo>
                  <a:pt x="199897" y="4119372"/>
                </a:lnTo>
                <a:lnTo>
                  <a:pt x="154059" y="4114090"/>
                </a:lnTo>
                <a:lnTo>
                  <a:pt x="111982" y="4099047"/>
                </a:lnTo>
                <a:lnTo>
                  <a:pt x="74866" y="4075444"/>
                </a:lnTo>
                <a:lnTo>
                  <a:pt x="43911" y="4044484"/>
                </a:lnTo>
                <a:lnTo>
                  <a:pt x="20315" y="4007367"/>
                </a:lnTo>
                <a:lnTo>
                  <a:pt x="5278" y="3965296"/>
                </a:lnTo>
                <a:lnTo>
                  <a:pt x="0" y="3919474"/>
                </a:lnTo>
                <a:lnTo>
                  <a:pt x="0" y="199898"/>
                </a:lnTo>
                <a:close/>
              </a:path>
            </a:pathLst>
          </a:custGeom>
          <a:ln w="28956">
            <a:solidFill>
              <a:srgbClr val="FF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5"/>
              <a:t>연구부문/본부명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pPr marL="127000">
              <a:lnSpc>
                <a:spcPts val="158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00800"/>
            <a:ext cx="9144000" cy="304800"/>
          </a:xfrm>
          <a:custGeom>
            <a:avLst/>
            <a:gdLst/>
            <a:ahLst/>
            <a:cxnLst/>
            <a:rect l="l" t="t" r="r" b="b"/>
            <a:pathLst>
              <a:path w="9144000" h="304800">
                <a:moveTo>
                  <a:pt x="0" y="304800"/>
                </a:moveTo>
                <a:lnTo>
                  <a:pt x="9144000" y="304800"/>
                </a:lnTo>
                <a:lnTo>
                  <a:pt x="9144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DE6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879359" y="155795"/>
            <a:ext cx="0" cy="178435"/>
          </a:xfrm>
          <a:custGeom>
            <a:avLst/>
            <a:gdLst/>
            <a:ahLst/>
            <a:cxnLst/>
            <a:rect l="l" t="t" r="r" b="b"/>
            <a:pathLst>
              <a:path w="0" h="178435">
                <a:moveTo>
                  <a:pt x="0" y="0"/>
                </a:moveTo>
                <a:lnTo>
                  <a:pt x="0" y="177840"/>
                </a:lnTo>
              </a:path>
            </a:pathLst>
          </a:custGeom>
          <a:ln w="6994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391806" y="193019"/>
            <a:ext cx="0" cy="140970"/>
          </a:xfrm>
          <a:custGeom>
            <a:avLst/>
            <a:gdLst/>
            <a:ahLst/>
            <a:cxnLst/>
            <a:rect l="l" t="t" r="r" b="b"/>
            <a:pathLst>
              <a:path w="0" h="140970">
                <a:moveTo>
                  <a:pt x="0" y="0"/>
                </a:moveTo>
                <a:lnTo>
                  <a:pt x="0" y="140615"/>
                </a:lnTo>
              </a:path>
            </a:pathLst>
          </a:custGeom>
          <a:ln w="69936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274549" y="174408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532" y="0"/>
                </a:lnTo>
              </a:path>
            </a:pathLst>
          </a:custGeom>
          <a:ln w="37223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004033" y="155795"/>
            <a:ext cx="229375" cy="17783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544024" y="155796"/>
            <a:ext cx="271574" cy="1892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1042776" y="6503647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560"/>
                </a:lnTo>
              </a:path>
            </a:pathLst>
          </a:custGeom>
          <a:ln w="46629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717739" y="6528463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743"/>
                </a:lnTo>
              </a:path>
            </a:pathLst>
          </a:custGeom>
          <a:ln w="4662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639567" y="6516055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5" h="0">
                <a:moveTo>
                  <a:pt x="0" y="0"/>
                </a:moveTo>
                <a:lnTo>
                  <a:pt x="156355" y="0"/>
                </a:lnTo>
              </a:path>
            </a:pathLst>
          </a:custGeom>
          <a:ln w="24815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459222" y="6503647"/>
            <a:ext cx="152917" cy="1185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819218" y="6503647"/>
            <a:ext cx="181050" cy="12614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5934" y="1082802"/>
            <a:ext cx="7952130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0099"/>
                </a:solidFill>
                <a:latin typeface="Batang"/>
                <a:cs typeface="Batang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9892" y="1028827"/>
            <a:ext cx="8424214" cy="2186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145844" y="6460929"/>
            <a:ext cx="860425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958710" y="6460929"/>
            <a:ext cx="1150620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5"/>
              <a:t>연구부문/본부명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519032" y="6464598"/>
            <a:ext cx="255904" cy="204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pPr marL="127000">
              <a:lnSpc>
                <a:spcPts val="158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7.png"/><Relationship Id="rId8" Type="http://schemas.openxmlformats.org/officeDocument/2006/relationships/image" Target="../media/image8.jp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5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g"/><Relationship Id="rId3" Type="http://schemas.openxmlformats.org/officeDocument/2006/relationships/image" Target="../media/image24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004033" y="155795"/>
            <a:ext cx="229375" cy="1778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544024" y="155796"/>
            <a:ext cx="271574" cy="189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9222" y="6503647"/>
            <a:ext cx="152917" cy="1185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19218" y="6503647"/>
            <a:ext cx="181050" cy="12614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58544" y="6473629"/>
            <a:ext cx="7590790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35"/>
              </a:lnSpc>
              <a:tabLst>
                <a:tab pos="5031105" algn="l"/>
                <a:tab pos="7487920" algn="l"/>
              </a:tabLst>
            </a:pPr>
            <a:r>
              <a:rPr dirty="0" baseline="9259" sz="1800" spc="-15">
                <a:latin typeface="Batang"/>
                <a:cs typeface="Batang"/>
              </a:rPr>
              <a:t>P</a:t>
            </a:r>
            <a:r>
              <a:rPr dirty="0" baseline="9259" sz="1800" spc="-7">
                <a:latin typeface="Batang"/>
                <a:cs typeface="Batang"/>
              </a:rPr>
              <a:t>r</a:t>
            </a:r>
            <a:r>
              <a:rPr dirty="0" baseline="9259" sz="1800" spc="-15">
                <a:latin typeface="Batang"/>
                <a:cs typeface="Batang"/>
              </a:rPr>
              <a:t>op</a:t>
            </a:r>
            <a:r>
              <a:rPr dirty="0" baseline="9259" sz="1800" spc="-7">
                <a:latin typeface="Batang"/>
                <a:cs typeface="Batang"/>
              </a:rPr>
              <a:t>ri</a:t>
            </a:r>
            <a:r>
              <a:rPr dirty="0" baseline="9259" sz="1800">
                <a:latin typeface="Batang"/>
                <a:cs typeface="Batang"/>
              </a:rPr>
              <a:t>e</a:t>
            </a:r>
            <a:r>
              <a:rPr dirty="0" baseline="9259" sz="1800" spc="-7">
                <a:latin typeface="Batang"/>
                <a:cs typeface="Batang"/>
              </a:rPr>
              <a:t>tar</a:t>
            </a:r>
            <a:r>
              <a:rPr dirty="0" baseline="9259" sz="1800">
                <a:latin typeface="Batang"/>
                <a:cs typeface="Batang"/>
              </a:rPr>
              <a:t>y</a:t>
            </a:r>
            <a:r>
              <a:rPr dirty="0" baseline="9259" sz="1800">
                <a:latin typeface="Batang"/>
                <a:cs typeface="Batang"/>
              </a:rPr>
              <a:t>	</a:t>
            </a:r>
            <a:r>
              <a:rPr dirty="0" sz="1400" spc="60" b="1">
                <a:latin typeface="Malgun Gothic"/>
                <a:cs typeface="Malgun Gothic"/>
              </a:rPr>
              <a:t>E</a:t>
            </a:r>
            <a:r>
              <a:rPr dirty="0" sz="1400" spc="55" b="1">
                <a:latin typeface="Malgun Gothic"/>
                <a:cs typeface="Malgun Gothic"/>
              </a:rPr>
              <a:t>T</a:t>
            </a:r>
            <a:r>
              <a:rPr dirty="0" sz="1400" spc="5" b="1">
                <a:latin typeface="Malgun Gothic"/>
                <a:cs typeface="Malgun Gothic"/>
              </a:rPr>
              <a:t>R</a:t>
            </a:r>
            <a:r>
              <a:rPr dirty="0" sz="1400" spc="-55" b="1">
                <a:latin typeface="Malgun Gothic"/>
                <a:cs typeface="Malgun Gothic"/>
              </a:rPr>
              <a:t>I</a:t>
            </a:r>
            <a:r>
              <a:rPr dirty="0" sz="1400" spc="-80" b="1">
                <a:latin typeface="Malgun Gothic"/>
                <a:cs typeface="Malgun Gothic"/>
              </a:rPr>
              <a:t> </a:t>
            </a:r>
            <a:r>
              <a:rPr dirty="0" sz="1400" spc="-5" b="1">
                <a:latin typeface="Malgun Gothic"/>
                <a:cs typeface="Malgun Gothic"/>
              </a:rPr>
              <a:t>O</a:t>
            </a:r>
            <a:r>
              <a:rPr dirty="0" sz="1400" spc="-10" b="1">
                <a:latin typeface="Malgun Gothic"/>
                <a:cs typeface="Malgun Gothic"/>
              </a:rPr>
              <a:t>O</a:t>
            </a:r>
            <a:r>
              <a:rPr dirty="0" sz="1400" spc="-20" b="1">
                <a:latin typeface="Malgun Gothic"/>
                <a:cs typeface="Malgun Gothic"/>
              </a:rPr>
              <a:t>O</a:t>
            </a:r>
            <a:r>
              <a:rPr dirty="0" sz="1400" spc="-25" b="1">
                <a:latin typeface="Malgun Gothic"/>
                <a:cs typeface="Malgun Gothic"/>
              </a:rPr>
              <a:t>연</a:t>
            </a:r>
            <a:r>
              <a:rPr dirty="0" sz="1400" spc="-35" b="1">
                <a:latin typeface="Malgun Gothic"/>
                <a:cs typeface="Malgun Gothic"/>
              </a:rPr>
              <a:t>구</a:t>
            </a:r>
            <a:r>
              <a:rPr dirty="0" sz="1400" spc="-25" b="1">
                <a:latin typeface="Malgun Gothic"/>
                <a:cs typeface="Malgun Gothic"/>
              </a:rPr>
              <a:t>소</a:t>
            </a:r>
            <a:r>
              <a:rPr dirty="0" sz="1400" b="1">
                <a:latin typeface="Malgun Gothic"/>
                <a:cs typeface="Malgun Gothic"/>
              </a:rPr>
              <a:t>(</a:t>
            </a:r>
            <a:r>
              <a:rPr dirty="0" sz="1400" spc="-25" b="1">
                <a:latin typeface="Malgun Gothic"/>
                <a:cs typeface="Malgun Gothic"/>
              </a:rPr>
              <a:t>단</a:t>
            </a:r>
            <a:r>
              <a:rPr dirty="0" sz="1400" spc="100" b="1">
                <a:latin typeface="Malgun Gothic"/>
                <a:cs typeface="Malgun Gothic"/>
              </a:rPr>
              <a:t>,</a:t>
            </a:r>
            <a:r>
              <a:rPr dirty="0" sz="1400" spc="-75" b="1">
                <a:latin typeface="Malgun Gothic"/>
                <a:cs typeface="Malgun Gothic"/>
              </a:rPr>
              <a:t> </a:t>
            </a:r>
            <a:r>
              <a:rPr dirty="0" sz="1400" spc="-10" b="1">
                <a:latin typeface="Malgun Gothic"/>
                <a:cs typeface="Malgun Gothic"/>
              </a:rPr>
              <a:t>본부</a:t>
            </a:r>
            <a:r>
              <a:rPr dirty="0" sz="1400" spc="15" b="1">
                <a:latin typeface="Malgun Gothic"/>
                <a:cs typeface="Malgun Gothic"/>
              </a:rPr>
              <a:t>)</a:t>
            </a:r>
            <a:r>
              <a:rPr dirty="0" sz="1400" spc="5" b="1">
                <a:latin typeface="Malgun Gothic"/>
                <a:cs typeface="Malgun Gothic"/>
              </a:rPr>
              <a:t>명</a:t>
            </a:r>
            <a:r>
              <a:rPr dirty="0" sz="1400" b="1">
                <a:latin typeface="Malgun Gothic"/>
                <a:cs typeface="Malgun Gothic"/>
              </a:rPr>
              <a:t>	</a:t>
            </a:r>
            <a:r>
              <a:rPr dirty="0" sz="1400" spc="-5" b="1">
                <a:latin typeface="Malgun Gothic"/>
                <a:cs typeface="Malgun Gothic"/>
              </a:rPr>
              <a:t>1</a:t>
            </a:r>
            <a:endParaRPr sz="1400">
              <a:latin typeface="Malgun Gothic"/>
              <a:cs typeface="Malgun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5791199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799"/>
                </a:moveTo>
                <a:lnTo>
                  <a:pt x="9144000" y="1066799"/>
                </a:lnTo>
                <a:lnTo>
                  <a:pt x="9144000" y="0"/>
                </a:lnTo>
                <a:lnTo>
                  <a:pt x="0" y="0"/>
                </a:lnTo>
                <a:lnTo>
                  <a:pt x="0" y="1066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36448" y="979932"/>
            <a:ext cx="8321802" cy="9608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65735">
              <a:lnSpc>
                <a:spcPct val="100000"/>
              </a:lnSpc>
              <a:spcBef>
                <a:spcPts val="100"/>
              </a:spcBef>
            </a:pPr>
            <a:r>
              <a:rPr dirty="0"/>
              <a:t>3D 도시모델 기반 혼합현실 제공</a:t>
            </a:r>
            <a:r>
              <a:rPr dirty="0" spc="-95"/>
              <a:t> </a:t>
            </a:r>
            <a:r>
              <a:rPr dirty="0"/>
              <a:t>기술</a:t>
            </a:r>
          </a:p>
        </p:txBody>
      </p:sp>
      <p:sp>
        <p:nvSpPr>
          <p:cNvPr id="12" name="object 12"/>
          <p:cNvSpPr/>
          <p:nvPr/>
        </p:nvSpPr>
        <p:spPr>
          <a:xfrm>
            <a:off x="0" y="2590800"/>
            <a:ext cx="9144000" cy="1676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999731" y="2738627"/>
            <a:ext cx="2141981" cy="166497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7126985" y="2758567"/>
            <a:ext cx="1862455" cy="1428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083945">
              <a:lnSpc>
                <a:spcPct val="100000"/>
              </a:lnSpc>
              <a:spcBef>
                <a:spcPts val="105"/>
              </a:spcBef>
            </a:pPr>
            <a:r>
              <a:rPr dirty="0" sz="2300" spc="-5">
                <a:solidFill>
                  <a:srgbClr val="EBEBEB"/>
                </a:solidFill>
                <a:latin typeface="Arial Black"/>
                <a:cs typeface="Arial Black"/>
              </a:rPr>
              <a:t>E</a:t>
            </a:r>
            <a:r>
              <a:rPr dirty="0" sz="2300" spc="10">
                <a:solidFill>
                  <a:srgbClr val="EBEBEB"/>
                </a:solidFill>
                <a:latin typeface="Arial Black"/>
                <a:cs typeface="Arial Black"/>
              </a:rPr>
              <a:t>T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RI</a:t>
            </a:r>
            <a:endParaRPr sz="2300">
              <a:latin typeface="Arial Black"/>
              <a:cs typeface="Arial Black"/>
            </a:endParaRPr>
          </a:p>
          <a:p>
            <a:pPr algn="r" marL="242570" marR="5080" indent="-230504">
              <a:lnSpc>
                <a:spcPct val="100000"/>
              </a:lnSpc>
            </a:pPr>
            <a:r>
              <a:rPr dirty="0" sz="2300" spc="-130">
                <a:solidFill>
                  <a:srgbClr val="EBEBEB"/>
                </a:solidFill>
                <a:latin typeface="Arial Black"/>
                <a:cs typeface="Arial Black"/>
              </a:rPr>
              <a:t>T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e</a:t>
            </a:r>
            <a:r>
              <a:rPr dirty="0" sz="2300" spc="-45">
                <a:solidFill>
                  <a:srgbClr val="EBEBEB"/>
                </a:solidFill>
                <a:latin typeface="Arial Black"/>
                <a:cs typeface="Arial Black"/>
              </a:rPr>
              <a:t>c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hn</a:t>
            </a:r>
            <a:r>
              <a:rPr dirty="0" sz="2300" spc="-10">
                <a:solidFill>
                  <a:srgbClr val="EBEBEB"/>
                </a:solidFill>
                <a:latin typeface="Arial Black"/>
                <a:cs typeface="Arial Black"/>
              </a:rPr>
              <a:t>o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lo</a:t>
            </a:r>
            <a:r>
              <a:rPr dirty="0" sz="2300" spc="30">
                <a:solidFill>
                  <a:srgbClr val="EBEBEB"/>
                </a:solidFill>
                <a:latin typeface="Arial Black"/>
                <a:cs typeface="Arial Black"/>
              </a:rPr>
              <a:t>g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y  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Ma</a:t>
            </a:r>
            <a:r>
              <a:rPr dirty="0" sz="2300" spc="60">
                <a:solidFill>
                  <a:srgbClr val="EBEBEB"/>
                </a:solidFill>
                <a:latin typeface="Arial Black"/>
                <a:cs typeface="Arial Black"/>
              </a:rPr>
              <a:t>r</a:t>
            </a:r>
            <a:r>
              <a:rPr dirty="0" sz="2300" spc="-90">
                <a:solidFill>
                  <a:srgbClr val="EBEBEB"/>
                </a:solidFill>
                <a:latin typeface="Arial Black"/>
                <a:cs typeface="Arial Black"/>
              </a:rPr>
              <a:t>k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eting  </a:t>
            </a:r>
            <a:r>
              <a:rPr dirty="0" sz="2300" spc="-5">
                <a:solidFill>
                  <a:srgbClr val="EBEBEB"/>
                </a:solidFill>
                <a:latin typeface="Arial Black"/>
                <a:cs typeface="Arial Black"/>
              </a:rPr>
              <a:t>St</a:t>
            </a:r>
            <a:r>
              <a:rPr dirty="0" sz="2300" spc="30">
                <a:solidFill>
                  <a:srgbClr val="EBEBEB"/>
                </a:solidFill>
                <a:latin typeface="Arial Black"/>
                <a:cs typeface="Arial Black"/>
              </a:rPr>
              <a:t>r</a:t>
            </a:r>
            <a:r>
              <a:rPr dirty="0" sz="2300" spc="-40">
                <a:solidFill>
                  <a:srgbClr val="EBEBEB"/>
                </a:solidFill>
                <a:latin typeface="Arial Black"/>
                <a:cs typeface="Arial Black"/>
              </a:rPr>
              <a:t>a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t</a:t>
            </a:r>
            <a:r>
              <a:rPr dirty="0" sz="2300" spc="50">
                <a:solidFill>
                  <a:srgbClr val="EBEBEB"/>
                </a:solidFill>
                <a:latin typeface="Arial Black"/>
                <a:cs typeface="Arial Black"/>
              </a:rPr>
              <a:t>e</a:t>
            </a:r>
            <a:r>
              <a:rPr dirty="0" sz="2300" spc="30">
                <a:solidFill>
                  <a:srgbClr val="EBEBEB"/>
                </a:solidFill>
                <a:latin typeface="Arial Black"/>
                <a:cs typeface="Arial Black"/>
              </a:rPr>
              <a:t>g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y</a:t>
            </a:r>
            <a:endParaRPr sz="2300">
              <a:latin typeface="Arial Black"/>
              <a:cs typeface="Arial Blac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4939" y="105111"/>
            <a:ext cx="246824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60">
                <a:solidFill>
                  <a:srgbClr val="5F5F5F"/>
                </a:solidFill>
                <a:latin typeface="Batang"/>
                <a:cs typeface="Batang"/>
              </a:rPr>
              <a:t>IT </a:t>
            </a:r>
            <a:r>
              <a:rPr dirty="0" sz="1900" spc="-75">
                <a:solidFill>
                  <a:srgbClr val="5F5F5F"/>
                </a:solidFill>
                <a:latin typeface="Batang"/>
                <a:cs typeface="Batang"/>
              </a:rPr>
              <a:t>R&amp;D </a:t>
            </a:r>
            <a:r>
              <a:rPr dirty="0" sz="1900" spc="-55">
                <a:solidFill>
                  <a:srgbClr val="5F5F5F"/>
                </a:solidFill>
                <a:latin typeface="Batang"/>
                <a:cs typeface="Batang"/>
              </a:rPr>
              <a:t>Global</a:t>
            </a:r>
            <a:r>
              <a:rPr dirty="0" sz="1900" spc="-40">
                <a:solidFill>
                  <a:srgbClr val="5F5F5F"/>
                </a:solidFill>
                <a:latin typeface="Batang"/>
                <a:cs typeface="Batang"/>
              </a:rPr>
              <a:t> </a:t>
            </a:r>
            <a:r>
              <a:rPr dirty="0" sz="1900" spc="-60">
                <a:solidFill>
                  <a:srgbClr val="5F5F5F"/>
                </a:solidFill>
                <a:latin typeface="Batang"/>
                <a:cs typeface="Batang"/>
              </a:rPr>
              <a:t>Leader</a:t>
            </a:r>
            <a:endParaRPr sz="1900">
              <a:latin typeface="Batang"/>
              <a:cs typeface="Batang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413488" y="6085096"/>
            <a:ext cx="116205" cy="295275"/>
          </a:xfrm>
          <a:custGeom>
            <a:avLst/>
            <a:gdLst/>
            <a:ahLst/>
            <a:cxnLst/>
            <a:rect l="l" t="t" r="r" b="b"/>
            <a:pathLst>
              <a:path w="116204" h="295275">
                <a:moveTo>
                  <a:pt x="0" y="294673"/>
                </a:moveTo>
                <a:lnTo>
                  <a:pt x="115705" y="294673"/>
                </a:lnTo>
                <a:lnTo>
                  <a:pt x="115705" y="0"/>
                </a:lnTo>
                <a:lnTo>
                  <a:pt x="0" y="0"/>
                </a:lnTo>
                <a:lnTo>
                  <a:pt x="0" y="294673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606923" y="6147130"/>
            <a:ext cx="117475" cy="233045"/>
          </a:xfrm>
          <a:custGeom>
            <a:avLst/>
            <a:gdLst/>
            <a:ahLst/>
            <a:cxnLst/>
            <a:rect l="l" t="t" r="r" b="b"/>
            <a:pathLst>
              <a:path w="117475" h="233045">
                <a:moveTo>
                  <a:pt x="117422" y="0"/>
                </a:moveTo>
                <a:lnTo>
                  <a:pt x="0" y="0"/>
                </a:lnTo>
                <a:lnTo>
                  <a:pt x="0" y="232639"/>
                </a:lnTo>
                <a:lnTo>
                  <a:pt x="117422" y="232639"/>
                </a:lnTo>
                <a:lnTo>
                  <a:pt x="117422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646595" y="6083372"/>
            <a:ext cx="1187659" cy="29812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472502" y="6116114"/>
            <a:ext cx="387985" cy="0"/>
          </a:xfrm>
          <a:custGeom>
            <a:avLst/>
            <a:gdLst/>
            <a:ahLst/>
            <a:cxnLst/>
            <a:rect l="l" t="t" r="r" b="b"/>
            <a:pathLst>
              <a:path w="387984" h="0">
                <a:moveTo>
                  <a:pt x="0" y="0"/>
                </a:moveTo>
                <a:lnTo>
                  <a:pt x="387975" y="0"/>
                </a:lnTo>
              </a:path>
            </a:pathLst>
          </a:custGeom>
          <a:ln w="6203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024993" y="6085098"/>
            <a:ext cx="377825" cy="295275"/>
          </a:xfrm>
          <a:custGeom>
            <a:avLst/>
            <a:gdLst/>
            <a:ahLst/>
            <a:cxnLst/>
            <a:rect l="l" t="t" r="r" b="b"/>
            <a:pathLst>
              <a:path w="377825" h="295275">
                <a:moveTo>
                  <a:pt x="377746" y="0"/>
                </a:moveTo>
                <a:lnTo>
                  <a:pt x="0" y="0"/>
                </a:lnTo>
                <a:lnTo>
                  <a:pt x="0" y="249867"/>
                </a:lnTo>
                <a:lnTo>
                  <a:pt x="23822" y="284331"/>
                </a:lnTo>
                <a:lnTo>
                  <a:pt x="54450" y="294671"/>
                </a:lnTo>
                <a:lnTo>
                  <a:pt x="377747" y="294671"/>
                </a:lnTo>
                <a:lnTo>
                  <a:pt x="377746" y="232634"/>
                </a:lnTo>
                <a:lnTo>
                  <a:pt x="115703" y="232634"/>
                </a:lnTo>
                <a:lnTo>
                  <a:pt x="115703" y="177493"/>
                </a:lnTo>
                <a:lnTo>
                  <a:pt x="377746" y="177493"/>
                </a:lnTo>
                <a:lnTo>
                  <a:pt x="377746" y="115453"/>
                </a:lnTo>
                <a:lnTo>
                  <a:pt x="115702" y="115453"/>
                </a:lnTo>
                <a:lnTo>
                  <a:pt x="115702" y="62032"/>
                </a:lnTo>
                <a:lnTo>
                  <a:pt x="377746" y="62032"/>
                </a:lnTo>
                <a:lnTo>
                  <a:pt x="377746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073158" y="6241909"/>
            <a:ext cx="292735" cy="156845"/>
          </a:xfrm>
          <a:custGeom>
            <a:avLst/>
            <a:gdLst/>
            <a:ahLst/>
            <a:cxnLst/>
            <a:rect l="l" t="t" r="r" b="b"/>
            <a:pathLst>
              <a:path w="292734" h="156845">
                <a:moveTo>
                  <a:pt x="136131" y="0"/>
                </a:moveTo>
                <a:lnTo>
                  <a:pt x="0" y="0"/>
                </a:lnTo>
                <a:lnTo>
                  <a:pt x="156558" y="156815"/>
                </a:lnTo>
                <a:lnTo>
                  <a:pt x="292690" y="156815"/>
                </a:lnTo>
                <a:lnTo>
                  <a:pt x="136131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918297" y="6085098"/>
            <a:ext cx="408940" cy="295275"/>
          </a:xfrm>
          <a:custGeom>
            <a:avLst/>
            <a:gdLst/>
            <a:ahLst/>
            <a:cxnLst/>
            <a:rect l="l" t="t" r="r" b="b"/>
            <a:pathLst>
              <a:path w="408940" h="295275">
                <a:moveTo>
                  <a:pt x="362452" y="0"/>
                </a:moveTo>
                <a:lnTo>
                  <a:pt x="0" y="0"/>
                </a:lnTo>
                <a:lnTo>
                  <a:pt x="0" y="294671"/>
                </a:lnTo>
                <a:lnTo>
                  <a:pt x="115705" y="294671"/>
                </a:lnTo>
                <a:lnTo>
                  <a:pt x="115705" y="62032"/>
                </a:lnTo>
                <a:lnTo>
                  <a:pt x="408395" y="62032"/>
                </a:lnTo>
                <a:lnTo>
                  <a:pt x="398148" y="24121"/>
                </a:lnTo>
                <a:lnTo>
                  <a:pt x="374328" y="3445"/>
                </a:lnTo>
                <a:lnTo>
                  <a:pt x="362452" y="0"/>
                </a:lnTo>
                <a:close/>
              </a:path>
              <a:path w="408940" h="295275">
                <a:moveTo>
                  <a:pt x="408395" y="62032"/>
                </a:moveTo>
                <a:lnTo>
                  <a:pt x="290993" y="62032"/>
                </a:lnTo>
                <a:lnTo>
                  <a:pt x="290994" y="156811"/>
                </a:lnTo>
                <a:lnTo>
                  <a:pt x="408395" y="156811"/>
                </a:lnTo>
                <a:lnTo>
                  <a:pt x="408395" y="62032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54559" y="2670395"/>
            <a:ext cx="0" cy="178435"/>
          </a:xfrm>
          <a:custGeom>
            <a:avLst/>
            <a:gdLst/>
            <a:ahLst/>
            <a:cxnLst/>
            <a:rect l="l" t="t" r="r" b="b"/>
            <a:pathLst>
              <a:path w="0" h="178435">
                <a:moveTo>
                  <a:pt x="0" y="0"/>
                </a:moveTo>
                <a:lnTo>
                  <a:pt x="0" y="177840"/>
                </a:lnTo>
              </a:path>
            </a:pathLst>
          </a:custGeom>
          <a:ln w="69943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67006" y="2707619"/>
            <a:ext cx="0" cy="140970"/>
          </a:xfrm>
          <a:custGeom>
            <a:avLst/>
            <a:gdLst/>
            <a:ahLst/>
            <a:cxnLst/>
            <a:rect l="l" t="t" r="r" b="b"/>
            <a:pathLst>
              <a:path w="0" h="140969">
                <a:moveTo>
                  <a:pt x="0" y="0"/>
                </a:moveTo>
                <a:lnTo>
                  <a:pt x="0" y="140615"/>
                </a:lnTo>
              </a:path>
            </a:pathLst>
          </a:custGeom>
          <a:ln w="69935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49750" y="2689007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532" y="0"/>
                </a:lnTo>
              </a:path>
            </a:pathLst>
          </a:custGeom>
          <a:ln w="37223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9233" y="2670395"/>
            <a:ext cx="229374" cy="1778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19224" y="2670396"/>
            <a:ext cx="271573" cy="189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829715" y="4751658"/>
            <a:ext cx="913829" cy="23281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588764" y="4628400"/>
            <a:ext cx="713993" cy="51128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997196" y="4628400"/>
            <a:ext cx="991362" cy="51128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692652" y="4902720"/>
            <a:ext cx="1204722" cy="51128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591811" y="4902720"/>
            <a:ext cx="706374" cy="51128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992623" y="4902720"/>
            <a:ext cx="977646" cy="51128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3805173" y="4699507"/>
            <a:ext cx="2034539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0480" marR="5080" indent="-18415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Batang"/>
                <a:cs typeface="Batang"/>
              </a:rPr>
              <a:t>도시공간</a:t>
            </a:r>
            <a:r>
              <a:rPr dirty="0" sz="1800" spc="-5">
                <a:latin typeface="Batang"/>
                <a:cs typeface="Batang"/>
              </a:rPr>
              <a:t>IC</a:t>
            </a:r>
            <a:r>
              <a:rPr dirty="0" sz="1800" spc="5">
                <a:latin typeface="Batang"/>
                <a:cs typeface="Batang"/>
              </a:rPr>
              <a:t>T</a:t>
            </a:r>
            <a:r>
              <a:rPr dirty="0" sz="1800">
                <a:latin typeface="Batang"/>
                <a:cs typeface="Batang"/>
              </a:rPr>
              <a:t>연구실  </a:t>
            </a:r>
            <a:r>
              <a:rPr dirty="0" sz="1800" spc="10" b="1">
                <a:latin typeface="Malgun Gothic"/>
                <a:cs typeface="Malgun Gothic"/>
              </a:rPr>
              <a:t>도시교통ICT연구단</a:t>
            </a:r>
            <a:endParaRPr sz="1800">
              <a:latin typeface="Malgun Gothic"/>
              <a:cs typeface="Malgun Gothic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555992" y="6411467"/>
            <a:ext cx="1427226" cy="34518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7641717" y="6455765"/>
            <a:ext cx="1244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Batang"/>
                <a:cs typeface="Batang"/>
              </a:rPr>
              <a:t>지능화융합연구소</a:t>
            </a:r>
            <a:endParaRPr sz="1200">
              <a:latin typeface="Batang"/>
              <a:cs typeface="Batang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2533015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5" b="1">
                <a:solidFill>
                  <a:srgbClr val="4D4D4D"/>
                </a:solidFill>
                <a:latin typeface="Malgun Gothic"/>
                <a:cs typeface="Malgun Gothic"/>
              </a:rPr>
              <a:t>4</a:t>
            </a:r>
            <a:r>
              <a:rPr dirty="0" sz="2600" spc="5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기술의</a:t>
            </a:r>
            <a:r>
              <a:rPr dirty="0" sz="2600" spc="-100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사업성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4642" y="969899"/>
            <a:ext cx="8419465" cy="1668145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2400">
                <a:solidFill>
                  <a:srgbClr val="CC0066"/>
                </a:solidFill>
                <a:latin typeface="BatangChe"/>
                <a:cs typeface="BatangChe"/>
              </a:rPr>
              <a:t>▣ </a:t>
            </a:r>
            <a:r>
              <a:rPr dirty="0" sz="2400" spc="-20" b="1">
                <a:solidFill>
                  <a:srgbClr val="CC0066"/>
                </a:solidFill>
                <a:latin typeface="Malgun Gothic"/>
                <a:cs typeface="Malgun Gothic"/>
              </a:rPr>
              <a:t>예상 </a:t>
            </a:r>
            <a:r>
              <a:rPr dirty="0" sz="2400" spc="-35" b="1">
                <a:solidFill>
                  <a:srgbClr val="CC0066"/>
                </a:solidFill>
                <a:latin typeface="Malgun Gothic"/>
                <a:cs typeface="Malgun Gothic"/>
              </a:rPr>
              <a:t>적용분야 </a:t>
            </a:r>
            <a:r>
              <a:rPr dirty="0" sz="2400" b="1">
                <a:solidFill>
                  <a:srgbClr val="CC0066"/>
                </a:solidFill>
                <a:latin typeface="Malgun Gothic"/>
                <a:cs typeface="Malgun Gothic"/>
              </a:rPr>
              <a:t>및</a:t>
            </a:r>
            <a:r>
              <a:rPr dirty="0" sz="2400" spc="-445" b="1">
                <a:solidFill>
                  <a:srgbClr val="CC0066"/>
                </a:solidFill>
                <a:latin typeface="Malgun Gothic"/>
                <a:cs typeface="Malgun Gothic"/>
              </a:rPr>
              <a:t> </a:t>
            </a:r>
            <a:r>
              <a:rPr dirty="0" sz="2400" spc="-25" b="1">
                <a:solidFill>
                  <a:srgbClr val="CC0066"/>
                </a:solidFill>
                <a:latin typeface="Malgun Gothic"/>
                <a:cs typeface="Malgun Gothic"/>
              </a:rPr>
              <a:t>서비스</a:t>
            </a:r>
            <a:endParaRPr sz="2400">
              <a:latin typeface="Malgun Gothic"/>
              <a:cs typeface="Malgun Gothic"/>
            </a:endParaRPr>
          </a:p>
          <a:p>
            <a:pPr marL="774700" marR="5080" indent="-285115">
              <a:lnSpc>
                <a:spcPct val="100000"/>
              </a:lnSpc>
              <a:spcBef>
                <a:spcPts val="420"/>
              </a:spcBef>
              <a:buClr>
                <a:srgbClr val="6600CC"/>
              </a:buClr>
              <a:buFont typeface="Wingdings"/>
              <a:buChar char=""/>
              <a:tabLst>
                <a:tab pos="774700" algn="l"/>
              </a:tabLst>
            </a:pPr>
            <a:r>
              <a:rPr dirty="0" sz="1800" spc="-30" b="1">
                <a:latin typeface="Malgun Gothic"/>
                <a:cs typeface="Malgun Gothic"/>
              </a:rPr>
              <a:t>기존에 물리모형 </a:t>
            </a:r>
            <a:r>
              <a:rPr dirty="0" sz="1800" spc="-20" b="1">
                <a:latin typeface="Malgun Gothic"/>
                <a:cs typeface="Malgun Gothic"/>
              </a:rPr>
              <a:t>또는 </a:t>
            </a:r>
            <a:r>
              <a:rPr dirty="0" sz="1800" spc="-25" b="1">
                <a:latin typeface="Malgun Gothic"/>
                <a:cs typeface="Malgun Gothic"/>
              </a:rPr>
              <a:t>한정된 </a:t>
            </a:r>
            <a:r>
              <a:rPr dirty="0" sz="1800" spc="80" b="1">
                <a:latin typeface="Malgun Gothic"/>
                <a:cs typeface="Malgun Gothic"/>
              </a:rPr>
              <a:t>PC </a:t>
            </a:r>
            <a:r>
              <a:rPr dirty="0" sz="1800" spc="-30" b="1">
                <a:latin typeface="Malgun Gothic"/>
                <a:cs typeface="Malgun Gothic"/>
              </a:rPr>
              <a:t>화면에 </a:t>
            </a:r>
            <a:r>
              <a:rPr dirty="0" sz="1800" spc="-25" b="1">
                <a:latin typeface="Malgun Gothic"/>
                <a:cs typeface="Malgun Gothic"/>
              </a:rPr>
              <a:t>의존해 </a:t>
            </a:r>
            <a:r>
              <a:rPr dirty="0" sz="1800" spc="-35" b="1">
                <a:latin typeface="Malgun Gothic"/>
                <a:cs typeface="Malgun Gothic"/>
              </a:rPr>
              <a:t>수행해왔던 </a:t>
            </a:r>
            <a:r>
              <a:rPr dirty="0" sz="1800" spc="-25" b="1">
                <a:latin typeface="Malgun Gothic"/>
                <a:cs typeface="Malgun Gothic"/>
              </a:rPr>
              <a:t>방식을 </a:t>
            </a:r>
            <a:r>
              <a:rPr dirty="0" sz="1800" spc="-30" b="1">
                <a:latin typeface="Malgun Gothic"/>
                <a:cs typeface="Malgun Gothic"/>
              </a:rPr>
              <a:t>대체하  </a:t>
            </a:r>
            <a:r>
              <a:rPr dirty="0" sz="1800" b="1">
                <a:latin typeface="Malgun Gothic"/>
                <a:cs typeface="Malgun Gothic"/>
              </a:rPr>
              <a:t>여</a:t>
            </a:r>
            <a:r>
              <a:rPr dirty="0" sz="1800" spc="-90" b="1">
                <a:latin typeface="Malgun Gothic"/>
                <a:cs typeface="Malgun Gothic"/>
              </a:rPr>
              <a:t> </a:t>
            </a:r>
            <a:r>
              <a:rPr dirty="0" sz="1800" b="1">
                <a:latin typeface="Malgun Gothic"/>
                <a:cs typeface="Malgun Gothic"/>
              </a:rPr>
              <a:t>도시계획,</a:t>
            </a:r>
            <a:r>
              <a:rPr dirty="0" sz="1800" spc="-95" b="1">
                <a:latin typeface="Malgun Gothic"/>
                <a:cs typeface="Malgun Gothic"/>
              </a:rPr>
              <a:t> </a:t>
            </a:r>
            <a:r>
              <a:rPr dirty="0" sz="1800" spc="-10" b="1">
                <a:latin typeface="Malgun Gothic"/>
                <a:cs typeface="Malgun Gothic"/>
              </a:rPr>
              <a:t>도시</a:t>
            </a:r>
            <a:r>
              <a:rPr dirty="0" sz="1800" spc="-110" b="1">
                <a:latin typeface="Malgun Gothic"/>
                <a:cs typeface="Malgun Gothic"/>
              </a:rPr>
              <a:t> </a:t>
            </a:r>
            <a:r>
              <a:rPr dirty="0" sz="1800" spc="10" b="1">
                <a:latin typeface="Malgun Gothic"/>
                <a:cs typeface="Malgun Gothic"/>
              </a:rPr>
              <a:t>모델링,</a:t>
            </a:r>
            <a:r>
              <a:rPr dirty="0" sz="1800" spc="-95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도시</a:t>
            </a:r>
            <a:r>
              <a:rPr dirty="0" sz="1800" spc="-110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모니터링</a:t>
            </a:r>
            <a:r>
              <a:rPr dirty="0" sz="1800" spc="-120" b="1">
                <a:latin typeface="Malgun Gothic"/>
                <a:cs typeface="Malgun Gothic"/>
              </a:rPr>
              <a:t> </a:t>
            </a:r>
            <a:r>
              <a:rPr dirty="0" sz="1800" b="1">
                <a:latin typeface="Malgun Gothic"/>
                <a:cs typeface="Malgun Gothic"/>
              </a:rPr>
              <a:t>등</a:t>
            </a:r>
            <a:r>
              <a:rPr dirty="0" sz="1800" spc="-85" b="1">
                <a:latin typeface="Malgun Gothic"/>
                <a:cs typeface="Malgun Gothic"/>
              </a:rPr>
              <a:t> </a:t>
            </a:r>
            <a:r>
              <a:rPr dirty="0" sz="1800" spc="-30" b="1">
                <a:latin typeface="Malgun Gothic"/>
                <a:cs typeface="Malgun Gothic"/>
              </a:rPr>
              <a:t>업무분야에</a:t>
            </a:r>
            <a:r>
              <a:rPr dirty="0" sz="1800" spc="-120" b="1">
                <a:latin typeface="Malgun Gothic"/>
                <a:cs typeface="Malgun Gothic"/>
              </a:rPr>
              <a:t> </a:t>
            </a:r>
            <a:r>
              <a:rPr dirty="0" sz="1800" spc="-10" b="1">
                <a:latin typeface="Malgun Gothic"/>
                <a:cs typeface="Malgun Gothic"/>
              </a:rPr>
              <a:t>활용</a:t>
            </a:r>
            <a:r>
              <a:rPr dirty="0" sz="1800" spc="-110" b="1">
                <a:latin typeface="Malgun Gothic"/>
                <a:cs typeface="Malgun Gothic"/>
              </a:rPr>
              <a:t> </a:t>
            </a:r>
            <a:r>
              <a:rPr dirty="0" sz="1800" spc="-25" b="1">
                <a:latin typeface="Malgun Gothic"/>
                <a:cs typeface="Malgun Gothic"/>
              </a:rPr>
              <a:t>가능함</a:t>
            </a:r>
            <a:endParaRPr sz="1800">
              <a:latin typeface="Malgun Gothic"/>
              <a:cs typeface="Malgun Gothic"/>
            </a:endParaRPr>
          </a:p>
          <a:p>
            <a:pPr marL="774700" indent="-285115">
              <a:lnSpc>
                <a:spcPct val="100000"/>
              </a:lnSpc>
              <a:spcBef>
                <a:spcPts val="430"/>
              </a:spcBef>
              <a:buClr>
                <a:srgbClr val="6600CC"/>
              </a:buClr>
              <a:buFont typeface="Wingdings"/>
              <a:buChar char=""/>
              <a:tabLst>
                <a:tab pos="774700" algn="l"/>
              </a:tabLst>
            </a:pPr>
            <a:r>
              <a:rPr dirty="0" sz="1800" spc="-5" b="1">
                <a:latin typeface="Malgun Gothic"/>
                <a:cs typeface="Malgun Gothic"/>
              </a:rPr>
              <a:t>도시계획, </a:t>
            </a:r>
            <a:r>
              <a:rPr dirty="0" sz="1800" spc="-20" b="1">
                <a:latin typeface="Malgun Gothic"/>
                <a:cs typeface="Malgun Gothic"/>
              </a:rPr>
              <a:t>도시 </a:t>
            </a:r>
            <a:r>
              <a:rPr dirty="0" sz="1800" b="1">
                <a:latin typeface="Malgun Gothic"/>
                <a:cs typeface="Malgun Gothic"/>
              </a:rPr>
              <a:t>모델링, </a:t>
            </a:r>
            <a:r>
              <a:rPr dirty="0" sz="1800" spc="-20" b="1">
                <a:latin typeface="Malgun Gothic"/>
                <a:cs typeface="Malgun Gothic"/>
              </a:rPr>
              <a:t>도시 </a:t>
            </a:r>
            <a:r>
              <a:rPr dirty="0" sz="1800" spc="-30" b="1">
                <a:latin typeface="Malgun Gothic"/>
                <a:cs typeface="Malgun Gothic"/>
              </a:rPr>
              <a:t>모니터링 </a:t>
            </a:r>
            <a:r>
              <a:rPr dirty="0" sz="1800" b="1">
                <a:latin typeface="Malgun Gothic"/>
                <a:cs typeface="Malgun Gothic"/>
              </a:rPr>
              <a:t>등 </a:t>
            </a:r>
            <a:r>
              <a:rPr dirty="0" sz="1800" spc="-25" b="1">
                <a:latin typeface="Malgun Gothic"/>
                <a:cs typeface="Malgun Gothic"/>
              </a:rPr>
              <a:t>업무에 </a:t>
            </a:r>
            <a:r>
              <a:rPr dirty="0" sz="1800" spc="-30" b="1">
                <a:latin typeface="Malgun Gothic"/>
                <a:cs typeface="Malgun Gothic"/>
              </a:rPr>
              <a:t>있어서 </a:t>
            </a:r>
            <a:r>
              <a:rPr dirty="0" sz="1800" spc="-45" b="1">
                <a:latin typeface="Malgun Gothic"/>
                <a:cs typeface="Malgun Gothic"/>
              </a:rPr>
              <a:t>3D </a:t>
            </a:r>
            <a:r>
              <a:rPr dirty="0" sz="1800" spc="-30" b="1">
                <a:latin typeface="Malgun Gothic"/>
                <a:cs typeface="Malgun Gothic"/>
              </a:rPr>
              <a:t>도시공간 </a:t>
            </a:r>
            <a:r>
              <a:rPr dirty="0" sz="1800" b="1">
                <a:latin typeface="Malgun Gothic"/>
                <a:cs typeface="Malgun Gothic"/>
              </a:rPr>
              <a:t>및</a:t>
            </a:r>
            <a:r>
              <a:rPr dirty="0" sz="1800" spc="25" b="1">
                <a:latin typeface="Malgun Gothic"/>
                <a:cs typeface="Malgun Gothic"/>
              </a:rPr>
              <a:t> </a:t>
            </a:r>
            <a:r>
              <a:rPr dirty="0" sz="1800" b="1">
                <a:latin typeface="Malgun Gothic"/>
                <a:cs typeface="Malgun Gothic"/>
              </a:rPr>
              <a:t>객</a:t>
            </a:r>
            <a:endParaRPr sz="1800">
              <a:latin typeface="Malgun Gothic"/>
              <a:cs typeface="Malgun Gothic"/>
            </a:endParaRPr>
          </a:p>
          <a:p>
            <a:pPr marL="774700">
              <a:lnSpc>
                <a:spcPct val="100000"/>
              </a:lnSpc>
            </a:pPr>
            <a:r>
              <a:rPr dirty="0" sz="1800" spc="-10" b="1">
                <a:latin typeface="Malgun Gothic"/>
                <a:cs typeface="Malgun Gothic"/>
              </a:rPr>
              <a:t>체에</a:t>
            </a:r>
            <a:r>
              <a:rPr dirty="0" sz="1800" spc="-114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대한</a:t>
            </a:r>
            <a:r>
              <a:rPr dirty="0" sz="1800" spc="-110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다양한</a:t>
            </a:r>
            <a:r>
              <a:rPr dirty="0" sz="1800" spc="-120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공간분석</a:t>
            </a:r>
            <a:r>
              <a:rPr dirty="0" sz="1800" spc="-130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기능을</a:t>
            </a:r>
            <a:r>
              <a:rPr dirty="0" sz="1800" spc="-120" b="1">
                <a:latin typeface="Malgun Gothic"/>
                <a:cs typeface="Malgun Gothic"/>
              </a:rPr>
              <a:t> </a:t>
            </a:r>
            <a:r>
              <a:rPr dirty="0" sz="1800" spc="-25" b="1">
                <a:latin typeface="Malgun Gothic"/>
                <a:cs typeface="Malgun Gothic"/>
              </a:rPr>
              <a:t>구현하는데</a:t>
            </a:r>
            <a:r>
              <a:rPr dirty="0" sz="1800" spc="-135" b="1">
                <a:latin typeface="Malgun Gothic"/>
                <a:cs typeface="Malgun Gothic"/>
              </a:rPr>
              <a:t> </a:t>
            </a:r>
            <a:r>
              <a:rPr dirty="0" sz="1800" spc="-10" b="1">
                <a:latin typeface="Malgun Gothic"/>
                <a:cs typeface="Malgun Gothic"/>
              </a:rPr>
              <a:t>활용</a:t>
            </a:r>
            <a:r>
              <a:rPr dirty="0" sz="1800" spc="-110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가능함</a:t>
            </a:r>
            <a:endParaRPr sz="1800">
              <a:latin typeface="Malgun Gothic"/>
              <a:cs typeface="Malgun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73240" y="6394703"/>
            <a:ext cx="817626" cy="345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482840" y="6394703"/>
            <a:ext cx="265950" cy="3451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540752" y="6394703"/>
            <a:ext cx="665226" cy="3451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31975" y="2901695"/>
            <a:ext cx="6708648" cy="33771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연구부문/본부명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2533015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5" b="1">
                <a:solidFill>
                  <a:srgbClr val="4D4D4D"/>
                </a:solidFill>
                <a:latin typeface="Malgun Gothic"/>
                <a:cs typeface="Malgun Gothic"/>
              </a:rPr>
              <a:t>4</a:t>
            </a:r>
            <a:r>
              <a:rPr dirty="0" sz="2600" spc="5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기술의</a:t>
            </a:r>
            <a:r>
              <a:rPr dirty="0" sz="2600" spc="-100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사업성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4642" y="1028827"/>
            <a:ext cx="8419465" cy="218694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2400">
                <a:solidFill>
                  <a:srgbClr val="CC0066"/>
                </a:solidFill>
                <a:latin typeface="BatangChe"/>
                <a:cs typeface="BatangChe"/>
              </a:rPr>
              <a:t>▣</a:t>
            </a:r>
            <a:r>
              <a:rPr dirty="0" sz="2400" spc="-114">
                <a:solidFill>
                  <a:srgbClr val="CC0066"/>
                </a:solidFill>
                <a:latin typeface="BatangChe"/>
                <a:cs typeface="BatangChe"/>
              </a:rPr>
              <a:t> </a:t>
            </a:r>
            <a:r>
              <a:rPr dirty="0" sz="2400" spc="-35" b="1">
                <a:solidFill>
                  <a:srgbClr val="CC0066"/>
                </a:solidFill>
                <a:latin typeface="Malgun Gothic"/>
                <a:cs typeface="Malgun Gothic"/>
              </a:rPr>
              <a:t>기대효과</a:t>
            </a:r>
            <a:endParaRPr sz="2400">
              <a:latin typeface="Malgun Gothic"/>
              <a:cs typeface="Malgun Gothic"/>
            </a:endParaRPr>
          </a:p>
          <a:p>
            <a:pPr algn="just" marL="774700" marR="5080" indent="-285115">
              <a:lnSpc>
                <a:spcPct val="120000"/>
              </a:lnSpc>
              <a:spcBef>
                <a:spcPts val="70"/>
              </a:spcBef>
              <a:buClr>
                <a:srgbClr val="6600CC"/>
              </a:buClr>
              <a:buFont typeface="Wingdings"/>
              <a:buChar char=""/>
              <a:tabLst>
                <a:tab pos="774700" algn="l"/>
              </a:tabLst>
            </a:pPr>
            <a:r>
              <a:rPr dirty="0" sz="1800" spc="-20" b="1">
                <a:latin typeface="Malgun Gothic"/>
                <a:cs typeface="Malgun Gothic"/>
              </a:rPr>
              <a:t>특히</a:t>
            </a:r>
            <a:r>
              <a:rPr dirty="0" sz="1800" spc="-125" b="1">
                <a:latin typeface="Malgun Gothic"/>
                <a:cs typeface="Malgun Gothic"/>
              </a:rPr>
              <a:t> </a:t>
            </a:r>
            <a:r>
              <a:rPr dirty="0" sz="1800" spc="-30" b="1">
                <a:latin typeface="Malgun Gothic"/>
                <a:cs typeface="Malgun Gothic"/>
              </a:rPr>
              <a:t>현실공간에</a:t>
            </a:r>
            <a:r>
              <a:rPr dirty="0" sz="1800" spc="-130" b="1">
                <a:latin typeface="Malgun Gothic"/>
                <a:cs typeface="Malgun Gothic"/>
              </a:rPr>
              <a:t> </a:t>
            </a:r>
            <a:r>
              <a:rPr dirty="0" sz="1800" spc="-30" b="1">
                <a:latin typeface="Malgun Gothic"/>
                <a:cs typeface="Malgun Gothic"/>
              </a:rPr>
              <a:t>가상의</a:t>
            </a:r>
            <a:r>
              <a:rPr dirty="0" sz="1800" spc="-110" b="1">
                <a:latin typeface="Malgun Gothic"/>
                <a:cs typeface="Malgun Gothic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3D</a:t>
            </a:r>
            <a:r>
              <a:rPr dirty="0" sz="1800" spc="80" b="1">
                <a:latin typeface="Times New Roman"/>
                <a:cs typeface="Times New Roman"/>
              </a:rPr>
              <a:t> </a:t>
            </a:r>
            <a:r>
              <a:rPr dirty="0" sz="1800" spc="-35" b="1">
                <a:latin typeface="Malgun Gothic"/>
                <a:cs typeface="Malgun Gothic"/>
              </a:rPr>
              <a:t>홀로그램을</a:t>
            </a:r>
            <a:r>
              <a:rPr dirty="0" sz="1800" spc="-135" b="1">
                <a:latin typeface="Malgun Gothic"/>
                <a:cs typeface="Malgun Gothic"/>
              </a:rPr>
              <a:t> </a:t>
            </a:r>
            <a:r>
              <a:rPr dirty="0" sz="1800" spc="-30" b="1">
                <a:latin typeface="Malgun Gothic"/>
                <a:cs typeface="Malgun Gothic"/>
              </a:rPr>
              <a:t>정합해</a:t>
            </a:r>
            <a:r>
              <a:rPr dirty="0" sz="1800" spc="-120" b="1">
                <a:latin typeface="Malgun Gothic"/>
                <a:cs typeface="Malgun Gothic"/>
              </a:rPr>
              <a:t> </a:t>
            </a:r>
            <a:r>
              <a:rPr dirty="0" sz="1800" spc="-30" b="1">
                <a:latin typeface="Malgun Gothic"/>
                <a:cs typeface="Malgun Gothic"/>
              </a:rPr>
              <a:t>동시에</a:t>
            </a:r>
            <a:r>
              <a:rPr dirty="0" sz="1800" spc="-125" b="1">
                <a:latin typeface="Malgun Gothic"/>
                <a:cs typeface="Malgun Gothic"/>
              </a:rPr>
              <a:t> </a:t>
            </a:r>
            <a:r>
              <a:rPr dirty="0" sz="1800" spc="-35" b="1">
                <a:latin typeface="Malgun Gothic"/>
                <a:cs typeface="Malgun Gothic"/>
              </a:rPr>
              <a:t>시각화하는</a:t>
            </a:r>
            <a:r>
              <a:rPr dirty="0" sz="1800" spc="-114" b="1">
                <a:latin typeface="Malgun Gothic"/>
                <a:cs typeface="Malgun Gothic"/>
              </a:rPr>
              <a:t> </a:t>
            </a:r>
            <a:r>
              <a:rPr dirty="0" sz="1800" spc="-30" b="1">
                <a:latin typeface="Malgun Gothic"/>
                <a:cs typeface="Malgun Gothic"/>
              </a:rPr>
              <a:t>특징을</a:t>
            </a:r>
            <a:r>
              <a:rPr dirty="0" sz="1800" spc="-125" b="1">
                <a:latin typeface="Malgun Gothic"/>
                <a:cs typeface="Malgun Gothic"/>
              </a:rPr>
              <a:t> </a:t>
            </a:r>
            <a:r>
              <a:rPr dirty="0" sz="1800" b="1">
                <a:latin typeface="Malgun Gothic"/>
                <a:cs typeface="Malgun Gothic"/>
              </a:rPr>
              <a:t>적  극</a:t>
            </a:r>
            <a:r>
              <a:rPr dirty="0" sz="1800" spc="-160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살릴</a:t>
            </a:r>
            <a:r>
              <a:rPr dirty="0" sz="1800" spc="-155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경우</a:t>
            </a:r>
            <a:r>
              <a:rPr dirty="0" sz="1800" spc="-160" b="1">
                <a:latin typeface="Malgun Gothic"/>
                <a:cs typeface="Malgun Gothic"/>
              </a:rPr>
              <a:t> </a:t>
            </a:r>
            <a:r>
              <a:rPr dirty="0" sz="1800" spc="-30" b="1">
                <a:latin typeface="Malgun Gothic"/>
                <a:cs typeface="Malgun Gothic"/>
              </a:rPr>
              <a:t>다양한</a:t>
            </a:r>
            <a:r>
              <a:rPr dirty="0" sz="1800" spc="-160" b="1">
                <a:latin typeface="Malgun Gothic"/>
                <a:cs typeface="Malgun Gothic"/>
              </a:rPr>
              <a:t> </a:t>
            </a:r>
            <a:r>
              <a:rPr dirty="0" sz="1800" spc="-30" b="1">
                <a:latin typeface="Malgun Gothic"/>
                <a:cs typeface="Malgun Gothic"/>
              </a:rPr>
              <a:t>방식의</a:t>
            </a:r>
            <a:r>
              <a:rPr dirty="0" sz="1800" spc="-160" b="1">
                <a:latin typeface="Malgun Gothic"/>
                <a:cs typeface="Malgun Gothic"/>
              </a:rPr>
              <a:t> </a:t>
            </a:r>
            <a:r>
              <a:rPr dirty="0" sz="1800" b="1">
                <a:latin typeface="Malgun Gothic"/>
                <a:cs typeface="Malgun Gothic"/>
              </a:rPr>
              <a:t>방</a:t>
            </a:r>
            <a:r>
              <a:rPr dirty="0" sz="1800" spc="-160" b="1">
                <a:latin typeface="Malgun Gothic"/>
                <a:cs typeface="Malgun Gothic"/>
              </a:rPr>
              <a:t> </a:t>
            </a:r>
            <a:r>
              <a:rPr dirty="0" sz="1800" spc="-10" b="1">
                <a:latin typeface="Malgun Gothic"/>
                <a:cs typeface="Malgun Gothic"/>
              </a:rPr>
              <a:t>규모</a:t>
            </a:r>
            <a:r>
              <a:rPr dirty="0" sz="1800" spc="-10" b="1">
                <a:latin typeface="Times New Roman"/>
                <a:cs typeface="Times New Roman"/>
              </a:rPr>
              <a:t>(room-scale)</a:t>
            </a:r>
            <a:r>
              <a:rPr dirty="0" sz="1800" spc="-10" b="1">
                <a:latin typeface="Malgun Gothic"/>
                <a:cs typeface="Malgun Gothic"/>
              </a:rPr>
              <a:t>의</a:t>
            </a:r>
            <a:r>
              <a:rPr dirty="0" sz="1800" spc="-150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협업</a:t>
            </a:r>
            <a:r>
              <a:rPr dirty="0" sz="1800" spc="-160" b="1">
                <a:latin typeface="Malgun Gothic"/>
                <a:cs typeface="Malgun Gothic"/>
              </a:rPr>
              <a:t> </a:t>
            </a:r>
            <a:r>
              <a:rPr dirty="0" sz="1800" spc="-35" b="1">
                <a:latin typeface="Malgun Gothic"/>
                <a:cs typeface="Malgun Gothic"/>
              </a:rPr>
              <a:t>프로젝트를</a:t>
            </a:r>
            <a:r>
              <a:rPr dirty="0" sz="1800" spc="-155" b="1">
                <a:latin typeface="Malgun Gothic"/>
                <a:cs typeface="Malgun Gothic"/>
              </a:rPr>
              <a:t> </a:t>
            </a:r>
            <a:r>
              <a:rPr dirty="0" sz="1800" spc="-35" b="1">
                <a:latin typeface="Malgun Gothic"/>
                <a:cs typeface="Malgun Gothic"/>
              </a:rPr>
              <a:t>수행하는  </a:t>
            </a:r>
            <a:r>
              <a:rPr dirty="0" sz="1800" b="1">
                <a:latin typeface="Malgun Gothic"/>
                <a:cs typeface="Malgun Gothic"/>
              </a:rPr>
              <a:t>데</a:t>
            </a:r>
            <a:r>
              <a:rPr dirty="0" sz="1800" spc="-229" b="1">
                <a:latin typeface="Malgun Gothic"/>
                <a:cs typeface="Malgun Gothic"/>
              </a:rPr>
              <a:t> </a:t>
            </a:r>
            <a:r>
              <a:rPr dirty="0" sz="1800" spc="-10" b="1">
                <a:latin typeface="Malgun Gothic"/>
                <a:cs typeface="Malgun Gothic"/>
              </a:rPr>
              <a:t>활용</a:t>
            </a:r>
            <a:r>
              <a:rPr dirty="0" sz="1800" spc="-235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가능할</a:t>
            </a:r>
            <a:r>
              <a:rPr dirty="0" sz="1800" spc="-250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것임</a:t>
            </a:r>
            <a:endParaRPr sz="1800">
              <a:latin typeface="Malgun Gothic"/>
              <a:cs typeface="Malgun Gothic"/>
            </a:endParaRPr>
          </a:p>
          <a:p>
            <a:pPr algn="just" marL="774700" marR="9525" indent="-285115">
              <a:lnSpc>
                <a:spcPct val="120000"/>
              </a:lnSpc>
              <a:spcBef>
                <a:spcPts val="434"/>
              </a:spcBef>
              <a:buClr>
                <a:srgbClr val="6600CC"/>
              </a:buClr>
              <a:buFont typeface="Wingdings"/>
              <a:buChar char=""/>
              <a:tabLst>
                <a:tab pos="774700" algn="l"/>
              </a:tabLst>
            </a:pPr>
            <a:r>
              <a:rPr dirty="0" sz="1800" spc="-30" b="1">
                <a:latin typeface="Malgun Gothic"/>
                <a:cs typeface="Malgun Gothic"/>
              </a:rPr>
              <a:t>나아가</a:t>
            </a:r>
            <a:r>
              <a:rPr dirty="0" sz="1800" spc="-180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최근</a:t>
            </a:r>
            <a:r>
              <a:rPr dirty="0" sz="1800" spc="-185" b="1">
                <a:latin typeface="Malgun Gothic"/>
                <a:cs typeface="Malgun Gothic"/>
              </a:rPr>
              <a:t> </a:t>
            </a:r>
            <a:r>
              <a:rPr dirty="0" sz="1800" spc="-30" b="1">
                <a:latin typeface="Malgun Gothic"/>
                <a:cs typeface="Malgun Gothic"/>
              </a:rPr>
              <a:t>각광받고</a:t>
            </a:r>
            <a:r>
              <a:rPr dirty="0" sz="1800" spc="-185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있는</a:t>
            </a:r>
            <a:r>
              <a:rPr dirty="0" sz="1800" spc="-170" b="1">
                <a:latin typeface="Malgun Gothic"/>
                <a:cs typeface="Malgun Gothic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3D</a:t>
            </a:r>
            <a:r>
              <a:rPr dirty="0" sz="1800" spc="30" b="1">
                <a:latin typeface="Times New Roman"/>
                <a:cs typeface="Times New Roman"/>
              </a:rPr>
              <a:t> </a:t>
            </a:r>
            <a:r>
              <a:rPr dirty="0" sz="1800" spc="-30" b="1">
                <a:latin typeface="Malgun Gothic"/>
                <a:cs typeface="Malgun Gothic"/>
              </a:rPr>
              <a:t>도시공간</a:t>
            </a:r>
            <a:r>
              <a:rPr dirty="0" sz="1800" spc="-185" b="1">
                <a:latin typeface="Malgun Gothic"/>
                <a:cs typeface="Malgun Gothic"/>
              </a:rPr>
              <a:t> </a:t>
            </a:r>
            <a:r>
              <a:rPr dirty="0" sz="1800" spc="-30" b="1">
                <a:latin typeface="Malgun Gothic"/>
                <a:cs typeface="Malgun Gothic"/>
              </a:rPr>
              <a:t>기반의</a:t>
            </a:r>
            <a:r>
              <a:rPr dirty="0" sz="1800" spc="-180" b="1">
                <a:latin typeface="Malgun Gothic"/>
                <a:cs typeface="Malgun Gothic"/>
              </a:rPr>
              <a:t> </a:t>
            </a:r>
            <a:r>
              <a:rPr dirty="0" sz="1800" spc="-30" b="1">
                <a:latin typeface="Malgun Gothic"/>
                <a:cs typeface="Malgun Gothic"/>
              </a:rPr>
              <a:t>다양한</a:t>
            </a:r>
            <a:r>
              <a:rPr dirty="0" sz="1800" spc="-185" b="1">
                <a:latin typeface="Malgun Gothic"/>
                <a:cs typeface="Malgun Gothic"/>
              </a:rPr>
              <a:t> </a:t>
            </a:r>
            <a:r>
              <a:rPr dirty="0" sz="1800" spc="-35" b="1">
                <a:latin typeface="Malgun Gothic"/>
                <a:cs typeface="Malgun Gothic"/>
              </a:rPr>
              <a:t>시뮬레이션</a:t>
            </a:r>
            <a:r>
              <a:rPr dirty="0" sz="1800" spc="-175" b="1">
                <a:latin typeface="Malgun Gothic"/>
                <a:cs typeface="Malgun Gothic"/>
              </a:rPr>
              <a:t> </a:t>
            </a:r>
            <a:r>
              <a:rPr dirty="0" sz="1800" b="1">
                <a:latin typeface="Malgun Gothic"/>
                <a:cs typeface="Malgun Gothic"/>
              </a:rPr>
              <a:t>및</a:t>
            </a:r>
            <a:r>
              <a:rPr dirty="0" sz="1800" spc="-185" b="1">
                <a:latin typeface="Malgun Gothic"/>
                <a:cs typeface="Malgun Gothic"/>
              </a:rPr>
              <a:t> </a:t>
            </a:r>
            <a:r>
              <a:rPr dirty="0" sz="1800" spc="-40" b="1">
                <a:latin typeface="Malgun Gothic"/>
                <a:cs typeface="Malgun Gothic"/>
              </a:rPr>
              <a:t>가상훈  </a:t>
            </a:r>
            <a:r>
              <a:rPr dirty="0" sz="1800" b="1">
                <a:latin typeface="Malgun Gothic"/>
                <a:cs typeface="Malgun Gothic"/>
              </a:rPr>
              <a:t>련</a:t>
            </a:r>
            <a:r>
              <a:rPr dirty="0" sz="1800" spc="-229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등에도</a:t>
            </a:r>
            <a:r>
              <a:rPr dirty="0" sz="1800" spc="-260" b="1">
                <a:latin typeface="Malgun Gothic"/>
                <a:cs typeface="Malgun Gothic"/>
              </a:rPr>
              <a:t> </a:t>
            </a:r>
            <a:r>
              <a:rPr dirty="0" sz="1800" spc="-10" b="1">
                <a:latin typeface="Malgun Gothic"/>
                <a:cs typeface="Malgun Gothic"/>
              </a:rPr>
              <a:t>활용</a:t>
            </a:r>
            <a:r>
              <a:rPr dirty="0" sz="1800" spc="-240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가능할</a:t>
            </a:r>
            <a:r>
              <a:rPr dirty="0" sz="1800" spc="-250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것으로</a:t>
            </a:r>
            <a:r>
              <a:rPr dirty="0" sz="1800" spc="-260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기대됨</a:t>
            </a:r>
            <a:endParaRPr sz="1800">
              <a:latin typeface="Malgun Gothic"/>
              <a:cs typeface="Malgun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73240" y="6394703"/>
            <a:ext cx="817626" cy="345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482840" y="6394703"/>
            <a:ext cx="265950" cy="3451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540752" y="6394703"/>
            <a:ext cx="665226" cy="3451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연구부문/본부명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2972435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5" b="1">
                <a:solidFill>
                  <a:srgbClr val="4D4D4D"/>
                </a:solidFill>
                <a:latin typeface="Malgun Gothic"/>
                <a:cs typeface="Malgun Gothic"/>
              </a:rPr>
              <a:t>5</a:t>
            </a:r>
            <a:r>
              <a:rPr dirty="0" sz="2600" spc="5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국내외 시장</a:t>
            </a:r>
            <a:r>
              <a:rPr dirty="0" sz="2600" spc="-114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동향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4642" y="1014877"/>
            <a:ext cx="8334375" cy="3779520"/>
          </a:xfrm>
          <a:prstGeom prst="rect">
            <a:avLst/>
          </a:prstGeom>
        </p:spPr>
        <p:txBody>
          <a:bodyPr wrap="square" lIns="0" tIns="174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dirty="0" sz="2800" spc="-5">
                <a:solidFill>
                  <a:srgbClr val="CC0066"/>
                </a:solidFill>
                <a:latin typeface="BatangChe"/>
                <a:cs typeface="BatangChe"/>
              </a:rPr>
              <a:t>▣ </a:t>
            </a:r>
            <a:r>
              <a:rPr dirty="0" sz="2800" spc="-25" b="1">
                <a:solidFill>
                  <a:srgbClr val="CC0066"/>
                </a:solidFill>
                <a:latin typeface="Malgun Gothic"/>
                <a:cs typeface="Malgun Gothic"/>
              </a:rPr>
              <a:t>시장</a:t>
            </a:r>
            <a:r>
              <a:rPr dirty="0" sz="2800" spc="-630" b="1">
                <a:solidFill>
                  <a:srgbClr val="CC0066"/>
                </a:solidFill>
                <a:latin typeface="Malgun Gothic"/>
                <a:cs typeface="Malgun Gothic"/>
              </a:rPr>
              <a:t> </a:t>
            </a:r>
            <a:r>
              <a:rPr dirty="0" sz="2800" spc="-45" b="1">
                <a:solidFill>
                  <a:srgbClr val="CC0066"/>
                </a:solidFill>
                <a:latin typeface="Malgun Gothic"/>
                <a:cs typeface="Malgun Gothic"/>
              </a:rPr>
              <a:t>전망</a:t>
            </a:r>
            <a:endParaRPr sz="2800">
              <a:latin typeface="Malgun Gothic"/>
              <a:cs typeface="Malgun Gothic"/>
            </a:endParaRPr>
          </a:p>
          <a:p>
            <a:pPr algn="just" marL="774700" marR="9525" indent="-285115">
              <a:lnSpc>
                <a:spcPts val="3020"/>
              </a:lnSpc>
              <a:spcBef>
                <a:spcPts val="204"/>
              </a:spcBef>
              <a:buClr>
                <a:srgbClr val="6600CC"/>
              </a:buClr>
              <a:buFont typeface="Wingdings"/>
              <a:buChar char=""/>
              <a:tabLst>
                <a:tab pos="774700" algn="l"/>
              </a:tabLst>
            </a:pPr>
            <a:r>
              <a:rPr dirty="0" sz="1800" spc="-30" b="1">
                <a:latin typeface="Malgun Gothic"/>
                <a:cs typeface="Malgun Gothic"/>
              </a:rPr>
              <a:t>세계적으로</a:t>
            </a:r>
            <a:r>
              <a:rPr dirty="0" sz="1800" spc="-120" b="1">
                <a:latin typeface="Malgun Gothic"/>
                <a:cs typeface="Malgun Gothic"/>
              </a:rPr>
              <a:t> </a:t>
            </a:r>
            <a:r>
              <a:rPr dirty="0" sz="1800" spc="-25" b="1">
                <a:latin typeface="Malgun Gothic"/>
                <a:cs typeface="Malgun Gothic"/>
              </a:rPr>
              <a:t>공간정보와</a:t>
            </a:r>
            <a:r>
              <a:rPr dirty="0" sz="1800" spc="-125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관련된</a:t>
            </a:r>
            <a:r>
              <a:rPr dirty="0" sz="1800" spc="-120" b="1">
                <a:latin typeface="Malgun Gothic"/>
                <a:cs typeface="Malgun Gothic"/>
              </a:rPr>
              <a:t> </a:t>
            </a:r>
            <a:r>
              <a:rPr dirty="0" sz="1800" spc="-10" b="1">
                <a:latin typeface="Malgun Gothic"/>
                <a:cs typeface="Malgun Gothic"/>
              </a:rPr>
              <a:t>시장</a:t>
            </a:r>
            <a:r>
              <a:rPr dirty="0" sz="1800" spc="-110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규모는</a:t>
            </a:r>
            <a:r>
              <a:rPr dirty="0" sz="1800" spc="-114" b="1">
                <a:latin typeface="Malgun Gothic"/>
                <a:cs typeface="Malgun Gothic"/>
              </a:rPr>
              <a:t> </a:t>
            </a:r>
            <a:r>
              <a:rPr dirty="0" sz="1800" spc="40" b="1">
                <a:latin typeface="Malgun Gothic"/>
                <a:cs typeface="Malgun Gothic"/>
              </a:rPr>
              <a:t>GIS</a:t>
            </a:r>
            <a:r>
              <a:rPr dirty="0" sz="1800" spc="-110" b="1">
                <a:latin typeface="Malgun Gothic"/>
                <a:cs typeface="Malgun Gothic"/>
              </a:rPr>
              <a:t> </a:t>
            </a:r>
            <a:r>
              <a:rPr dirty="0" sz="1800" spc="-45" b="1">
                <a:latin typeface="Malgun Gothic"/>
                <a:cs typeface="Malgun Gothic"/>
              </a:rPr>
              <a:t>SW</a:t>
            </a:r>
            <a:r>
              <a:rPr dirty="0" sz="1800" spc="-110" b="1">
                <a:latin typeface="Malgun Gothic"/>
                <a:cs typeface="Malgun Gothic"/>
              </a:rPr>
              <a:t> </a:t>
            </a:r>
            <a:r>
              <a:rPr dirty="0" sz="1800" spc="-10" b="1">
                <a:latin typeface="Malgun Gothic"/>
                <a:cs typeface="Malgun Gothic"/>
              </a:rPr>
              <a:t>시장</a:t>
            </a:r>
            <a:r>
              <a:rPr dirty="0" sz="1800" spc="-110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자체만</a:t>
            </a:r>
            <a:r>
              <a:rPr dirty="0" sz="1800" spc="-114" b="1">
                <a:latin typeface="Malgun Gothic"/>
                <a:cs typeface="Malgun Gothic"/>
              </a:rPr>
              <a:t> </a:t>
            </a:r>
            <a:r>
              <a:rPr dirty="0" sz="1800" spc="-25" b="1">
                <a:latin typeface="Malgun Gothic"/>
                <a:cs typeface="Malgun Gothic"/>
              </a:rPr>
              <a:t>보더라도  2016년</a:t>
            </a:r>
            <a:r>
              <a:rPr dirty="0" sz="1800" spc="-120" b="1">
                <a:latin typeface="Malgun Gothic"/>
                <a:cs typeface="Malgun Gothic"/>
              </a:rPr>
              <a:t> </a:t>
            </a:r>
            <a:r>
              <a:rPr dirty="0" sz="1800" b="1">
                <a:latin typeface="Malgun Gothic"/>
                <a:cs typeface="Malgun Gothic"/>
              </a:rPr>
              <a:t>약</a:t>
            </a:r>
            <a:r>
              <a:rPr dirty="0" sz="1800" spc="-85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90억</a:t>
            </a:r>
            <a:r>
              <a:rPr dirty="0" sz="1800" spc="-110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달러에</a:t>
            </a:r>
            <a:r>
              <a:rPr dirty="0" sz="1800" spc="-120" b="1">
                <a:latin typeface="Malgun Gothic"/>
                <a:cs typeface="Malgun Gothic"/>
              </a:rPr>
              <a:t> </a:t>
            </a:r>
            <a:r>
              <a:rPr dirty="0" sz="1800" spc="10" b="1">
                <a:latin typeface="Malgun Gothic"/>
                <a:cs typeface="Malgun Gothic"/>
              </a:rPr>
              <a:t>이르며,</a:t>
            </a:r>
            <a:r>
              <a:rPr dirty="0" sz="1800" spc="-100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연평균</a:t>
            </a:r>
            <a:r>
              <a:rPr dirty="0" sz="1800" spc="-130" b="1">
                <a:latin typeface="Malgun Gothic"/>
                <a:cs typeface="Malgun Gothic"/>
              </a:rPr>
              <a:t> </a:t>
            </a:r>
            <a:r>
              <a:rPr dirty="0" sz="1800" b="1">
                <a:latin typeface="Malgun Gothic"/>
                <a:cs typeface="Malgun Gothic"/>
              </a:rPr>
              <a:t>약</a:t>
            </a:r>
            <a:r>
              <a:rPr dirty="0" sz="1800" spc="-85" b="1">
                <a:latin typeface="Malgun Gothic"/>
                <a:cs typeface="Malgun Gothic"/>
              </a:rPr>
              <a:t> </a:t>
            </a:r>
            <a:r>
              <a:rPr dirty="0" sz="1800" b="1">
                <a:latin typeface="Malgun Gothic"/>
                <a:cs typeface="Malgun Gothic"/>
              </a:rPr>
              <a:t>10.1%의</a:t>
            </a:r>
            <a:r>
              <a:rPr dirty="0" sz="1800" spc="-125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성장이</a:t>
            </a:r>
            <a:r>
              <a:rPr dirty="0" sz="1800" spc="-120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진행되고</a:t>
            </a:r>
            <a:r>
              <a:rPr dirty="0" sz="1800" spc="-135" b="1">
                <a:latin typeface="Malgun Gothic"/>
                <a:cs typeface="Malgun Gothic"/>
              </a:rPr>
              <a:t> </a:t>
            </a:r>
            <a:r>
              <a:rPr dirty="0" sz="1800" spc="30" b="1">
                <a:latin typeface="Malgun Gothic"/>
                <a:cs typeface="Malgun Gothic"/>
              </a:rPr>
              <a:t>있음.  </a:t>
            </a:r>
            <a:r>
              <a:rPr dirty="0" sz="1800" spc="-30" b="1">
                <a:latin typeface="Malgun Gothic"/>
                <a:cs typeface="Malgun Gothic"/>
              </a:rPr>
              <a:t>공간정보가</a:t>
            </a:r>
            <a:r>
              <a:rPr dirty="0" sz="1800" spc="-125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활용될</a:t>
            </a:r>
            <a:r>
              <a:rPr dirty="0" sz="1800" spc="-125" b="1">
                <a:latin typeface="Malgun Gothic"/>
                <a:cs typeface="Malgun Gothic"/>
              </a:rPr>
              <a:t> </a:t>
            </a:r>
            <a:r>
              <a:rPr dirty="0" sz="1800" b="1">
                <a:latin typeface="Malgun Gothic"/>
                <a:cs typeface="Malgun Gothic"/>
              </a:rPr>
              <a:t>수</a:t>
            </a:r>
            <a:r>
              <a:rPr dirty="0" sz="1800" spc="-90" b="1">
                <a:latin typeface="Malgun Gothic"/>
                <a:cs typeface="Malgun Gothic"/>
              </a:rPr>
              <a:t> </a:t>
            </a:r>
            <a:r>
              <a:rPr dirty="0" sz="1800" spc="-10" b="1">
                <a:latin typeface="Malgun Gothic"/>
                <a:cs typeface="Malgun Gothic"/>
              </a:rPr>
              <a:t>있는</a:t>
            </a:r>
            <a:r>
              <a:rPr dirty="0" sz="1800" spc="-120" b="1">
                <a:latin typeface="Malgun Gothic"/>
                <a:cs typeface="Malgun Gothic"/>
              </a:rPr>
              <a:t> </a:t>
            </a:r>
            <a:r>
              <a:rPr dirty="0" sz="1800" spc="-25" b="1">
                <a:latin typeface="Malgun Gothic"/>
                <a:cs typeface="Malgun Gothic"/>
              </a:rPr>
              <a:t>유관산업의</a:t>
            </a:r>
            <a:r>
              <a:rPr dirty="0" sz="1800" spc="-125" b="1">
                <a:latin typeface="Malgun Gothic"/>
                <a:cs typeface="Malgun Gothic"/>
              </a:rPr>
              <a:t> </a:t>
            </a:r>
            <a:r>
              <a:rPr dirty="0" sz="1800" spc="-30" b="1">
                <a:latin typeface="Malgun Gothic"/>
                <a:cs typeface="Malgun Gothic"/>
              </a:rPr>
              <a:t>시장규모를</a:t>
            </a:r>
            <a:r>
              <a:rPr dirty="0" sz="1800" spc="-120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고려하면</a:t>
            </a:r>
            <a:r>
              <a:rPr dirty="0" sz="1800" spc="-125" b="1">
                <a:latin typeface="Malgun Gothic"/>
                <a:cs typeface="Malgun Gothic"/>
              </a:rPr>
              <a:t> </a:t>
            </a:r>
            <a:r>
              <a:rPr dirty="0" sz="1800" spc="-25" b="1">
                <a:latin typeface="Malgun Gothic"/>
                <a:cs typeface="Malgun Gothic"/>
              </a:rPr>
              <a:t>공간정보가</a:t>
            </a:r>
            <a:r>
              <a:rPr dirty="0" sz="1800" spc="-130" b="1">
                <a:latin typeface="Malgun Gothic"/>
                <a:cs typeface="Malgun Gothic"/>
              </a:rPr>
              <a:t> </a:t>
            </a:r>
            <a:r>
              <a:rPr dirty="0" sz="1800" b="1">
                <a:latin typeface="Malgun Gothic"/>
                <a:cs typeface="Malgun Gothic"/>
              </a:rPr>
              <a:t>영  </a:t>
            </a:r>
            <a:r>
              <a:rPr dirty="0" sz="1800" spc="-10" b="1">
                <a:latin typeface="Malgun Gothic"/>
                <a:cs typeface="Malgun Gothic"/>
              </a:rPr>
              <a:t>향을</a:t>
            </a:r>
            <a:r>
              <a:rPr dirty="0" sz="1800" spc="-114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미치는</a:t>
            </a:r>
            <a:r>
              <a:rPr dirty="0" sz="1800" spc="-125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시장의</a:t>
            </a:r>
            <a:r>
              <a:rPr dirty="0" sz="1800" spc="-125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규모는</a:t>
            </a:r>
            <a:r>
              <a:rPr dirty="0" sz="1800" spc="-130" b="1">
                <a:latin typeface="Malgun Gothic"/>
                <a:cs typeface="Malgun Gothic"/>
              </a:rPr>
              <a:t> </a:t>
            </a:r>
            <a:r>
              <a:rPr dirty="0" sz="1800" spc="-10" b="1">
                <a:latin typeface="Malgun Gothic"/>
                <a:cs typeface="Malgun Gothic"/>
              </a:rPr>
              <a:t>매우</a:t>
            </a:r>
            <a:r>
              <a:rPr dirty="0" sz="1800" spc="-110" b="1">
                <a:latin typeface="Malgun Gothic"/>
                <a:cs typeface="Malgun Gothic"/>
              </a:rPr>
              <a:t> </a:t>
            </a:r>
            <a:r>
              <a:rPr dirty="0" sz="1800" b="1">
                <a:latin typeface="Malgun Gothic"/>
                <a:cs typeface="Malgun Gothic"/>
              </a:rPr>
              <a:t>큼</a:t>
            </a:r>
            <a:r>
              <a:rPr dirty="0" sz="1800" spc="-90" b="1">
                <a:latin typeface="Malgun Gothic"/>
                <a:cs typeface="Malgun Gothic"/>
              </a:rPr>
              <a:t> </a:t>
            </a:r>
            <a:r>
              <a:rPr dirty="0" sz="1800" spc="25" b="1">
                <a:latin typeface="Malgun Gothic"/>
                <a:cs typeface="Malgun Gothic"/>
              </a:rPr>
              <a:t>(출처:</a:t>
            </a:r>
            <a:r>
              <a:rPr dirty="0" sz="1800" spc="-100" b="1">
                <a:latin typeface="Malgun Gothic"/>
                <a:cs typeface="Malgun Gothic"/>
              </a:rPr>
              <a:t> </a:t>
            </a:r>
            <a:r>
              <a:rPr dirty="0" sz="1800" spc="35" b="1">
                <a:latin typeface="Malgun Gothic"/>
                <a:cs typeface="Malgun Gothic"/>
              </a:rPr>
              <a:t>GIS</a:t>
            </a:r>
            <a:r>
              <a:rPr dirty="0" sz="1800" spc="-100" b="1">
                <a:latin typeface="Malgun Gothic"/>
                <a:cs typeface="Malgun Gothic"/>
              </a:rPr>
              <a:t> </a:t>
            </a:r>
            <a:r>
              <a:rPr dirty="0" sz="1800" spc="-70" b="1">
                <a:latin typeface="Malgun Gothic"/>
                <a:cs typeface="Malgun Gothic"/>
              </a:rPr>
              <a:t>Market,</a:t>
            </a:r>
            <a:r>
              <a:rPr dirty="0" sz="1800" spc="-100" b="1">
                <a:latin typeface="Malgun Gothic"/>
                <a:cs typeface="Malgun Gothic"/>
              </a:rPr>
              <a:t> </a:t>
            </a:r>
            <a:r>
              <a:rPr dirty="0" sz="1800" spc="10" b="1">
                <a:latin typeface="Malgun Gothic"/>
                <a:cs typeface="Malgun Gothic"/>
              </a:rPr>
              <a:t>2017.05,</a:t>
            </a:r>
            <a:r>
              <a:rPr dirty="0" sz="1800" spc="-100" b="1">
                <a:latin typeface="Malgun Gothic"/>
                <a:cs typeface="Malgun Gothic"/>
              </a:rPr>
              <a:t> </a:t>
            </a:r>
            <a:r>
              <a:rPr dirty="0" sz="1800" spc="-60" b="1">
                <a:latin typeface="Malgun Gothic"/>
                <a:cs typeface="Malgun Gothic"/>
              </a:rPr>
              <a:t>P&amp;S</a:t>
            </a:r>
            <a:endParaRPr sz="1800">
              <a:latin typeface="Malgun Gothic"/>
              <a:cs typeface="Malgun Gothic"/>
            </a:endParaRPr>
          </a:p>
          <a:p>
            <a:pPr algn="just" marL="774700">
              <a:lnSpc>
                <a:spcPct val="100000"/>
              </a:lnSpc>
              <a:spcBef>
                <a:spcPts val="890"/>
              </a:spcBef>
            </a:pPr>
            <a:r>
              <a:rPr dirty="0" sz="1800" spc="-105" b="1">
                <a:latin typeface="Malgun Gothic"/>
                <a:cs typeface="Malgun Gothic"/>
              </a:rPr>
              <a:t>Market</a:t>
            </a:r>
            <a:r>
              <a:rPr dirty="0" sz="1800" spc="-100" b="1">
                <a:latin typeface="Malgun Gothic"/>
                <a:cs typeface="Malgun Gothic"/>
              </a:rPr>
              <a:t> </a:t>
            </a:r>
            <a:r>
              <a:rPr dirty="0" sz="1800" spc="10" b="1">
                <a:latin typeface="Malgun Gothic"/>
                <a:cs typeface="Malgun Gothic"/>
              </a:rPr>
              <a:t>Research)</a:t>
            </a:r>
            <a:endParaRPr sz="1800">
              <a:latin typeface="Malgun Gothic"/>
              <a:cs typeface="Malgun Gothic"/>
            </a:endParaRPr>
          </a:p>
          <a:p>
            <a:pPr algn="just" marL="774700" marR="5080" indent="-285115">
              <a:lnSpc>
                <a:spcPct val="140000"/>
              </a:lnSpc>
              <a:spcBef>
                <a:spcPts val="515"/>
              </a:spcBef>
              <a:buClr>
                <a:srgbClr val="6600CC"/>
              </a:buClr>
              <a:buFont typeface="Wingdings"/>
              <a:buChar char=""/>
              <a:tabLst>
                <a:tab pos="774700" algn="l"/>
              </a:tabLst>
            </a:pPr>
            <a:r>
              <a:rPr dirty="0" sz="1800" spc="-10" b="1">
                <a:latin typeface="Malgun Gothic"/>
                <a:cs typeface="Malgun Gothic"/>
              </a:rPr>
              <a:t>최근</a:t>
            </a:r>
            <a:r>
              <a:rPr dirty="0" sz="1800" spc="-114" b="1">
                <a:latin typeface="Malgun Gothic"/>
                <a:cs typeface="Malgun Gothic"/>
              </a:rPr>
              <a:t> </a:t>
            </a:r>
            <a:r>
              <a:rPr dirty="0" sz="1800" spc="-25" b="1">
                <a:latin typeface="Malgun Gothic"/>
                <a:cs typeface="Malgun Gothic"/>
              </a:rPr>
              <a:t>스마트시티</a:t>
            </a:r>
            <a:r>
              <a:rPr dirty="0" sz="1800" spc="-130" b="1">
                <a:latin typeface="Malgun Gothic"/>
                <a:cs typeface="Malgun Gothic"/>
              </a:rPr>
              <a:t> </a:t>
            </a:r>
            <a:r>
              <a:rPr dirty="0" sz="1800" spc="-10" b="1">
                <a:latin typeface="Malgun Gothic"/>
                <a:cs typeface="Malgun Gothic"/>
              </a:rPr>
              <a:t>등의</a:t>
            </a:r>
            <a:r>
              <a:rPr dirty="0" sz="1800" spc="-110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부각과</a:t>
            </a:r>
            <a:r>
              <a:rPr dirty="0" sz="1800" spc="-120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발맞추어</a:t>
            </a:r>
            <a:r>
              <a:rPr dirty="0" sz="1800" spc="-130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다양한</a:t>
            </a:r>
            <a:r>
              <a:rPr dirty="0" sz="1800" spc="-120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형태의</a:t>
            </a:r>
            <a:r>
              <a:rPr dirty="0" sz="1800" spc="-125" b="1">
                <a:latin typeface="Malgun Gothic"/>
                <a:cs typeface="Malgun Gothic"/>
              </a:rPr>
              <a:t> </a:t>
            </a:r>
            <a:r>
              <a:rPr dirty="0" sz="1800" spc="-30" b="1">
                <a:latin typeface="Malgun Gothic"/>
                <a:cs typeface="Malgun Gothic"/>
              </a:rPr>
              <a:t>공간정보를</a:t>
            </a:r>
            <a:r>
              <a:rPr dirty="0" sz="1800" spc="-120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혼합현실  콘텐츠로</a:t>
            </a:r>
            <a:r>
              <a:rPr dirty="0" sz="1800" spc="-140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제공하기</a:t>
            </a:r>
            <a:r>
              <a:rPr dirty="0" sz="1800" spc="-125" b="1">
                <a:latin typeface="Malgun Gothic"/>
                <a:cs typeface="Malgun Gothic"/>
              </a:rPr>
              <a:t> </a:t>
            </a:r>
            <a:r>
              <a:rPr dirty="0" sz="1800" spc="-10" b="1">
                <a:latin typeface="Malgun Gothic"/>
                <a:cs typeface="Malgun Gothic"/>
              </a:rPr>
              <a:t>위한</a:t>
            </a:r>
            <a:r>
              <a:rPr dirty="0" sz="1800" spc="-110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수요가</a:t>
            </a:r>
            <a:r>
              <a:rPr dirty="0" sz="1800" spc="-125" b="1">
                <a:latin typeface="Malgun Gothic"/>
                <a:cs typeface="Malgun Gothic"/>
              </a:rPr>
              <a:t> </a:t>
            </a:r>
            <a:r>
              <a:rPr dirty="0" sz="1800" spc="-10" b="1">
                <a:latin typeface="Malgun Gothic"/>
                <a:cs typeface="Malgun Gothic"/>
              </a:rPr>
              <a:t>보다</a:t>
            </a:r>
            <a:r>
              <a:rPr dirty="0" sz="1800" spc="-110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증가하고</a:t>
            </a:r>
            <a:r>
              <a:rPr dirty="0" sz="1800" spc="-135" b="1">
                <a:latin typeface="Malgun Gothic"/>
                <a:cs typeface="Malgun Gothic"/>
              </a:rPr>
              <a:t> </a:t>
            </a:r>
            <a:r>
              <a:rPr dirty="0" sz="1800" spc="10" b="1">
                <a:latin typeface="Malgun Gothic"/>
                <a:cs typeface="Malgun Gothic"/>
              </a:rPr>
              <a:t>있으며,</a:t>
            </a:r>
            <a:r>
              <a:rPr dirty="0" sz="1800" spc="-100" b="1">
                <a:latin typeface="Malgun Gothic"/>
                <a:cs typeface="Malgun Gothic"/>
              </a:rPr>
              <a:t> </a:t>
            </a:r>
            <a:r>
              <a:rPr dirty="0" sz="1800" spc="-10" b="1">
                <a:latin typeface="Malgun Gothic"/>
                <a:cs typeface="Malgun Gothic"/>
              </a:rPr>
              <a:t>이에</a:t>
            </a:r>
            <a:r>
              <a:rPr dirty="0" sz="1800" spc="-110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따라</a:t>
            </a:r>
            <a:r>
              <a:rPr dirty="0" sz="1800" spc="-110" b="1">
                <a:latin typeface="Malgun Gothic"/>
                <a:cs typeface="Malgun Gothic"/>
              </a:rPr>
              <a:t> </a:t>
            </a:r>
            <a:r>
              <a:rPr dirty="0" sz="1800" spc="-10" b="1">
                <a:latin typeface="Malgun Gothic"/>
                <a:cs typeface="Malgun Gothic"/>
              </a:rPr>
              <a:t>관련</a:t>
            </a:r>
            <a:r>
              <a:rPr dirty="0" sz="1800" spc="-110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제품  </a:t>
            </a:r>
            <a:r>
              <a:rPr dirty="0" sz="1800" b="1">
                <a:latin typeface="Malgun Gothic"/>
                <a:cs typeface="Malgun Gothic"/>
              </a:rPr>
              <a:t>및</a:t>
            </a:r>
            <a:r>
              <a:rPr dirty="0" sz="1800" spc="-90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서비스</a:t>
            </a:r>
            <a:r>
              <a:rPr dirty="0" sz="1800" spc="-114" b="1">
                <a:latin typeface="Malgun Gothic"/>
                <a:cs typeface="Malgun Gothic"/>
              </a:rPr>
              <a:t> </a:t>
            </a:r>
            <a:r>
              <a:rPr dirty="0" sz="1800" spc="-10" b="1">
                <a:latin typeface="Malgun Gothic"/>
                <a:cs typeface="Malgun Gothic"/>
              </a:rPr>
              <a:t>등에</a:t>
            </a:r>
            <a:r>
              <a:rPr dirty="0" sz="1800" spc="-110" b="1">
                <a:latin typeface="Malgun Gothic"/>
                <a:cs typeface="Malgun Gothic"/>
              </a:rPr>
              <a:t> </a:t>
            </a:r>
            <a:r>
              <a:rPr dirty="0" sz="1800" spc="-10" b="1">
                <a:latin typeface="Malgun Gothic"/>
                <a:cs typeface="Malgun Gothic"/>
              </a:rPr>
              <a:t>대한</a:t>
            </a:r>
            <a:r>
              <a:rPr dirty="0" sz="1800" spc="-105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규모도</a:t>
            </a:r>
            <a:r>
              <a:rPr dirty="0" sz="1800" spc="-120" b="1">
                <a:latin typeface="Malgun Gothic"/>
                <a:cs typeface="Malgun Gothic"/>
              </a:rPr>
              <a:t> </a:t>
            </a:r>
            <a:r>
              <a:rPr dirty="0" sz="1800" spc="-10" b="1">
                <a:latin typeface="Malgun Gothic"/>
                <a:cs typeface="Malgun Gothic"/>
              </a:rPr>
              <a:t>점차</a:t>
            </a:r>
            <a:r>
              <a:rPr dirty="0" sz="1800" spc="-105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확대되고</a:t>
            </a:r>
            <a:r>
              <a:rPr dirty="0" sz="1800" spc="-120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있을</a:t>
            </a:r>
            <a:r>
              <a:rPr dirty="0" sz="1800" spc="-114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것으로</a:t>
            </a:r>
            <a:r>
              <a:rPr dirty="0" sz="1800" spc="-120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추정됨</a:t>
            </a:r>
            <a:endParaRPr sz="1800">
              <a:latin typeface="Malgun Gothic"/>
              <a:cs typeface="Malgun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73240" y="6394703"/>
            <a:ext cx="817626" cy="345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482840" y="6394703"/>
            <a:ext cx="265950" cy="3451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540752" y="6394703"/>
            <a:ext cx="665226" cy="3451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연구부문/본부명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7052" y="1579149"/>
            <a:ext cx="4906010" cy="3247390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20"/>
              </a:spcBef>
              <a:tabLst>
                <a:tab pos="870585" algn="l"/>
              </a:tabLst>
            </a:pPr>
            <a:r>
              <a:rPr dirty="0" sz="2900" spc="5">
                <a:solidFill>
                  <a:srgbClr val="0000CC"/>
                </a:solidFill>
                <a:latin typeface="Batang"/>
                <a:cs typeface="Batang"/>
              </a:rPr>
              <a:t>목	차</a:t>
            </a:r>
            <a:endParaRPr sz="2900">
              <a:latin typeface="Batang"/>
              <a:cs typeface="Batang"/>
            </a:endParaRPr>
          </a:p>
          <a:p>
            <a:pPr marL="12700">
              <a:lnSpc>
                <a:spcPct val="100000"/>
              </a:lnSpc>
              <a:spcBef>
                <a:spcPts val="439"/>
              </a:spcBef>
            </a:pPr>
            <a:r>
              <a:rPr dirty="0" sz="2500" b="1">
                <a:solidFill>
                  <a:srgbClr val="FF6600"/>
                </a:solidFill>
                <a:latin typeface="Times New Roman"/>
                <a:cs typeface="Times New Roman"/>
              </a:rPr>
              <a:t>----------------------------------------------</a:t>
            </a:r>
            <a:endParaRPr sz="2500">
              <a:latin typeface="Times New Roman"/>
              <a:cs typeface="Times New Roman"/>
            </a:endParaRPr>
          </a:p>
          <a:p>
            <a:pPr marL="329565" indent="-317500">
              <a:lnSpc>
                <a:spcPct val="100000"/>
              </a:lnSpc>
              <a:spcBef>
                <a:spcPts val="525"/>
              </a:spcBef>
              <a:buFont typeface="Times New Roman"/>
              <a:buAutoNum type="arabicPeriod"/>
              <a:tabLst>
                <a:tab pos="330200" algn="l"/>
              </a:tabLst>
            </a:pPr>
            <a:r>
              <a:rPr dirty="0" sz="2500" spc="-35" b="1">
                <a:latin typeface="Malgun Gothic"/>
                <a:cs typeface="Malgun Gothic"/>
              </a:rPr>
              <a:t>기술의</a:t>
            </a:r>
            <a:r>
              <a:rPr dirty="0" sz="2500" spc="-320" b="1">
                <a:latin typeface="Malgun Gothic"/>
                <a:cs typeface="Malgun Gothic"/>
              </a:rPr>
              <a:t> </a:t>
            </a:r>
            <a:r>
              <a:rPr dirty="0" sz="2500" spc="-45" b="1">
                <a:latin typeface="Malgun Gothic"/>
                <a:cs typeface="Malgun Gothic"/>
              </a:rPr>
              <a:t>개요</a:t>
            </a:r>
            <a:endParaRPr sz="2500">
              <a:latin typeface="Malgun Gothic"/>
              <a:cs typeface="Malgun Gothic"/>
            </a:endParaRPr>
          </a:p>
          <a:p>
            <a:pPr marL="329565" indent="-317500">
              <a:lnSpc>
                <a:spcPct val="100000"/>
              </a:lnSpc>
              <a:spcBef>
                <a:spcPts val="600"/>
              </a:spcBef>
              <a:buFont typeface="Times New Roman"/>
              <a:buAutoNum type="arabicPeriod"/>
              <a:tabLst>
                <a:tab pos="330200" algn="l"/>
              </a:tabLst>
            </a:pPr>
            <a:r>
              <a:rPr dirty="0" sz="2500" spc="-35" b="1">
                <a:latin typeface="Malgun Gothic"/>
                <a:cs typeface="Malgun Gothic"/>
              </a:rPr>
              <a:t>기술이전</a:t>
            </a:r>
            <a:r>
              <a:rPr dirty="0" sz="2500" spc="-335" b="1">
                <a:latin typeface="Malgun Gothic"/>
                <a:cs typeface="Malgun Gothic"/>
              </a:rPr>
              <a:t> </a:t>
            </a:r>
            <a:r>
              <a:rPr dirty="0" sz="2500" spc="-25" b="1">
                <a:latin typeface="Malgun Gothic"/>
                <a:cs typeface="Malgun Gothic"/>
              </a:rPr>
              <a:t>내용</a:t>
            </a:r>
            <a:r>
              <a:rPr dirty="0" sz="2500" spc="-315" b="1">
                <a:latin typeface="Malgun Gothic"/>
                <a:cs typeface="Malgun Gothic"/>
              </a:rPr>
              <a:t> </a:t>
            </a:r>
            <a:r>
              <a:rPr dirty="0" sz="2500" spc="-5" b="1">
                <a:latin typeface="Malgun Gothic"/>
                <a:cs typeface="Malgun Gothic"/>
              </a:rPr>
              <a:t>및</a:t>
            </a:r>
            <a:r>
              <a:rPr dirty="0" sz="2500" spc="-310" b="1">
                <a:latin typeface="Malgun Gothic"/>
                <a:cs typeface="Malgun Gothic"/>
              </a:rPr>
              <a:t> </a:t>
            </a:r>
            <a:r>
              <a:rPr dirty="0" sz="2500" spc="-45" b="1">
                <a:latin typeface="Malgun Gothic"/>
                <a:cs typeface="Malgun Gothic"/>
              </a:rPr>
              <a:t>범위</a:t>
            </a:r>
            <a:endParaRPr sz="2500">
              <a:latin typeface="Malgun Gothic"/>
              <a:cs typeface="Malgun Gothic"/>
            </a:endParaRPr>
          </a:p>
          <a:p>
            <a:pPr marL="329565" indent="-317500">
              <a:lnSpc>
                <a:spcPct val="100000"/>
              </a:lnSpc>
              <a:spcBef>
                <a:spcPts val="605"/>
              </a:spcBef>
              <a:buFont typeface="Times New Roman"/>
              <a:buAutoNum type="arabicPeriod"/>
              <a:tabLst>
                <a:tab pos="330200" algn="l"/>
              </a:tabLst>
            </a:pPr>
            <a:r>
              <a:rPr dirty="0" sz="2500" spc="-40" b="1">
                <a:latin typeface="Malgun Gothic"/>
                <a:cs typeface="Malgun Gothic"/>
              </a:rPr>
              <a:t>경쟁기술과</a:t>
            </a:r>
            <a:r>
              <a:rPr dirty="0" sz="2500" spc="-345" b="1">
                <a:latin typeface="Malgun Gothic"/>
                <a:cs typeface="Malgun Gothic"/>
              </a:rPr>
              <a:t> </a:t>
            </a:r>
            <a:r>
              <a:rPr dirty="0" sz="2500" spc="-45" b="1">
                <a:latin typeface="Malgun Gothic"/>
                <a:cs typeface="Malgun Gothic"/>
              </a:rPr>
              <a:t>비교</a:t>
            </a:r>
            <a:endParaRPr sz="2500">
              <a:latin typeface="Malgun Gothic"/>
              <a:cs typeface="Malgun Gothic"/>
            </a:endParaRPr>
          </a:p>
          <a:p>
            <a:pPr marL="329565" indent="-317500">
              <a:lnSpc>
                <a:spcPct val="100000"/>
              </a:lnSpc>
              <a:spcBef>
                <a:spcPts val="600"/>
              </a:spcBef>
              <a:buFont typeface="Times New Roman"/>
              <a:buAutoNum type="arabicPeriod"/>
              <a:tabLst>
                <a:tab pos="330200" algn="l"/>
              </a:tabLst>
            </a:pPr>
            <a:r>
              <a:rPr dirty="0" sz="2500" spc="-35" b="1">
                <a:latin typeface="Malgun Gothic"/>
                <a:cs typeface="Malgun Gothic"/>
              </a:rPr>
              <a:t>기술의</a:t>
            </a:r>
            <a:r>
              <a:rPr dirty="0" sz="2500" spc="-320" b="1">
                <a:latin typeface="Malgun Gothic"/>
                <a:cs typeface="Malgun Gothic"/>
              </a:rPr>
              <a:t> </a:t>
            </a:r>
            <a:r>
              <a:rPr dirty="0" sz="2500" spc="-45" b="1">
                <a:latin typeface="Malgun Gothic"/>
                <a:cs typeface="Malgun Gothic"/>
              </a:rPr>
              <a:t>사업성</a:t>
            </a:r>
            <a:endParaRPr sz="2500">
              <a:latin typeface="Malgun Gothic"/>
              <a:cs typeface="Malgun Gothic"/>
            </a:endParaRPr>
          </a:p>
          <a:p>
            <a:pPr marL="329565" indent="-317500">
              <a:lnSpc>
                <a:spcPct val="100000"/>
              </a:lnSpc>
              <a:spcBef>
                <a:spcPts val="600"/>
              </a:spcBef>
              <a:buFont typeface="Times New Roman"/>
              <a:buAutoNum type="arabicPeriod"/>
              <a:tabLst>
                <a:tab pos="330200" algn="l"/>
              </a:tabLst>
            </a:pPr>
            <a:r>
              <a:rPr dirty="0" sz="2500" spc="-35" b="1">
                <a:latin typeface="Malgun Gothic"/>
                <a:cs typeface="Malgun Gothic"/>
              </a:rPr>
              <a:t>국내외 </a:t>
            </a:r>
            <a:r>
              <a:rPr dirty="0" sz="2500" spc="-25" b="1">
                <a:latin typeface="Malgun Gothic"/>
                <a:cs typeface="Malgun Gothic"/>
              </a:rPr>
              <a:t>시장</a:t>
            </a:r>
            <a:r>
              <a:rPr dirty="0" sz="2500" spc="-600" b="1">
                <a:latin typeface="Malgun Gothic"/>
                <a:cs typeface="Malgun Gothic"/>
              </a:rPr>
              <a:t> </a:t>
            </a:r>
            <a:r>
              <a:rPr dirty="0" sz="2500" spc="-45" b="1">
                <a:latin typeface="Malgun Gothic"/>
                <a:cs typeface="Malgun Gothic"/>
              </a:rPr>
              <a:t>동향</a:t>
            </a:r>
            <a:endParaRPr sz="2500">
              <a:latin typeface="Malgun Gothic"/>
              <a:cs typeface="Malgun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73240" y="6394703"/>
            <a:ext cx="817626" cy="345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482840" y="6394703"/>
            <a:ext cx="265950" cy="3451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540752" y="6394703"/>
            <a:ext cx="665226" cy="3451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연구부문/본부명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0">
              <a:lnSpc>
                <a:spcPts val="1585"/>
              </a:lnSpc>
            </a:pPr>
            <a:fld id="{81D60167-4931-47E6-BA6A-407CBD079E47}" type="slidenum">
              <a:rPr dirty="0" spc="-5"/>
              <a:t>2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2202180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5" b="1">
                <a:solidFill>
                  <a:srgbClr val="4D4D4D"/>
                </a:solidFill>
                <a:latin typeface="Malgun Gothic"/>
                <a:cs typeface="Malgun Gothic"/>
              </a:rPr>
              <a:t>1</a:t>
            </a:r>
            <a:r>
              <a:rPr dirty="0" sz="2600" spc="5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기술의</a:t>
            </a:r>
            <a:r>
              <a:rPr dirty="0" sz="2600" spc="-105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개요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5965" y="1216279"/>
            <a:ext cx="8347709" cy="46145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9895" algn="l"/>
              </a:tabLst>
            </a:pPr>
            <a:r>
              <a:rPr dirty="0" sz="1800">
                <a:solidFill>
                  <a:srgbClr val="CC0066"/>
                </a:solidFill>
                <a:latin typeface="BatangChe"/>
                <a:cs typeface="BatangChe"/>
              </a:rPr>
              <a:t>▣	</a:t>
            </a:r>
            <a:r>
              <a:rPr dirty="0" sz="2200" spc="-25" b="1">
                <a:solidFill>
                  <a:srgbClr val="CC0066"/>
                </a:solidFill>
                <a:latin typeface="Malgun Gothic"/>
                <a:cs typeface="Malgun Gothic"/>
              </a:rPr>
              <a:t>기술이전</a:t>
            </a:r>
            <a:r>
              <a:rPr dirty="0" sz="2200" spc="-125" b="1">
                <a:solidFill>
                  <a:srgbClr val="CC0066"/>
                </a:solidFill>
                <a:latin typeface="Malgun Gothic"/>
                <a:cs typeface="Malgun Gothic"/>
              </a:rPr>
              <a:t> </a:t>
            </a:r>
            <a:r>
              <a:rPr dirty="0" sz="2200" spc="-30" b="1">
                <a:solidFill>
                  <a:srgbClr val="CC0066"/>
                </a:solidFill>
                <a:latin typeface="Malgun Gothic"/>
                <a:cs typeface="Malgun Gothic"/>
              </a:rPr>
              <a:t>개요</a:t>
            </a:r>
            <a:endParaRPr sz="2200">
              <a:latin typeface="Malgun Gothic"/>
              <a:cs typeface="Malgun Gothic"/>
            </a:endParaRPr>
          </a:p>
          <a:p>
            <a:pPr algn="just" marL="774700" marR="5080" indent="-285750">
              <a:lnSpc>
                <a:spcPct val="150000"/>
              </a:lnSpc>
              <a:spcBef>
                <a:spcPts val="660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600" spc="5" b="1">
                <a:latin typeface="Malgun Gothic"/>
                <a:cs typeface="Malgun Gothic"/>
              </a:rPr>
              <a:t>기술이전 대상 기술은 </a:t>
            </a:r>
            <a:r>
              <a:rPr dirty="0" sz="1600" spc="-40" b="1">
                <a:latin typeface="Malgun Gothic"/>
                <a:cs typeface="Malgun Gothic"/>
              </a:rPr>
              <a:t>3D </a:t>
            </a:r>
            <a:r>
              <a:rPr dirty="0" sz="1600" spc="5" b="1">
                <a:latin typeface="Malgun Gothic"/>
                <a:cs typeface="Malgun Gothic"/>
              </a:rPr>
              <a:t>도시모델 </a:t>
            </a:r>
            <a:r>
              <a:rPr dirty="0" sz="1600" b="1">
                <a:latin typeface="Malgun Gothic"/>
                <a:cs typeface="Malgun Gothic"/>
              </a:rPr>
              <a:t>데이터를 </a:t>
            </a:r>
            <a:r>
              <a:rPr dirty="0" sz="1600" spc="5" b="1">
                <a:latin typeface="Malgun Gothic"/>
                <a:cs typeface="Malgun Gothic"/>
              </a:rPr>
              <a:t>이용해 홀로그램 형태의 혼합현실  </a:t>
            </a:r>
            <a:r>
              <a:rPr dirty="0" sz="1600" spc="-75" b="1">
                <a:latin typeface="Malgun Gothic"/>
                <a:cs typeface="Malgun Gothic"/>
              </a:rPr>
              <a:t>(Mixed </a:t>
            </a:r>
            <a:r>
              <a:rPr dirty="0" sz="1600" spc="-40" b="1">
                <a:latin typeface="Malgun Gothic"/>
                <a:cs typeface="Malgun Gothic"/>
              </a:rPr>
              <a:t>Reality) </a:t>
            </a:r>
            <a:r>
              <a:rPr dirty="0" sz="1600" spc="65" b="1">
                <a:latin typeface="Malgun Gothic"/>
                <a:cs typeface="Malgun Gothic"/>
              </a:rPr>
              <a:t>콘텐츠를 </a:t>
            </a:r>
            <a:r>
              <a:rPr dirty="0" sz="1600" spc="55" b="1">
                <a:latin typeface="Malgun Gothic"/>
                <a:cs typeface="Malgun Gothic"/>
              </a:rPr>
              <a:t>생성하여 </a:t>
            </a:r>
            <a:r>
              <a:rPr dirty="0" sz="1600" spc="10" b="1">
                <a:latin typeface="Malgun Gothic"/>
                <a:cs typeface="Malgun Gothic"/>
              </a:rPr>
              <a:t>홀로렌즈(HoloLens) </a:t>
            </a:r>
            <a:r>
              <a:rPr dirty="0" sz="1600" spc="-135" b="1">
                <a:latin typeface="Malgun Gothic"/>
                <a:cs typeface="Malgun Gothic"/>
              </a:rPr>
              <a:t>HMD </a:t>
            </a:r>
            <a:r>
              <a:rPr dirty="0" sz="1600" spc="-30" b="1">
                <a:latin typeface="Malgun Gothic"/>
                <a:cs typeface="Malgun Gothic"/>
              </a:rPr>
              <a:t>(Head-Mounted  </a:t>
            </a:r>
            <a:r>
              <a:rPr dirty="0" sz="1600" spc="-25" b="1">
                <a:latin typeface="Malgun Gothic"/>
                <a:cs typeface="Malgun Gothic"/>
              </a:rPr>
              <a:t>Display) </a:t>
            </a:r>
            <a:r>
              <a:rPr dirty="0" sz="1600" spc="-15" b="1">
                <a:latin typeface="Malgun Gothic"/>
                <a:cs typeface="Malgun Gothic"/>
              </a:rPr>
              <a:t>기기를 </a:t>
            </a:r>
            <a:r>
              <a:rPr dirty="0" sz="1600" spc="-10" b="1">
                <a:latin typeface="Malgun Gothic"/>
                <a:cs typeface="Malgun Gothic"/>
              </a:rPr>
              <a:t>통해 </a:t>
            </a:r>
            <a:r>
              <a:rPr dirty="0" sz="1600" spc="-15" b="1">
                <a:latin typeface="Malgun Gothic"/>
                <a:cs typeface="Malgun Gothic"/>
              </a:rPr>
              <a:t>시각화하는</a:t>
            </a:r>
            <a:r>
              <a:rPr dirty="0" sz="1600" spc="-29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기술임</a:t>
            </a:r>
            <a:endParaRPr sz="1600">
              <a:latin typeface="Malgun Gothic"/>
              <a:cs typeface="Malgun Gothic"/>
            </a:endParaRPr>
          </a:p>
          <a:p>
            <a:pPr algn="just" marL="774700" marR="7620" indent="-285750">
              <a:lnSpc>
                <a:spcPct val="150000"/>
              </a:lnSpc>
              <a:spcBef>
                <a:spcPts val="385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600" spc="-25" b="1">
                <a:latin typeface="Malgun Gothic"/>
                <a:cs typeface="Malgun Gothic"/>
              </a:rPr>
              <a:t>국토부의 공간정보 </a:t>
            </a:r>
            <a:r>
              <a:rPr dirty="0" sz="1600" spc="-20" b="1">
                <a:latin typeface="Malgun Gothic"/>
                <a:cs typeface="Malgun Gothic"/>
              </a:rPr>
              <a:t>오픈 플랫폼(브이월드) </a:t>
            </a:r>
            <a:r>
              <a:rPr dirty="0" sz="1600" spc="-15" b="1">
                <a:latin typeface="Malgun Gothic"/>
                <a:cs typeface="Malgun Gothic"/>
              </a:rPr>
              <a:t>등을 </a:t>
            </a:r>
            <a:r>
              <a:rPr dirty="0" sz="1600" spc="-20" b="1">
                <a:latin typeface="Malgun Gothic"/>
                <a:cs typeface="Malgun Gothic"/>
              </a:rPr>
              <a:t>통해 </a:t>
            </a:r>
            <a:r>
              <a:rPr dirty="0" sz="1600" spc="-25" b="1">
                <a:latin typeface="Malgun Gothic"/>
                <a:cs typeface="Malgun Gothic"/>
              </a:rPr>
              <a:t>제공되는 </a:t>
            </a:r>
            <a:r>
              <a:rPr dirty="0" sz="1600" spc="15" b="1">
                <a:latin typeface="Malgun Gothic"/>
                <a:cs typeface="Malgun Gothic"/>
              </a:rPr>
              <a:t>지형, </a:t>
            </a:r>
            <a:r>
              <a:rPr dirty="0" sz="1600" spc="-5" b="1">
                <a:latin typeface="Malgun Gothic"/>
                <a:cs typeface="Malgun Gothic"/>
              </a:rPr>
              <a:t>항공영상, </a:t>
            </a:r>
            <a:r>
              <a:rPr dirty="0" sz="1600" spc="-35" b="1">
                <a:latin typeface="Malgun Gothic"/>
                <a:cs typeface="Malgun Gothic"/>
              </a:rPr>
              <a:t>3D  </a:t>
            </a:r>
            <a:r>
              <a:rPr dirty="0" sz="1600" spc="-25" b="1">
                <a:latin typeface="Malgun Gothic"/>
                <a:cs typeface="Malgun Gothic"/>
              </a:rPr>
              <a:t>건물모델 데이터를 </a:t>
            </a:r>
            <a:r>
              <a:rPr dirty="0" sz="1600" spc="-15" b="1">
                <a:latin typeface="Malgun Gothic"/>
                <a:cs typeface="Malgun Gothic"/>
              </a:rPr>
              <a:t>파싱(parsing), </a:t>
            </a:r>
            <a:r>
              <a:rPr dirty="0" sz="1600" spc="-25" b="1">
                <a:latin typeface="Malgun Gothic"/>
                <a:cs typeface="Malgun Gothic"/>
              </a:rPr>
              <a:t>변환하여 혼합현실 </a:t>
            </a:r>
            <a:r>
              <a:rPr dirty="0" sz="1600" spc="-20" b="1">
                <a:latin typeface="Malgun Gothic"/>
                <a:cs typeface="Malgun Gothic"/>
              </a:rPr>
              <a:t>공간에 </a:t>
            </a:r>
            <a:r>
              <a:rPr dirty="0" sz="1600" spc="-40" b="1">
                <a:latin typeface="Malgun Gothic"/>
                <a:cs typeface="Malgun Gothic"/>
              </a:rPr>
              <a:t>3D </a:t>
            </a:r>
            <a:r>
              <a:rPr dirty="0" sz="1600" spc="-25" b="1">
                <a:latin typeface="Malgun Gothic"/>
                <a:cs typeface="Malgun Gothic"/>
              </a:rPr>
              <a:t>도시공간을 </a:t>
            </a:r>
            <a:r>
              <a:rPr dirty="0" sz="1600" spc="-30" b="1">
                <a:latin typeface="Malgun Gothic"/>
                <a:cs typeface="Malgun Gothic"/>
              </a:rPr>
              <a:t>재현해  </a:t>
            </a:r>
            <a:r>
              <a:rPr dirty="0" sz="1600" spc="-15" b="1">
                <a:latin typeface="Malgun Gothic"/>
                <a:cs typeface="Malgun Gothic"/>
              </a:rPr>
              <a:t>살펴볼 </a:t>
            </a:r>
            <a:r>
              <a:rPr dirty="0" sz="1600" spc="-5" b="1">
                <a:latin typeface="Malgun Gothic"/>
                <a:cs typeface="Malgun Gothic"/>
              </a:rPr>
              <a:t>수 </a:t>
            </a:r>
            <a:r>
              <a:rPr dirty="0" sz="1600" spc="-15" b="1">
                <a:latin typeface="Malgun Gothic"/>
                <a:cs typeface="Malgun Gothic"/>
              </a:rPr>
              <a:t>있도록</a:t>
            </a:r>
            <a:r>
              <a:rPr dirty="0" sz="1600" spc="-204" b="1">
                <a:latin typeface="Malgun Gothic"/>
                <a:cs typeface="Malgun Gothic"/>
              </a:rPr>
              <a:t> </a:t>
            </a:r>
            <a:r>
              <a:rPr dirty="0" sz="1600" spc="-5" b="1">
                <a:latin typeface="Malgun Gothic"/>
                <a:cs typeface="Malgun Gothic"/>
              </a:rPr>
              <a:t>함</a:t>
            </a:r>
            <a:endParaRPr sz="1600">
              <a:latin typeface="Malgun Gothic"/>
              <a:cs typeface="Malgun Gothic"/>
            </a:endParaRPr>
          </a:p>
          <a:p>
            <a:pPr algn="just" marL="774700" marR="5715" indent="-285750">
              <a:lnSpc>
                <a:spcPct val="150000"/>
              </a:lnSpc>
              <a:spcBef>
                <a:spcPts val="385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600" spc="-25" b="1">
                <a:latin typeface="Malgun Gothic"/>
                <a:cs typeface="Malgun Gothic"/>
              </a:rPr>
              <a:t>사용자가 테이블과 </a:t>
            </a:r>
            <a:r>
              <a:rPr dirty="0" sz="1600" spc="-20" b="1">
                <a:latin typeface="Malgun Gothic"/>
                <a:cs typeface="Malgun Gothic"/>
              </a:rPr>
              <a:t>같은 </a:t>
            </a:r>
            <a:r>
              <a:rPr dirty="0" sz="1600" spc="-25" b="1">
                <a:latin typeface="Malgun Gothic"/>
                <a:cs typeface="Malgun Gothic"/>
              </a:rPr>
              <a:t>현실공간 </a:t>
            </a:r>
            <a:r>
              <a:rPr dirty="0" sz="1600" spc="-20" b="1">
                <a:latin typeface="Malgun Gothic"/>
                <a:cs typeface="Malgun Gothic"/>
              </a:rPr>
              <a:t>위에 가상의 </a:t>
            </a:r>
            <a:r>
              <a:rPr dirty="0" sz="1600" spc="-40" b="1">
                <a:latin typeface="Malgun Gothic"/>
                <a:cs typeface="Malgun Gothic"/>
              </a:rPr>
              <a:t>3D </a:t>
            </a:r>
            <a:r>
              <a:rPr dirty="0" sz="1600" spc="-25" b="1">
                <a:latin typeface="Malgun Gothic"/>
                <a:cs typeface="Malgun Gothic"/>
              </a:rPr>
              <a:t>도시모델을 </a:t>
            </a:r>
            <a:r>
              <a:rPr dirty="0" sz="1600" spc="-20" b="1">
                <a:latin typeface="Malgun Gothic"/>
                <a:cs typeface="Malgun Gothic"/>
              </a:rPr>
              <a:t>놓고 </a:t>
            </a:r>
            <a:r>
              <a:rPr dirty="0" sz="1600" spc="-25" b="1">
                <a:latin typeface="Malgun Gothic"/>
                <a:cs typeface="Malgun Gothic"/>
              </a:rPr>
              <a:t>바라보는 </a:t>
            </a:r>
            <a:r>
              <a:rPr dirty="0" sz="1600" spc="-30" b="1">
                <a:latin typeface="Malgun Gothic"/>
                <a:cs typeface="Malgun Gothic"/>
              </a:rPr>
              <a:t>행위  </a:t>
            </a:r>
            <a:r>
              <a:rPr dirty="0" sz="1600" b="1">
                <a:latin typeface="Malgun Gothic"/>
                <a:cs typeface="Malgun Gothic"/>
              </a:rPr>
              <a:t>(gaze)와 </a:t>
            </a:r>
            <a:r>
              <a:rPr dirty="0" sz="1600" spc="-20" b="1">
                <a:latin typeface="Malgun Gothic"/>
                <a:cs typeface="Malgun Gothic"/>
              </a:rPr>
              <a:t>손의 </a:t>
            </a:r>
            <a:r>
              <a:rPr dirty="0" sz="1600" spc="-30" b="1">
                <a:latin typeface="Malgun Gothic"/>
                <a:cs typeface="Malgun Gothic"/>
              </a:rPr>
              <a:t>움직임(gesture)만으로 </a:t>
            </a:r>
            <a:r>
              <a:rPr dirty="0" sz="1600" spc="-20" b="1">
                <a:latin typeface="Malgun Gothic"/>
                <a:cs typeface="Malgun Gothic"/>
              </a:rPr>
              <a:t>모델을 </a:t>
            </a:r>
            <a:r>
              <a:rPr dirty="0" sz="1600" spc="15" b="1">
                <a:latin typeface="Malgun Gothic"/>
                <a:cs typeface="Malgun Gothic"/>
              </a:rPr>
              <a:t>배치, </a:t>
            </a:r>
            <a:r>
              <a:rPr dirty="0" sz="1600" spc="-10" b="1">
                <a:latin typeface="Malgun Gothic"/>
                <a:cs typeface="Malgun Gothic"/>
              </a:rPr>
              <a:t>확대/축소, </a:t>
            </a:r>
            <a:r>
              <a:rPr dirty="0" sz="1600" spc="10" b="1">
                <a:latin typeface="Malgun Gothic"/>
                <a:cs typeface="Malgun Gothic"/>
              </a:rPr>
              <a:t>회전, </a:t>
            </a:r>
            <a:r>
              <a:rPr dirty="0" sz="1600" spc="-25" b="1">
                <a:latin typeface="Malgun Gothic"/>
                <a:cs typeface="Malgun Gothic"/>
              </a:rPr>
              <a:t>이동시키고 </a:t>
            </a:r>
            <a:r>
              <a:rPr dirty="0" sz="1600" spc="-5" b="1">
                <a:latin typeface="Malgun Gothic"/>
                <a:cs typeface="Malgun Gothic"/>
              </a:rPr>
              <a:t>정  </a:t>
            </a:r>
            <a:r>
              <a:rPr dirty="0" sz="1600" spc="-15" b="1">
                <a:latin typeface="Malgun Gothic"/>
                <a:cs typeface="Malgun Gothic"/>
              </a:rPr>
              <a:t>보를</a:t>
            </a:r>
            <a:r>
              <a:rPr dirty="0" sz="1600" spc="-8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조회할</a:t>
            </a:r>
            <a:r>
              <a:rPr dirty="0" sz="1600" spc="-75" b="1">
                <a:latin typeface="Malgun Gothic"/>
                <a:cs typeface="Malgun Gothic"/>
              </a:rPr>
              <a:t> </a:t>
            </a:r>
            <a:r>
              <a:rPr dirty="0" sz="1600" spc="-5" b="1">
                <a:latin typeface="Malgun Gothic"/>
                <a:cs typeface="Malgun Gothic"/>
              </a:rPr>
              <a:t>수</a:t>
            </a:r>
            <a:r>
              <a:rPr dirty="0" sz="1600" spc="-6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있도록</a:t>
            </a:r>
            <a:r>
              <a:rPr dirty="0" sz="1600" spc="-80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인터랙션</a:t>
            </a:r>
            <a:r>
              <a:rPr dirty="0" sz="1600" spc="-9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기능과</a:t>
            </a:r>
            <a:r>
              <a:rPr dirty="0" sz="1600" spc="-70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인터페이스를</a:t>
            </a:r>
            <a:r>
              <a:rPr dirty="0" sz="1600" spc="-9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제공함</a:t>
            </a:r>
            <a:endParaRPr sz="1600">
              <a:latin typeface="Malgun Gothic"/>
              <a:cs typeface="Malgun Gothic"/>
            </a:endParaRPr>
          </a:p>
          <a:p>
            <a:pPr algn="just" marL="774700" marR="5715" indent="-285750">
              <a:lnSpc>
                <a:spcPct val="150100"/>
              </a:lnSpc>
              <a:spcBef>
                <a:spcPts val="385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600" spc="-20" b="1">
                <a:latin typeface="Malgun Gothic"/>
                <a:cs typeface="Malgun Gothic"/>
              </a:rPr>
              <a:t>나아가 </a:t>
            </a:r>
            <a:r>
              <a:rPr dirty="0" sz="1600" spc="65" b="1">
                <a:latin typeface="Malgun Gothic"/>
                <a:cs typeface="Malgun Gothic"/>
              </a:rPr>
              <a:t>PC </a:t>
            </a:r>
            <a:r>
              <a:rPr dirty="0" sz="1600" spc="-20" b="1">
                <a:latin typeface="Malgun Gothic"/>
                <a:cs typeface="Malgun Gothic"/>
              </a:rPr>
              <a:t>화면의 </a:t>
            </a:r>
            <a:r>
              <a:rPr dirty="0" sz="1600" spc="-25" b="1">
                <a:latin typeface="Malgun Gothic"/>
                <a:cs typeface="Malgun Gothic"/>
              </a:rPr>
              <a:t>한정된 공간을 </a:t>
            </a:r>
            <a:r>
              <a:rPr dirty="0" sz="1600" spc="-20" b="1">
                <a:latin typeface="Malgun Gothic"/>
                <a:cs typeface="Malgun Gothic"/>
              </a:rPr>
              <a:t>벗어나 </a:t>
            </a:r>
            <a:r>
              <a:rPr dirty="0" sz="1600" spc="-25" b="1">
                <a:latin typeface="Malgun Gothic"/>
                <a:cs typeface="Malgun Gothic"/>
              </a:rPr>
              <a:t>회의실과 </a:t>
            </a:r>
            <a:r>
              <a:rPr dirty="0" sz="1600" spc="-15" b="1">
                <a:latin typeface="Malgun Gothic"/>
                <a:cs typeface="Malgun Gothic"/>
              </a:rPr>
              <a:t>같은 </a:t>
            </a:r>
            <a:r>
              <a:rPr dirty="0" sz="1600" spc="-25" b="1">
                <a:latin typeface="Malgun Gothic"/>
                <a:cs typeface="Malgun Gothic"/>
              </a:rPr>
              <a:t>현실공간에서 가상의 </a:t>
            </a:r>
            <a:r>
              <a:rPr dirty="0" sz="1600" spc="-40" b="1">
                <a:latin typeface="Malgun Gothic"/>
                <a:cs typeface="Malgun Gothic"/>
              </a:rPr>
              <a:t>3D </a:t>
            </a:r>
            <a:r>
              <a:rPr dirty="0" sz="1600" spc="-5" b="1">
                <a:latin typeface="Malgun Gothic"/>
                <a:cs typeface="Malgun Gothic"/>
              </a:rPr>
              <a:t>도  </a:t>
            </a:r>
            <a:r>
              <a:rPr dirty="0" sz="1600" spc="-20" b="1">
                <a:latin typeface="Malgun Gothic"/>
                <a:cs typeface="Malgun Gothic"/>
              </a:rPr>
              <a:t>시모델을</a:t>
            </a:r>
            <a:r>
              <a:rPr dirty="0" sz="1600" spc="-90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공유하여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다수의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사용자들이</a:t>
            </a:r>
            <a:r>
              <a:rPr dirty="0" sz="1600" spc="-9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협업할</a:t>
            </a:r>
            <a:r>
              <a:rPr dirty="0" sz="1600" spc="-75" b="1">
                <a:latin typeface="Malgun Gothic"/>
                <a:cs typeface="Malgun Gothic"/>
              </a:rPr>
              <a:t> </a:t>
            </a:r>
            <a:r>
              <a:rPr dirty="0" sz="1600" spc="-5" b="1">
                <a:latin typeface="Malgun Gothic"/>
                <a:cs typeface="Malgun Gothic"/>
              </a:rPr>
              <a:t>수</a:t>
            </a:r>
            <a:r>
              <a:rPr dirty="0" sz="1600" spc="-6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있도록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5" b="1">
                <a:latin typeface="Malgun Gothic"/>
                <a:cs typeface="Malgun Gothic"/>
              </a:rPr>
              <a:t>함</a:t>
            </a:r>
            <a:endParaRPr sz="1600">
              <a:latin typeface="Malgun Gothic"/>
              <a:cs typeface="Malgun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73240" y="6394703"/>
            <a:ext cx="817626" cy="345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482840" y="6394703"/>
            <a:ext cx="265950" cy="3451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540752" y="6394703"/>
            <a:ext cx="665226" cy="3451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연구부문/본부명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0">
              <a:lnSpc>
                <a:spcPts val="1585"/>
              </a:lnSpc>
            </a:pPr>
            <a:fld id="{81D60167-4931-47E6-BA6A-407CBD079E47}" type="slidenum">
              <a:rPr dirty="0" spc="-5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2202180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5" b="1">
                <a:solidFill>
                  <a:srgbClr val="4D4D4D"/>
                </a:solidFill>
                <a:latin typeface="Malgun Gothic"/>
                <a:cs typeface="Malgun Gothic"/>
              </a:rPr>
              <a:t>1</a:t>
            </a:r>
            <a:r>
              <a:rPr dirty="0" sz="2600" spc="5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기술의</a:t>
            </a:r>
            <a:r>
              <a:rPr dirty="0" sz="2600" spc="-105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개요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73240" y="6394703"/>
            <a:ext cx="817626" cy="345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482840" y="6394703"/>
            <a:ext cx="265950" cy="3451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540752" y="6394703"/>
            <a:ext cx="665226" cy="3451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35965" y="1216279"/>
            <a:ext cx="8346440" cy="47732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9895" algn="l"/>
              </a:tabLst>
            </a:pPr>
            <a:r>
              <a:rPr dirty="0" sz="1800">
                <a:solidFill>
                  <a:srgbClr val="CC0066"/>
                </a:solidFill>
                <a:latin typeface="BatangChe"/>
                <a:cs typeface="BatangChe"/>
              </a:rPr>
              <a:t>▣	</a:t>
            </a:r>
            <a:r>
              <a:rPr dirty="0" sz="2200" spc="-25" b="1">
                <a:solidFill>
                  <a:srgbClr val="CC0066"/>
                </a:solidFill>
                <a:latin typeface="Malgun Gothic"/>
                <a:cs typeface="Malgun Gothic"/>
              </a:rPr>
              <a:t>기술이전 </a:t>
            </a:r>
            <a:r>
              <a:rPr dirty="0" sz="2200" spc="-20" b="1">
                <a:solidFill>
                  <a:srgbClr val="CC0066"/>
                </a:solidFill>
                <a:latin typeface="Malgun Gothic"/>
                <a:cs typeface="Malgun Gothic"/>
              </a:rPr>
              <a:t>목적 </a:t>
            </a:r>
            <a:r>
              <a:rPr dirty="0" sz="2200" spc="-5" b="1">
                <a:solidFill>
                  <a:srgbClr val="CC0066"/>
                </a:solidFill>
                <a:latin typeface="Malgun Gothic"/>
                <a:cs typeface="Malgun Gothic"/>
              </a:rPr>
              <a:t>및</a:t>
            </a:r>
            <a:r>
              <a:rPr dirty="0" sz="2200" spc="-245" b="1">
                <a:solidFill>
                  <a:srgbClr val="CC0066"/>
                </a:solidFill>
                <a:latin typeface="Malgun Gothic"/>
                <a:cs typeface="Malgun Gothic"/>
              </a:rPr>
              <a:t> </a:t>
            </a:r>
            <a:r>
              <a:rPr dirty="0" sz="2200" spc="-30" b="1">
                <a:solidFill>
                  <a:srgbClr val="CC0066"/>
                </a:solidFill>
                <a:latin typeface="Malgun Gothic"/>
                <a:cs typeface="Malgun Gothic"/>
              </a:rPr>
              <a:t>필요성</a:t>
            </a:r>
            <a:endParaRPr sz="2200">
              <a:latin typeface="Malgun Gothic"/>
              <a:cs typeface="Malgun Gothic"/>
            </a:endParaRPr>
          </a:p>
          <a:p>
            <a:pPr algn="just" marL="774700" marR="5080" indent="-285750">
              <a:lnSpc>
                <a:spcPct val="130000"/>
              </a:lnSpc>
              <a:spcBef>
                <a:spcPts val="755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600" spc="-20" b="1">
                <a:latin typeface="Malgun Gothic"/>
                <a:cs typeface="Malgun Gothic"/>
              </a:rPr>
              <a:t>도시는 </a:t>
            </a:r>
            <a:r>
              <a:rPr dirty="0" sz="1600" spc="-25" b="1">
                <a:latin typeface="Malgun Gothic"/>
                <a:cs typeface="Malgun Gothic"/>
              </a:rPr>
              <a:t>3차원 공간에 존재하는 3차원 형상으로서 </a:t>
            </a:r>
            <a:r>
              <a:rPr dirty="0" sz="1600" spc="-20" b="1">
                <a:latin typeface="Malgun Gothic"/>
                <a:cs typeface="Malgun Gothic"/>
              </a:rPr>
              <a:t>이를 </a:t>
            </a:r>
            <a:r>
              <a:rPr dirty="0" sz="1600" spc="-25" b="1">
                <a:latin typeface="Malgun Gothic"/>
                <a:cs typeface="Malgun Gothic"/>
              </a:rPr>
              <a:t>컴퓨터에 </a:t>
            </a:r>
            <a:r>
              <a:rPr dirty="0" sz="1600" spc="-20" b="1">
                <a:latin typeface="Malgun Gothic"/>
                <a:cs typeface="Malgun Gothic"/>
              </a:rPr>
              <a:t>재현한 </a:t>
            </a:r>
            <a:r>
              <a:rPr dirty="0" sz="1600" spc="-25" b="1">
                <a:latin typeface="Malgun Gothic"/>
                <a:cs typeface="Malgun Gothic"/>
              </a:rPr>
              <a:t>도시모델의  </a:t>
            </a:r>
            <a:r>
              <a:rPr dirty="0" sz="1600" spc="-15" b="1">
                <a:latin typeface="Malgun Gothic"/>
                <a:cs typeface="Malgun Gothic"/>
              </a:rPr>
              <a:t>경우</a:t>
            </a:r>
            <a:r>
              <a:rPr dirty="0" sz="1600" spc="-8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3차원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시각화</a:t>
            </a:r>
            <a:r>
              <a:rPr dirty="0" sz="1600" spc="-7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환경에서</a:t>
            </a:r>
            <a:r>
              <a:rPr dirty="0" sz="1600" spc="-9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가장</a:t>
            </a:r>
            <a:r>
              <a:rPr dirty="0" sz="1600" spc="-7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효과적으로</a:t>
            </a:r>
            <a:r>
              <a:rPr dirty="0" sz="1600" spc="-10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파악할</a:t>
            </a:r>
            <a:r>
              <a:rPr dirty="0" sz="1600" spc="-75" b="1">
                <a:latin typeface="Malgun Gothic"/>
                <a:cs typeface="Malgun Gothic"/>
              </a:rPr>
              <a:t> </a:t>
            </a:r>
            <a:r>
              <a:rPr dirty="0" sz="1600" spc="-5" b="1">
                <a:latin typeface="Malgun Gothic"/>
                <a:cs typeface="Malgun Gothic"/>
              </a:rPr>
              <a:t>수</a:t>
            </a:r>
            <a:r>
              <a:rPr dirty="0" sz="1600" spc="-60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있음</a:t>
            </a:r>
            <a:endParaRPr sz="1600">
              <a:latin typeface="Malgun Gothic"/>
              <a:cs typeface="Malgun Gothic"/>
            </a:endParaRPr>
          </a:p>
          <a:p>
            <a:pPr algn="just" marL="774700" indent="-285750">
              <a:lnSpc>
                <a:spcPct val="100000"/>
              </a:lnSpc>
              <a:spcBef>
                <a:spcPts val="960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600" spc="65" b="1">
                <a:latin typeface="Malgun Gothic"/>
                <a:cs typeface="Malgun Gothic"/>
              </a:rPr>
              <a:t>PC </a:t>
            </a:r>
            <a:r>
              <a:rPr dirty="0" sz="1600" spc="-25" b="1">
                <a:latin typeface="Malgun Gothic"/>
                <a:cs typeface="Malgun Gothic"/>
              </a:rPr>
              <a:t>화면에 표현된 </a:t>
            </a:r>
            <a:r>
              <a:rPr dirty="0" sz="1600" spc="-20" b="1">
                <a:latin typeface="Malgun Gothic"/>
                <a:cs typeface="Malgun Gothic"/>
              </a:rPr>
              <a:t>3차원 </a:t>
            </a:r>
            <a:r>
              <a:rPr dirty="0" sz="1600" spc="-30" b="1">
                <a:latin typeface="Malgun Gothic"/>
                <a:cs typeface="Malgun Gothic"/>
              </a:rPr>
              <a:t>환경에서는 </a:t>
            </a:r>
            <a:r>
              <a:rPr dirty="0" sz="1600" spc="-15" b="1">
                <a:latin typeface="Malgun Gothic"/>
                <a:cs typeface="Malgun Gothic"/>
              </a:rPr>
              <a:t>한정된 </a:t>
            </a:r>
            <a:r>
              <a:rPr dirty="0" sz="1600" spc="-25" b="1">
                <a:latin typeface="Malgun Gothic"/>
                <a:cs typeface="Malgun Gothic"/>
              </a:rPr>
              <a:t>영역과 시점으로 </a:t>
            </a:r>
            <a:r>
              <a:rPr dirty="0" sz="1600" spc="-20" b="1">
                <a:latin typeface="Malgun Gothic"/>
                <a:cs typeface="Malgun Gothic"/>
              </a:rPr>
              <a:t>인해 </a:t>
            </a:r>
            <a:r>
              <a:rPr dirty="0" sz="1600" spc="-5" b="1">
                <a:latin typeface="Malgun Gothic"/>
                <a:cs typeface="Malgun Gothic"/>
              </a:rPr>
              <a:t>그</a:t>
            </a:r>
            <a:r>
              <a:rPr dirty="0" sz="1600" spc="325" b="1">
                <a:latin typeface="Malgun Gothic"/>
                <a:cs typeface="Malgun Gothic"/>
              </a:rPr>
              <a:t> </a:t>
            </a:r>
            <a:r>
              <a:rPr dirty="0" sz="1600" spc="-25" b="1">
                <a:latin typeface="Malgun Gothic"/>
                <a:cs typeface="Malgun Gothic"/>
              </a:rPr>
              <a:t>인터페이스와</a:t>
            </a:r>
            <a:endParaRPr sz="1600">
              <a:latin typeface="Malgun Gothic"/>
              <a:cs typeface="Malgun Gothic"/>
            </a:endParaRPr>
          </a:p>
          <a:p>
            <a:pPr algn="just" marL="774700">
              <a:lnSpc>
                <a:spcPct val="100000"/>
              </a:lnSpc>
              <a:spcBef>
                <a:spcPts val="580"/>
              </a:spcBef>
            </a:pPr>
            <a:r>
              <a:rPr dirty="0" sz="1600" spc="-15" b="1">
                <a:latin typeface="Malgun Gothic"/>
                <a:cs typeface="Malgun Gothic"/>
              </a:rPr>
              <a:t>사용자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인터렉션이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불편해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30" b="1">
                <a:latin typeface="Malgun Gothic"/>
                <a:cs typeface="Malgun Gothic"/>
              </a:rPr>
              <a:t>3D</a:t>
            </a:r>
            <a:r>
              <a:rPr dirty="0" sz="1600" spc="-60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도시공간을</a:t>
            </a:r>
            <a:r>
              <a:rPr dirty="0" sz="1600" spc="-9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효과적으로</a:t>
            </a:r>
            <a:r>
              <a:rPr dirty="0" sz="1600" spc="-9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분석하기</a:t>
            </a:r>
            <a:r>
              <a:rPr dirty="0" sz="1600" spc="-9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어려움</a:t>
            </a:r>
            <a:endParaRPr sz="1600">
              <a:latin typeface="Malgun Gothic"/>
              <a:cs typeface="Malgun Gothic"/>
            </a:endParaRPr>
          </a:p>
          <a:p>
            <a:pPr algn="just" marL="774700" marR="5080" indent="-285750">
              <a:lnSpc>
                <a:spcPct val="130000"/>
              </a:lnSpc>
              <a:spcBef>
                <a:spcPts val="380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600" spc="-50" b="1">
                <a:latin typeface="Malgun Gothic"/>
                <a:cs typeface="Malgun Gothic"/>
              </a:rPr>
              <a:t>증강현실(Augmented </a:t>
            </a:r>
            <a:r>
              <a:rPr dirty="0" sz="1600" spc="-35" b="1">
                <a:latin typeface="Malgun Gothic"/>
                <a:cs typeface="Malgun Gothic"/>
              </a:rPr>
              <a:t>Reality)은 </a:t>
            </a:r>
            <a:r>
              <a:rPr dirty="0" sz="1600" spc="-20" b="1">
                <a:latin typeface="Malgun Gothic"/>
                <a:cs typeface="Malgun Gothic"/>
              </a:rPr>
              <a:t>대부분 </a:t>
            </a:r>
            <a:r>
              <a:rPr dirty="0" sz="1600" spc="-25" b="1">
                <a:latin typeface="Malgun Gothic"/>
                <a:cs typeface="Malgun Gothic"/>
              </a:rPr>
              <a:t>현실공간에 </a:t>
            </a:r>
            <a:r>
              <a:rPr dirty="0" sz="1600" spc="-20" b="1">
                <a:latin typeface="Malgun Gothic"/>
                <a:cs typeface="Malgun Gothic"/>
              </a:rPr>
              <a:t>가상의 </a:t>
            </a:r>
            <a:r>
              <a:rPr dirty="0" sz="1600" spc="-25" b="1">
                <a:latin typeface="Malgun Gothic"/>
                <a:cs typeface="Malgun Gothic"/>
              </a:rPr>
              <a:t>정보를 단순히 오버레이  </a:t>
            </a:r>
            <a:r>
              <a:rPr dirty="0" sz="1600" spc="-35" b="1">
                <a:latin typeface="Malgun Gothic"/>
                <a:cs typeface="Malgun Gothic"/>
              </a:rPr>
              <a:t>(overlay)하는 </a:t>
            </a:r>
            <a:r>
              <a:rPr dirty="0" sz="1600" spc="-25" b="1">
                <a:latin typeface="Malgun Gothic"/>
                <a:cs typeface="Malgun Gothic"/>
              </a:rPr>
              <a:t>방식으로 </a:t>
            </a:r>
            <a:r>
              <a:rPr dirty="0" sz="1600" spc="-40" b="1">
                <a:latin typeface="Malgun Gothic"/>
                <a:cs typeface="Malgun Gothic"/>
              </a:rPr>
              <a:t>3D </a:t>
            </a:r>
            <a:r>
              <a:rPr dirty="0" sz="1600" spc="-25" b="1">
                <a:latin typeface="Malgun Gothic"/>
                <a:cs typeface="Malgun Gothic"/>
              </a:rPr>
              <a:t>도시모델을 주위의 현실공간과 정합해 보여주는데 </a:t>
            </a:r>
            <a:r>
              <a:rPr dirty="0" sz="1600" spc="-30" b="1">
                <a:latin typeface="Malgun Gothic"/>
                <a:cs typeface="Malgun Gothic"/>
              </a:rPr>
              <a:t>한계  </a:t>
            </a:r>
            <a:r>
              <a:rPr dirty="0" sz="1600" spc="-5" b="1">
                <a:latin typeface="Malgun Gothic"/>
                <a:cs typeface="Malgun Gothic"/>
              </a:rPr>
              <a:t>가</a:t>
            </a:r>
            <a:r>
              <a:rPr dirty="0" sz="1600" spc="-6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있음</a:t>
            </a:r>
            <a:endParaRPr sz="1600">
              <a:latin typeface="Malgun Gothic"/>
              <a:cs typeface="Malgun Gothic"/>
            </a:endParaRPr>
          </a:p>
          <a:p>
            <a:pPr algn="just" marL="774700" marR="8255" indent="-285750">
              <a:lnSpc>
                <a:spcPct val="130000"/>
              </a:lnSpc>
              <a:spcBef>
                <a:spcPts val="390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600" spc="-60" b="1">
                <a:latin typeface="Malgun Gothic"/>
                <a:cs typeface="Malgun Gothic"/>
              </a:rPr>
              <a:t>가상현실(Virtual </a:t>
            </a:r>
            <a:r>
              <a:rPr dirty="0" sz="1600" spc="-35" b="1">
                <a:latin typeface="Malgun Gothic"/>
                <a:cs typeface="Malgun Gothic"/>
              </a:rPr>
              <a:t>Reality)의 </a:t>
            </a:r>
            <a:r>
              <a:rPr dirty="0" sz="1600" spc="-25" b="1">
                <a:latin typeface="Malgun Gothic"/>
                <a:cs typeface="Malgun Gothic"/>
              </a:rPr>
              <a:t>경우는 외부와 </a:t>
            </a:r>
            <a:r>
              <a:rPr dirty="0" sz="1600" spc="-20" b="1">
                <a:latin typeface="Malgun Gothic"/>
                <a:cs typeface="Malgun Gothic"/>
              </a:rPr>
              <a:t>차단된 </a:t>
            </a:r>
            <a:r>
              <a:rPr dirty="0" sz="1600" spc="-25" b="1">
                <a:latin typeface="Malgun Gothic"/>
                <a:cs typeface="Malgun Gothic"/>
              </a:rPr>
              <a:t>가상공간만을 보여주어 </a:t>
            </a:r>
            <a:r>
              <a:rPr dirty="0" sz="1600" spc="-30" b="1">
                <a:latin typeface="Malgun Gothic"/>
                <a:cs typeface="Malgun Gothic"/>
              </a:rPr>
              <a:t>몰입감을  </a:t>
            </a:r>
            <a:r>
              <a:rPr dirty="0" sz="1600" spc="-5" b="1">
                <a:latin typeface="Malgun Gothic"/>
                <a:cs typeface="Malgun Gothic"/>
              </a:rPr>
              <a:t>줄</a:t>
            </a:r>
            <a:r>
              <a:rPr dirty="0" sz="1600" spc="-60" b="1">
                <a:latin typeface="Malgun Gothic"/>
                <a:cs typeface="Malgun Gothic"/>
              </a:rPr>
              <a:t> </a:t>
            </a:r>
            <a:r>
              <a:rPr dirty="0" sz="1600" spc="-5" b="1">
                <a:latin typeface="Malgun Gothic"/>
                <a:cs typeface="Malgun Gothic"/>
              </a:rPr>
              <a:t>수</a:t>
            </a:r>
            <a:r>
              <a:rPr dirty="0" sz="1600" spc="-6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있는</a:t>
            </a:r>
            <a:r>
              <a:rPr dirty="0" sz="1600" spc="-7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반면</a:t>
            </a:r>
            <a:r>
              <a:rPr dirty="0" sz="1600" spc="-7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주위상황을</a:t>
            </a:r>
            <a:r>
              <a:rPr dirty="0" sz="1600" spc="-80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파악하기가</a:t>
            </a:r>
            <a:r>
              <a:rPr dirty="0" sz="1600" spc="-9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어려워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다수의</a:t>
            </a:r>
            <a:r>
              <a:rPr dirty="0" sz="1600" spc="-7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사용자가</a:t>
            </a:r>
            <a:r>
              <a:rPr dirty="0" sz="1600" spc="-9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협업하기에</a:t>
            </a:r>
            <a:r>
              <a:rPr dirty="0" sz="1600" spc="-9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부적합</a:t>
            </a:r>
            <a:endParaRPr sz="1600">
              <a:latin typeface="Malgun Gothic"/>
              <a:cs typeface="Malgun Gothic"/>
            </a:endParaRPr>
          </a:p>
          <a:p>
            <a:pPr algn="just" marL="774700" marR="5080" indent="-285750">
              <a:lnSpc>
                <a:spcPct val="130000"/>
              </a:lnSpc>
              <a:spcBef>
                <a:spcPts val="384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600" spc="-25" b="1">
                <a:latin typeface="Malgun Gothic"/>
                <a:cs typeface="Malgun Gothic"/>
              </a:rPr>
              <a:t>이전기술은 </a:t>
            </a:r>
            <a:r>
              <a:rPr dirty="0" sz="1600" spc="-40" b="1">
                <a:latin typeface="Malgun Gothic"/>
                <a:cs typeface="Malgun Gothic"/>
              </a:rPr>
              <a:t>3D </a:t>
            </a:r>
            <a:r>
              <a:rPr dirty="0" sz="1600" spc="-25" b="1">
                <a:latin typeface="Malgun Gothic"/>
                <a:cs typeface="Malgun Gothic"/>
              </a:rPr>
              <a:t>도시모델을 홀로그램 </a:t>
            </a:r>
            <a:r>
              <a:rPr dirty="0" sz="1600" spc="-20" b="1">
                <a:latin typeface="Malgun Gothic"/>
                <a:cs typeface="Malgun Gothic"/>
              </a:rPr>
              <a:t>형태로 주위 </a:t>
            </a:r>
            <a:r>
              <a:rPr dirty="0" sz="1600" spc="-25" b="1">
                <a:latin typeface="Malgun Gothic"/>
                <a:cs typeface="Malgun Gothic"/>
              </a:rPr>
              <a:t>현실공간에 </a:t>
            </a:r>
            <a:r>
              <a:rPr dirty="0" sz="1600" spc="-20" b="1">
                <a:latin typeface="Malgun Gothic"/>
                <a:cs typeface="Malgun Gothic"/>
              </a:rPr>
              <a:t>보다 </a:t>
            </a:r>
            <a:r>
              <a:rPr dirty="0" sz="1600" spc="-25" b="1">
                <a:latin typeface="Malgun Gothic"/>
                <a:cs typeface="Malgun Gothic"/>
              </a:rPr>
              <a:t>정확히 </a:t>
            </a:r>
            <a:r>
              <a:rPr dirty="0" sz="1600" spc="-20" b="1">
                <a:latin typeface="Malgun Gothic"/>
                <a:cs typeface="Malgun Gothic"/>
              </a:rPr>
              <a:t>정합해</a:t>
            </a:r>
            <a:r>
              <a:rPr dirty="0" sz="1600" spc="-130" b="1">
                <a:latin typeface="Malgun Gothic"/>
                <a:cs typeface="Malgun Gothic"/>
              </a:rPr>
              <a:t> </a:t>
            </a:r>
            <a:r>
              <a:rPr dirty="0" sz="1600" spc="-5" b="1">
                <a:latin typeface="Malgun Gothic"/>
                <a:cs typeface="Malgun Gothic"/>
              </a:rPr>
              <a:t>시  </a:t>
            </a:r>
            <a:r>
              <a:rPr dirty="0" sz="1600" spc="5" b="1">
                <a:latin typeface="Malgun Gothic"/>
                <a:cs typeface="Malgun Gothic"/>
              </a:rPr>
              <a:t>각화하고, </a:t>
            </a:r>
            <a:r>
              <a:rPr dirty="0" sz="1600" spc="-20" b="1">
                <a:latin typeface="Malgun Gothic"/>
                <a:cs typeface="Malgun Gothic"/>
              </a:rPr>
              <a:t>사용자의 </a:t>
            </a:r>
            <a:r>
              <a:rPr dirty="0" sz="1600" spc="-5" b="1">
                <a:latin typeface="Malgun Gothic"/>
                <a:cs typeface="Malgun Gothic"/>
              </a:rPr>
              <a:t>응시(gaze)와 </a:t>
            </a:r>
            <a:r>
              <a:rPr dirty="0" sz="1600" spc="-25" b="1">
                <a:latin typeface="Malgun Gothic"/>
                <a:cs typeface="Malgun Gothic"/>
              </a:rPr>
              <a:t>제스쳐(gesture)만으로 </a:t>
            </a:r>
            <a:r>
              <a:rPr dirty="0" sz="1600" spc="-10" b="1">
                <a:latin typeface="Malgun Gothic"/>
                <a:cs typeface="Malgun Gothic"/>
              </a:rPr>
              <a:t>보다 </a:t>
            </a:r>
            <a:r>
              <a:rPr dirty="0" sz="1600" spc="-20" b="1">
                <a:latin typeface="Malgun Gothic"/>
                <a:cs typeface="Malgun Gothic"/>
              </a:rPr>
              <a:t>직관적으로 모델과  </a:t>
            </a:r>
            <a:r>
              <a:rPr dirty="0" sz="1600" spc="-10" b="1">
                <a:latin typeface="Malgun Gothic"/>
                <a:cs typeface="Malgun Gothic"/>
              </a:rPr>
              <a:t>인터랙션하며, </a:t>
            </a:r>
            <a:r>
              <a:rPr dirty="0" sz="1600" spc="-20" b="1">
                <a:latin typeface="Malgun Gothic"/>
                <a:cs typeface="Malgun Gothic"/>
              </a:rPr>
              <a:t>다수 </a:t>
            </a:r>
            <a:r>
              <a:rPr dirty="0" sz="1600" spc="-25" b="1">
                <a:latin typeface="Malgun Gothic"/>
                <a:cs typeface="Malgun Gothic"/>
              </a:rPr>
              <a:t>사용자가 회의실과 </a:t>
            </a:r>
            <a:r>
              <a:rPr dirty="0" sz="1600" spc="-15" b="1">
                <a:latin typeface="Malgun Gothic"/>
                <a:cs typeface="Malgun Gothic"/>
              </a:rPr>
              <a:t>같은 </a:t>
            </a:r>
            <a:r>
              <a:rPr dirty="0" sz="1600" spc="-25" b="1">
                <a:latin typeface="Malgun Gothic"/>
                <a:cs typeface="Malgun Gothic"/>
              </a:rPr>
              <a:t>공간에서 </a:t>
            </a:r>
            <a:r>
              <a:rPr dirty="0" sz="1600" spc="-20" b="1">
                <a:latin typeface="Malgun Gothic"/>
                <a:cs typeface="Malgun Gothic"/>
              </a:rPr>
              <a:t>가상의 </a:t>
            </a:r>
            <a:r>
              <a:rPr dirty="0" sz="1600" spc="-35" b="1">
                <a:latin typeface="Malgun Gothic"/>
                <a:cs typeface="Malgun Gothic"/>
              </a:rPr>
              <a:t>3D </a:t>
            </a:r>
            <a:r>
              <a:rPr dirty="0" sz="1600" spc="-25" b="1">
                <a:latin typeface="Malgun Gothic"/>
                <a:cs typeface="Malgun Gothic"/>
              </a:rPr>
              <a:t>도시모델을</a:t>
            </a:r>
            <a:r>
              <a:rPr dirty="0" sz="1600" spc="-140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공유해  </a:t>
            </a:r>
            <a:r>
              <a:rPr dirty="0" sz="1600" spc="-15" b="1">
                <a:latin typeface="Malgun Gothic"/>
                <a:cs typeface="Malgun Gothic"/>
              </a:rPr>
              <a:t>협업할 </a:t>
            </a:r>
            <a:r>
              <a:rPr dirty="0" sz="1600" spc="-5" b="1">
                <a:latin typeface="Malgun Gothic"/>
                <a:cs typeface="Malgun Gothic"/>
              </a:rPr>
              <a:t>수 </a:t>
            </a:r>
            <a:r>
              <a:rPr dirty="0" sz="1600" spc="-15" b="1">
                <a:latin typeface="Malgun Gothic"/>
                <a:cs typeface="Malgun Gothic"/>
              </a:rPr>
              <a:t>있도록</a:t>
            </a:r>
            <a:r>
              <a:rPr dirty="0" sz="1600" spc="-204" b="1">
                <a:latin typeface="Malgun Gothic"/>
                <a:cs typeface="Malgun Gothic"/>
              </a:rPr>
              <a:t> </a:t>
            </a:r>
            <a:r>
              <a:rPr dirty="0" sz="1600" spc="-5" b="1">
                <a:latin typeface="Malgun Gothic"/>
                <a:cs typeface="Malgun Gothic"/>
              </a:rPr>
              <a:t>함</a:t>
            </a:r>
            <a:endParaRPr sz="160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연구부문/본부명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0">
              <a:lnSpc>
                <a:spcPts val="1585"/>
              </a:lnSpc>
            </a:pPr>
            <a:fld id="{81D60167-4931-47E6-BA6A-407CBD079E47}" type="slidenum">
              <a:rPr dirty="0" spc="-5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3742054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5" b="1">
                <a:solidFill>
                  <a:srgbClr val="4D4D4D"/>
                </a:solidFill>
                <a:latin typeface="Malgun Gothic"/>
                <a:cs typeface="Malgun Gothic"/>
              </a:rPr>
              <a:t>2</a:t>
            </a:r>
            <a:r>
              <a:rPr dirty="0" sz="2600" spc="5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기술이전 내용 및</a:t>
            </a:r>
            <a:r>
              <a:rPr dirty="0" sz="2600" spc="-120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범위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742" y="1091683"/>
            <a:ext cx="8350884" cy="4919345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600">
                <a:solidFill>
                  <a:srgbClr val="CC0066"/>
                </a:solidFill>
                <a:latin typeface="BatangChe"/>
                <a:cs typeface="BatangChe"/>
              </a:rPr>
              <a:t>▣</a:t>
            </a:r>
            <a:r>
              <a:rPr dirty="0" sz="2600" spc="-715">
                <a:solidFill>
                  <a:srgbClr val="CC0066"/>
                </a:solidFill>
                <a:latin typeface="BatangChe"/>
                <a:cs typeface="BatangChe"/>
              </a:rPr>
              <a:t> </a:t>
            </a:r>
            <a:r>
              <a:rPr dirty="0" sz="2600" spc="-35" b="1">
                <a:solidFill>
                  <a:srgbClr val="CC0066"/>
                </a:solidFill>
                <a:latin typeface="Malgun Gothic"/>
                <a:cs typeface="Malgun Gothic"/>
              </a:rPr>
              <a:t>기술이전 </a:t>
            </a:r>
            <a:r>
              <a:rPr dirty="0" sz="2600" spc="-20" b="1">
                <a:solidFill>
                  <a:srgbClr val="CC0066"/>
                </a:solidFill>
                <a:latin typeface="Malgun Gothic"/>
                <a:cs typeface="Malgun Gothic"/>
              </a:rPr>
              <a:t>내용 </a:t>
            </a:r>
            <a:r>
              <a:rPr dirty="0" sz="2600" b="1">
                <a:solidFill>
                  <a:srgbClr val="CC0066"/>
                </a:solidFill>
                <a:latin typeface="Malgun Gothic"/>
                <a:cs typeface="Malgun Gothic"/>
              </a:rPr>
              <a:t>및 </a:t>
            </a:r>
            <a:r>
              <a:rPr dirty="0" sz="2600" spc="-35" b="1">
                <a:solidFill>
                  <a:srgbClr val="CC0066"/>
                </a:solidFill>
                <a:latin typeface="Malgun Gothic"/>
                <a:cs typeface="Malgun Gothic"/>
              </a:rPr>
              <a:t>범위</a:t>
            </a:r>
            <a:endParaRPr sz="2600">
              <a:latin typeface="Malgun Gothic"/>
              <a:cs typeface="Malgun Gothic"/>
            </a:endParaRPr>
          </a:p>
          <a:p>
            <a:pPr algn="just" marL="853440" indent="-364490">
              <a:lnSpc>
                <a:spcPct val="100000"/>
              </a:lnSpc>
              <a:spcBef>
                <a:spcPts val="204"/>
              </a:spcBef>
              <a:buClr>
                <a:srgbClr val="6600CC"/>
              </a:buClr>
              <a:buFont typeface="Wingdings"/>
              <a:buChar char=""/>
              <a:tabLst>
                <a:tab pos="854075" algn="l"/>
              </a:tabLst>
            </a:pPr>
            <a:r>
              <a:rPr dirty="0" sz="1900" spc="10" b="1">
                <a:latin typeface="Malgun Gothic"/>
                <a:cs typeface="Malgun Gothic"/>
              </a:rPr>
              <a:t>기술명: </a:t>
            </a:r>
            <a:r>
              <a:rPr dirty="0" sz="1900" spc="-40" b="1">
                <a:latin typeface="Malgun Gothic"/>
                <a:cs typeface="Malgun Gothic"/>
              </a:rPr>
              <a:t>3D </a:t>
            </a:r>
            <a:r>
              <a:rPr dirty="0" sz="1900" spc="-25" b="1">
                <a:latin typeface="Malgun Gothic"/>
                <a:cs typeface="Malgun Gothic"/>
              </a:rPr>
              <a:t>도시모델 </a:t>
            </a:r>
            <a:r>
              <a:rPr dirty="0" sz="1900" spc="-20" b="1">
                <a:latin typeface="Malgun Gothic"/>
                <a:cs typeface="Malgun Gothic"/>
              </a:rPr>
              <a:t>기반 </a:t>
            </a:r>
            <a:r>
              <a:rPr dirty="0" sz="1900" spc="-25" b="1">
                <a:latin typeface="Malgun Gothic"/>
                <a:cs typeface="Malgun Gothic"/>
              </a:rPr>
              <a:t>혼합현실 </a:t>
            </a:r>
            <a:r>
              <a:rPr dirty="0" sz="1900" spc="-20" b="1">
                <a:latin typeface="Malgun Gothic"/>
                <a:cs typeface="Malgun Gothic"/>
              </a:rPr>
              <a:t>제공</a:t>
            </a:r>
            <a:r>
              <a:rPr dirty="0" sz="1900" spc="-445" b="1">
                <a:latin typeface="Malgun Gothic"/>
                <a:cs typeface="Malgun Gothic"/>
              </a:rPr>
              <a:t> </a:t>
            </a:r>
            <a:r>
              <a:rPr dirty="0" sz="1900" spc="-30" b="1">
                <a:latin typeface="Malgun Gothic"/>
                <a:cs typeface="Malgun Gothic"/>
              </a:rPr>
              <a:t>기술</a:t>
            </a:r>
            <a:endParaRPr sz="1900">
              <a:latin typeface="Malgun Gothic"/>
              <a:cs typeface="Malgun Gothic"/>
            </a:endParaRPr>
          </a:p>
          <a:p>
            <a:pPr algn="just" lvl="1" marL="1002665" marR="6350" indent="-276225">
              <a:lnSpc>
                <a:spcPts val="2860"/>
              </a:lnSpc>
              <a:spcBef>
                <a:spcPts val="215"/>
              </a:spcBef>
              <a:buClr>
                <a:srgbClr val="3333CC"/>
              </a:buClr>
              <a:buFont typeface="Arial"/>
              <a:buChar char="•"/>
              <a:tabLst>
                <a:tab pos="1003300" algn="l"/>
              </a:tabLst>
            </a:pPr>
            <a:r>
              <a:rPr dirty="0" sz="1700" spc="-35" b="1">
                <a:latin typeface="Malgun Gothic"/>
                <a:cs typeface="Malgun Gothic"/>
              </a:rPr>
              <a:t>3D </a:t>
            </a:r>
            <a:r>
              <a:rPr dirty="0" sz="1700" spc="-30" b="1">
                <a:latin typeface="Malgun Gothic"/>
                <a:cs typeface="Malgun Gothic"/>
              </a:rPr>
              <a:t>도시모델 데이터를 </a:t>
            </a:r>
            <a:r>
              <a:rPr dirty="0" sz="1700" spc="-25" b="1">
                <a:latin typeface="Malgun Gothic"/>
                <a:cs typeface="Malgun Gothic"/>
              </a:rPr>
              <a:t>이용해 </a:t>
            </a:r>
            <a:r>
              <a:rPr dirty="0" sz="1700" spc="-30" b="1">
                <a:latin typeface="Malgun Gothic"/>
                <a:cs typeface="Malgun Gothic"/>
              </a:rPr>
              <a:t>홀로그램 형태의 </a:t>
            </a:r>
            <a:r>
              <a:rPr dirty="0" sz="1700" spc="-65" b="1">
                <a:latin typeface="Malgun Gothic"/>
                <a:cs typeface="Malgun Gothic"/>
              </a:rPr>
              <a:t>혼합현실(Mixed </a:t>
            </a:r>
            <a:r>
              <a:rPr dirty="0" sz="1700" spc="-45" b="1">
                <a:latin typeface="Malgun Gothic"/>
                <a:cs typeface="Malgun Gothic"/>
              </a:rPr>
              <a:t>Reality) </a:t>
            </a:r>
            <a:r>
              <a:rPr dirty="0" sz="1700" spc="-40" b="1">
                <a:latin typeface="Malgun Gothic"/>
                <a:cs typeface="Malgun Gothic"/>
              </a:rPr>
              <a:t>콘텐  </a:t>
            </a:r>
            <a:r>
              <a:rPr dirty="0" sz="1700" spc="-15" b="1">
                <a:latin typeface="Malgun Gothic"/>
                <a:cs typeface="Malgun Gothic"/>
              </a:rPr>
              <a:t>츠를 </a:t>
            </a:r>
            <a:r>
              <a:rPr dirty="0" sz="1700" spc="-30" b="1">
                <a:latin typeface="Malgun Gothic"/>
                <a:cs typeface="Malgun Gothic"/>
              </a:rPr>
              <a:t>생성하여 </a:t>
            </a:r>
            <a:r>
              <a:rPr dirty="0" sz="1700" spc="-25" b="1">
                <a:latin typeface="Malgun Gothic"/>
                <a:cs typeface="Malgun Gothic"/>
              </a:rPr>
              <a:t>홀로렌즈(HoloLens) </a:t>
            </a:r>
            <a:r>
              <a:rPr dirty="0" sz="1700" spc="-140" b="1">
                <a:latin typeface="Malgun Gothic"/>
                <a:cs typeface="Malgun Gothic"/>
              </a:rPr>
              <a:t>HMD </a:t>
            </a:r>
            <a:r>
              <a:rPr dirty="0" sz="1700" spc="-30" b="1">
                <a:latin typeface="Malgun Gothic"/>
                <a:cs typeface="Malgun Gothic"/>
              </a:rPr>
              <a:t>(Head-Mounted Display) 기기를  </a:t>
            </a:r>
            <a:r>
              <a:rPr dirty="0" sz="1700" spc="-10" b="1">
                <a:latin typeface="Malgun Gothic"/>
                <a:cs typeface="Malgun Gothic"/>
              </a:rPr>
              <a:t>통해 </a:t>
            </a:r>
            <a:r>
              <a:rPr dirty="0" sz="1700" spc="-25" b="1">
                <a:latin typeface="Malgun Gothic"/>
                <a:cs typeface="Malgun Gothic"/>
              </a:rPr>
              <a:t>시각화하는</a:t>
            </a:r>
            <a:r>
              <a:rPr dirty="0" sz="1700" spc="-235" b="1">
                <a:latin typeface="Malgun Gothic"/>
                <a:cs typeface="Malgun Gothic"/>
              </a:rPr>
              <a:t> </a:t>
            </a:r>
            <a:r>
              <a:rPr dirty="0" sz="1700" spc="-45" b="1">
                <a:latin typeface="Malgun Gothic"/>
                <a:cs typeface="Malgun Gothic"/>
              </a:rPr>
              <a:t>S/W</a:t>
            </a:r>
            <a:endParaRPr sz="1700">
              <a:latin typeface="Malgun Gothic"/>
              <a:cs typeface="Malgun Gothic"/>
            </a:endParaRPr>
          </a:p>
          <a:p>
            <a:pPr algn="just" lvl="1" marL="1002665" marR="6350" indent="-276225">
              <a:lnSpc>
                <a:spcPct val="140000"/>
              </a:lnSpc>
              <a:spcBef>
                <a:spcPts val="170"/>
              </a:spcBef>
              <a:buClr>
                <a:srgbClr val="3333CC"/>
              </a:buClr>
              <a:buFont typeface="Arial"/>
              <a:buChar char="•"/>
              <a:tabLst>
                <a:tab pos="1003300" algn="l"/>
              </a:tabLst>
            </a:pPr>
            <a:r>
              <a:rPr dirty="0" sz="1700" spc="-30" b="1">
                <a:latin typeface="Malgun Gothic"/>
                <a:cs typeface="Malgun Gothic"/>
              </a:rPr>
              <a:t>공간정보 </a:t>
            </a:r>
            <a:r>
              <a:rPr dirty="0" sz="1700" spc="-25" b="1">
                <a:latin typeface="Malgun Gothic"/>
                <a:cs typeface="Malgun Gothic"/>
              </a:rPr>
              <a:t>오픈 </a:t>
            </a:r>
            <a:r>
              <a:rPr dirty="0" sz="1700" spc="-30" b="1">
                <a:latin typeface="Malgun Gothic"/>
                <a:cs typeface="Malgun Gothic"/>
              </a:rPr>
              <a:t>플랫폼(브이월드) </a:t>
            </a:r>
            <a:r>
              <a:rPr dirty="0" sz="1700" spc="-20" b="1">
                <a:latin typeface="Malgun Gothic"/>
                <a:cs typeface="Malgun Gothic"/>
              </a:rPr>
              <a:t>등을 </a:t>
            </a:r>
            <a:r>
              <a:rPr dirty="0" sz="1700" spc="-25" b="1">
                <a:latin typeface="Malgun Gothic"/>
                <a:cs typeface="Malgun Gothic"/>
              </a:rPr>
              <a:t>통해 </a:t>
            </a:r>
            <a:r>
              <a:rPr dirty="0" sz="1700" spc="-30" b="1">
                <a:latin typeface="Malgun Gothic"/>
                <a:cs typeface="Malgun Gothic"/>
              </a:rPr>
              <a:t>제공되는 </a:t>
            </a:r>
            <a:r>
              <a:rPr dirty="0" sz="1700" spc="15" b="1">
                <a:latin typeface="Malgun Gothic"/>
                <a:cs typeface="Malgun Gothic"/>
              </a:rPr>
              <a:t>지형, </a:t>
            </a:r>
            <a:r>
              <a:rPr dirty="0" sz="1700" spc="-5" b="1">
                <a:latin typeface="Malgun Gothic"/>
                <a:cs typeface="Malgun Gothic"/>
              </a:rPr>
              <a:t>항공영상, </a:t>
            </a:r>
            <a:r>
              <a:rPr dirty="0" sz="1700" spc="-40" b="1">
                <a:latin typeface="Malgun Gothic"/>
                <a:cs typeface="Malgun Gothic"/>
              </a:rPr>
              <a:t>3D </a:t>
            </a:r>
            <a:r>
              <a:rPr dirty="0" sz="1700" b="1">
                <a:latin typeface="Malgun Gothic"/>
                <a:cs typeface="Malgun Gothic"/>
              </a:rPr>
              <a:t>건  </a:t>
            </a:r>
            <a:r>
              <a:rPr dirty="0" sz="1700" spc="-25" b="1">
                <a:latin typeface="Malgun Gothic"/>
                <a:cs typeface="Malgun Gothic"/>
              </a:rPr>
              <a:t>물모델 </a:t>
            </a:r>
            <a:r>
              <a:rPr dirty="0" sz="1700" spc="-30" b="1">
                <a:latin typeface="Malgun Gothic"/>
                <a:cs typeface="Malgun Gothic"/>
              </a:rPr>
              <a:t>데이터를 </a:t>
            </a:r>
            <a:r>
              <a:rPr dirty="0" sz="1700" spc="-20" b="1">
                <a:latin typeface="Malgun Gothic"/>
                <a:cs typeface="Malgun Gothic"/>
              </a:rPr>
              <a:t>파싱(parsing), </a:t>
            </a:r>
            <a:r>
              <a:rPr dirty="0" sz="1700" spc="-30" b="1">
                <a:latin typeface="Malgun Gothic"/>
                <a:cs typeface="Malgun Gothic"/>
              </a:rPr>
              <a:t>변환하여 혼합현실 공간에 </a:t>
            </a:r>
            <a:r>
              <a:rPr dirty="0" sz="1700" spc="-40" b="1">
                <a:latin typeface="Malgun Gothic"/>
                <a:cs typeface="Malgun Gothic"/>
              </a:rPr>
              <a:t>3D </a:t>
            </a:r>
            <a:r>
              <a:rPr dirty="0" sz="1700" spc="-35" b="1">
                <a:latin typeface="Malgun Gothic"/>
                <a:cs typeface="Malgun Gothic"/>
              </a:rPr>
              <a:t>도시공간을 </a:t>
            </a:r>
            <a:r>
              <a:rPr dirty="0" sz="1700" b="1">
                <a:latin typeface="Malgun Gothic"/>
                <a:cs typeface="Malgun Gothic"/>
              </a:rPr>
              <a:t>재  </a:t>
            </a:r>
            <a:r>
              <a:rPr dirty="0" sz="1700" spc="-10" b="1">
                <a:latin typeface="Malgun Gothic"/>
                <a:cs typeface="Malgun Gothic"/>
              </a:rPr>
              <a:t>현해</a:t>
            </a:r>
            <a:r>
              <a:rPr dirty="0" sz="1700" spc="-114" b="1">
                <a:latin typeface="Malgun Gothic"/>
                <a:cs typeface="Malgun Gothic"/>
              </a:rPr>
              <a:t> </a:t>
            </a:r>
            <a:r>
              <a:rPr dirty="0" sz="1700" spc="-25" b="1">
                <a:latin typeface="Malgun Gothic"/>
                <a:cs typeface="Malgun Gothic"/>
              </a:rPr>
              <a:t>제공함</a:t>
            </a:r>
            <a:endParaRPr sz="1700">
              <a:latin typeface="Malgun Gothic"/>
              <a:cs typeface="Malgun Gothic"/>
            </a:endParaRPr>
          </a:p>
          <a:p>
            <a:pPr algn="just" lvl="1" marL="1002665" marR="5080" indent="-276225">
              <a:lnSpc>
                <a:spcPct val="140000"/>
              </a:lnSpc>
              <a:spcBef>
                <a:spcPts val="409"/>
              </a:spcBef>
              <a:buClr>
                <a:srgbClr val="3333CC"/>
              </a:buClr>
              <a:buFont typeface="Arial"/>
              <a:buChar char="•"/>
              <a:tabLst>
                <a:tab pos="1003300" algn="l"/>
              </a:tabLst>
            </a:pPr>
            <a:r>
              <a:rPr dirty="0" sz="1700" spc="-25" b="1">
                <a:latin typeface="Malgun Gothic"/>
                <a:cs typeface="Malgun Gothic"/>
              </a:rPr>
              <a:t>사용자 </a:t>
            </a:r>
            <a:r>
              <a:rPr dirty="0" sz="1700" spc="-10" b="1">
                <a:latin typeface="Malgun Gothic"/>
                <a:cs typeface="Malgun Gothic"/>
              </a:rPr>
              <a:t>응시(gaze)와 </a:t>
            </a:r>
            <a:r>
              <a:rPr dirty="0" sz="1700" spc="-30" b="1">
                <a:latin typeface="Malgun Gothic"/>
                <a:cs typeface="Malgun Gothic"/>
              </a:rPr>
              <a:t>손동작(gesture)만으로 </a:t>
            </a:r>
            <a:r>
              <a:rPr dirty="0" sz="1700" spc="-40" b="1">
                <a:latin typeface="Malgun Gothic"/>
                <a:cs typeface="Malgun Gothic"/>
              </a:rPr>
              <a:t>3D </a:t>
            </a:r>
            <a:r>
              <a:rPr dirty="0" sz="1700" spc="-35" b="1">
                <a:latin typeface="Malgun Gothic"/>
                <a:cs typeface="Malgun Gothic"/>
              </a:rPr>
              <a:t>도시모델을 </a:t>
            </a:r>
            <a:r>
              <a:rPr dirty="0" sz="1700" spc="10" b="1">
                <a:latin typeface="Malgun Gothic"/>
                <a:cs typeface="Malgun Gothic"/>
              </a:rPr>
              <a:t>배치,</a:t>
            </a:r>
            <a:r>
              <a:rPr dirty="0" sz="1700" spc="-265" b="1">
                <a:latin typeface="Malgun Gothic"/>
                <a:cs typeface="Malgun Gothic"/>
              </a:rPr>
              <a:t> </a:t>
            </a:r>
            <a:r>
              <a:rPr dirty="0" sz="1700" spc="-15" b="1">
                <a:latin typeface="Malgun Gothic"/>
                <a:cs typeface="Malgun Gothic"/>
              </a:rPr>
              <a:t>확대/축소,  </a:t>
            </a:r>
            <a:r>
              <a:rPr dirty="0" sz="1700" spc="15" b="1">
                <a:latin typeface="Malgun Gothic"/>
                <a:cs typeface="Malgun Gothic"/>
              </a:rPr>
              <a:t>회전, </a:t>
            </a:r>
            <a:r>
              <a:rPr dirty="0" sz="1700" spc="-15" b="1">
                <a:latin typeface="Malgun Gothic"/>
                <a:cs typeface="Malgun Gothic"/>
              </a:rPr>
              <a:t>이동시키고, </a:t>
            </a:r>
            <a:r>
              <a:rPr dirty="0" sz="1700" spc="-20" b="1">
                <a:latin typeface="Malgun Gothic"/>
                <a:cs typeface="Malgun Gothic"/>
              </a:rPr>
              <a:t>건물 </a:t>
            </a:r>
            <a:r>
              <a:rPr dirty="0" sz="1700" b="1">
                <a:latin typeface="Malgun Gothic"/>
                <a:cs typeface="Malgun Gothic"/>
              </a:rPr>
              <a:t>및 </a:t>
            </a:r>
            <a:r>
              <a:rPr dirty="0" sz="1700" spc="-35" b="1">
                <a:latin typeface="Malgun Gothic"/>
                <a:cs typeface="Malgun Gothic"/>
              </a:rPr>
              <a:t>도시공간에 </a:t>
            </a:r>
            <a:r>
              <a:rPr dirty="0" sz="1700" spc="-20" b="1">
                <a:latin typeface="Malgun Gothic"/>
                <a:cs typeface="Malgun Gothic"/>
              </a:rPr>
              <a:t>대해 여러 </a:t>
            </a:r>
            <a:r>
              <a:rPr dirty="0" sz="1700" spc="-30" b="1">
                <a:latin typeface="Malgun Gothic"/>
                <a:cs typeface="Malgun Gothic"/>
              </a:rPr>
              <a:t>정보를 조회할 </a:t>
            </a:r>
            <a:r>
              <a:rPr dirty="0" sz="1700" b="1">
                <a:latin typeface="Malgun Gothic"/>
                <a:cs typeface="Malgun Gothic"/>
              </a:rPr>
              <a:t>수 </a:t>
            </a:r>
            <a:r>
              <a:rPr dirty="0" sz="1700" spc="-25" b="1">
                <a:latin typeface="Malgun Gothic"/>
                <a:cs typeface="Malgun Gothic"/>
              </a:rPr>
              <a:t>있도록</a:t>
            </a:r>
            <a:r>
              <a:rPr dirty="0" sz="1700" spc="-160" b="1">
                <a:latin typeface="Malgun Gothic"/>
                <a:cs typeface="Malgun Gothic"/>
              </a:rPr>
              <a:t> </a:t>
            </a:r>
            <a:r>
              <a:rPr dirty="0" sz="1700" b="1">
                <a:latin typeface="Malgun Gothic"/>
                <a:cs typeface="Malgun Gothic"/>
              </a:rPr>
              <a:t>인  </a:t>
            </a:r>
            <a:r>
              <a:rPr dirty="0" sz="1700" spc="-15" b="1">
                <a:latin typeface="Malgun Gothic"/>
                <a:cs typeface="Malgun Gothic"/>
              </a:rPr>
              <a:t>터랙션 기능과 </a:t>
            </a:r>
            <a:r>
              <a:rPr dirty="0" sz="1700" spc="-30" b="1">
                <a:latin typeface="Malgun Gothic"/>
                <a:cs typeface="Malgun Gothic"/>
              </a:rPr>
              <a:t>인터페이스를</a:t>
            </a:r>
            <a:r>
              <a:rPr dirty="0" sz="1700" spc="-355" b="1">
                <a:latin typeface="Malgun Gothic"/>
                <a:cs typeface="Malgun Gothic"/>
              </a:rPr>
              <a:t> </a:t>
            </a:r>
            <a:r>
              <a:rPr dirty="0" sz="1700" spc="-25" b="1">
                <a:latin typeface="Malgun Gothic"/>
                <a:cs typeface="Malgun Gothic"/>
              </a:rPr>
              <a:t>제공함</a:t>
            </a:r>
            <a:endParaRPr sz="1700">
              <a:latin typeface="Malgun Gothic"/>
              <a:cs typeface="Malgun Gothic"/>
            </a:endParaRPr>
          </a:p>
          <a:p>
            <a:pPr algn="just" lvl="1" marL="1002665" indent="-276225">
              <a:lnSpc>
                <a:spcPct val="100000"/>
              </a:lnSpc>
              <a:spcBef>
                <a:spcPts val="1220"/>
              </a:spcBef>
              <a:buClr>
                <a:srgbClr val="3333CC"/>
              </a:buClr>
              <a:buFont typeface="Arial"/>
              <a:buChar char="•"/>
              <a:tabLst>
                <a:tab pos="1003300" algn="l"/>
              </a:tabLst>
            </a:pPr>
            <a:r>
              <a:rPr dirty="0" sz="1700" spc="-30" b="1">
                <a:latin typeface="Malgun Gothic"/>
                <a:cs typeface="Malgun Gothic"/>
              </a:rPr>
              <a:t>회의실과 </a:t>
            </a:r>
            <a:r>
              <a:rPr dirty="0" sz="1700" spc="-25" b="1">
                <a:latin typeface="Malgun Gothic"/>
                <a:cs typeface="Malgun Gothic"/>
              </a:rPr>
              <a:t>같은 규모의 </a:t>
            </a:r>
            <a:r>
              <a:rPr dirty="0" sz="1700" spc="-35" b="1">
                <a:latin typeface="Malgun Gothic"/>
                <a:cs typeface="Malgun Gothic"/>
              </a:rPr>
              <a:t>현실공간에서 </a:t>
            </a:r>
            <a:r>
              <a:rPr dirty="0" sz="1700" spc="-30" b="1">
                <a:latin typeface="Malgun Gothic"/>
                <a:cs typeface="Malgun Gothic"/>
              </a:rPr>
              <a:t>다수의 사용자가 </a:t>
            </a:r>
            <a:r>
              <a:rPr dirty="0" sz="1700" spc="-35" b="1">
                <a:latin typeface="Malgun Gothic"/>
                <a:cs typeface="Malgun Gothic"/>
              </a:rPr>
              <a:t>가상의 </a:t>
            </a:r>
            <a:r>
              <a:rPr dirty="0" sz="1700" spc="-40" b="1">
                <a:latin typeface="Malgun Gothic"/>
                <a:cs typeface="Malgun Gothic"/>
              </a:rPr>
              <a:t>3D</a:t>
            </a:r>
            <a:r>
              <a:rPr dirty="0" sz="1700" spc="190" b="1">
                <a:latin typeface="Malgun Gothic"/>
                <a:cs typeface="Malgun Gothic"/>
              </a:rPr>
              <a:t> </a:t>
            </a:r>
            <a:r>
              <a:rPr dirty="0" sz="1700" spc="-35" b="1">
                <a:latin typeface="Malgun Gothic"/>
                <a:cs typeface="Malgun Gothic"/>
              </a:rPr>
              <a:t>도시모델을</a:t>
            </a:r>
            <a:endParaRPr sz="1700">
              <a:latin typeface="Malgun Gothic"/>
              <a:cs typeface="Malgun Gothic"/>
            </a:endParaRPr>
          </a:p>
          <a:p>
            <a:pPr algn="just" marL="1002665">
              <a:lnSpc>
                <a:spcPct val="100000"/>
              </a:lnSpc>
              <a:spcBef>
                <a:spcPts val="819"/>
              </a:spcBef>
            </a:pPr>
            <a:r>
              <a:rPr dirty="0" sz="1700" spc="-20" b="1">
                <a:latin typeface="Malgun Gothic"/>
                <a:cs typeface="Malgun Gothic"/>
              </a:rPr>
              <a:t>공유하여</a:t>
            </a:r>
            <a:r>
              <a:rPr dirty="0" sz="1700" spc="-135" b="1">
                <a:latin typeface="Malgun Gothic"/>
                <a:cs typeface="Malgun Gothic"/>
              </a:rPr>
              <a:t> </a:t>
            </a:r>
            <a:r>
              <a:rPr dirty="0" sz="1700" spc="-10" b="1">
                <a:latin typeface="Malgun Gothic"/>
                <a:cs typeface="Malgun Gothic"/>
              </a:rPr>
              <a:t>보고</a:t>
            </a:r>
            <a:r>
              <a:rPr dirty="0" sz="1700" spc="-110" b="1">
                <a:latin typeface="Malgun Gothic"/>
                <a:cs typeface="Malgun Gothic"/>
              </a:rPr>
              <a:t> </a:t>
            </a:r>
            <a:r>
              <a:rPr dirty="0" sz="1700" spc="-15" b="1">
                <a:latin typeface="Malgun Gothic"/>
                <a:cs typeface="Malgun Gothic"/>
              </a:rPr>
              <a:t>조작할</a:t>
            </a:r>
            <a:r>
              <a:rPr dirty="0" sz="1700" spc="-130" b="1">
                <a:latin typeface="Malgun Gothic"/>
                <a:cs typeface="Malgun Gothic"/>
              </a:rPr>
              <a:t> </a:t>
            </a:r>
            <a:r>
              <a:rPr dirty="0" sz="1700" b="1">
                <a:latin typeface="Malgun Gothic"/>
                <a:cs typeface="Malgun Gothic"/>
              </a:rPr>
              <a:t>수</a:t>
            </a:r>
            <a:r>
              <a:rPr dirty="0" sz="1700" spc="-80" b="1">
                <a:latin typeface="Malgun Gothic"/>
                <a:cs typeface="Malgun Gothic"/>
              </a:rPr>
              <a:t> </a:t>
            </a:r>
            <a:r>
              <a:rPr dirty="0" sz="1700" spc="-20" b="1">
                <a:latin typeface="Malgun Gothic"/>
                <a:cs typeface="Malgun Gothic"/>
              </a:rPr>
              <a:t>있도록</a:t>
            </a:r>
            <a:r>
              <a:rPr dirty="0" sz="1700" spc="-120" b="1">
                <a:latin typeface="Malgun Gothic"/>
                <a:cs typeface="Malgun Gothic"/>
              </a:rPr>
              <a:t> </a:t>
            </a:r>
            <a:r>
              <a:rPr dirty="0" sz="1700" b="1">
                <a:latin typeface="Malgun Gothic"/>
                <a:cs typeface="Malgun Gothic"/>
              </a:rPr>
              <a:t>함</a:t>
            </a:r>
            <a:endParaRPr sz="1700">
              <a:latin typeface="Malgun Gothic"/>
              <a:cs typeface="Malgun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73240" y="6394703"/>
            <a:ext cx="817626" cy="345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482840" y="6394703"/>
            <a:ext cx="265950" cy="3451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540752" y="6394703"/>
            <a:ext cx="665226" cy="3451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연구부문/본부명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0">
              <a:lnSpc>
                <a:spcPts val="1585"/>
              </a:lnSpc>
            </a:pPr>
            <a:fld id="{81D60167-4931-47E6-BA6A-407CBD079E47}" type="slidenum">
              <a:rPr dirty="0" spc="-5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3742054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5" b="1">
                <a:solidFill>
                  <a:srgbClr val="4D4D4D"/>
                </a:solidFill>
                <a:latin typeface="Malgun Gothic"/>
                <a:cs typeface="Malgun Gothic"/>
              </a:rPr>
              <a:t>2</a:t>
            </a:r>
            <a:r>
              <a:rPr dirty="0" sz="2600" spc="5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기술이전 내용 및</a:t>
            </a:r>
            <a:r>
              <a:rPr dirty="0" sz="2600" spc="-120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범위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5965" y="891042"/>
            <a:ext cx="8078470" cy="89725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2800" spc="-5">
                <a:solidFill>
                  <a:srgbClr val="CC0066"/>
                </a:solidFill>
                <a:latin typeface="BatangChe"/>
                <a:cs typeface="BatangChe"/>
              </a:rPr>
              <a:t>▣ </a:t>
            </a:r>
            <a:r>
              <a:rPr dirty="0" sz="2800" spc="-25" b="1">
                <a:solidFill>
                  <a:srgbClr val="CC0066"/>
                </a:solidFill>
                <a:latin typeface="Malgun Gothic"/>
                <a:cs typeface="Malgun Gothic"/>
              </a:rPr>
              <a:t>기술 개발</a:t>
            </a:r>
            <a:r>
              <a:rPr dirty="0" sz="2800" spc="-730" b="1">
                <a:solidFill>
                  <a:srgbClr val="CC0066"/>
                </a:solidFill>
                <a:latin typeface="Malgun Gothic"/>
                <a:cs typeface="Malgun Gothic"/>
              </a:rPr>
              <a:t> </a:t>
            </a:r>
            <a:r>
              <a:rPr dirty="0" sz="2800" spc="-45" b="1">
                <a:solidFill>
                  <a:srgbClr val="CC0066"/>
                </a:solidFill>
                <a:latin typeface="Malgun Gothic"/>
                <a:cs typeface="Malgun Gothic"/>
              </a:rPr>
              <a:t>현황</a:t>
            </a:r>
            <a:endParaRPr sz="2800">
              <a:latin typeface="Malgun Gothic"/>
              <a:cs typeface="Malgun Gothic"/>
            </a:endParaRPr>
          </a:p>
          <a:p>
            <a:pPr marL="857250" indent="-368300">
              <a:lnSpc>
                <a:spcPct val="100000"/>
              </a:lnSpc>
              <a:spcBef>
                <a:spcPts val="465"/>
              </a:spcBef>
              <a:buClr>
                <a:srgbClr val="6600CC"/>
              </a:buClr>
              <a:buFont typeface="Wingdings"/>
              <a:buChar char=""/>
              <a:tabLst>
                <a:tab pos="856615" algn="l"/>
                <a:tab pos="857885" algn="l"/>
                <a:tab pos="6903720" algn="l"/>
                <a:tab pos="7160259" algn="l"/>
                <a:tab pos="7468870" algn="l"/>
              </a:tabLst>
            </a:pPr>
            <a:r>
              <a:rPr dirty="0" sz="2000" spc="-25" b="1">
                <a:latin typeface="Malgun Gothic"/>
                <a:cs typeface="Malgun Gothic"/>
              </a:rPr>
              <a:t>기술</a:t>
            </a:r>
            <a:r>
              <a:rPr dirty="0" sz="2000" spc="-40" b="1">
                <a:latin typeface="Malgun Gothic"/>
                <a:cs typeface="Malgun Gothic"/>
              </a:rPr>
              <a:t>성</a:t>
            </a:r>
            <a:r>
              <a:rPr dirty="0" sz="2000" spc="-50" b="1">
                <a:latin typeface="Malgun Gothic"/>
                <a:cs typeface="Malgun Gothic"/>
              </a:rPr>
              <a:t>숙</a:t>
            </a:r>
            <a:r>
              <a:rPr dirty="0" sz="2000" spc="-40" b="1">
                <a:latin typeface="Malgun Gothic"/>
                <a:cs typeface="Malgun Gothic"/>
              </a:rPr>
              <a:t>도</a:t>
            </a:r>
            <a:r>
              <a:rPr dirty="0" sz="2000" spc="-10">
                <a:latin typeface="Gulim"/>
                <a:cs typeface="Gulim"/>
              </a:rPr>
              <a:t>(</a:t>
            </a:r>
            <a:r>
              <a:rPr dirty="0" sz="2000" spc="-100">
                <a:latin typeface="Gulim"/>
                <a:cs typeface="Gulim"/>
              </a:rPr>
              <a:t>TR</a:t>
            </a:r>
            <a:r>
              <a:rPr dirty="0" sz="2000">
                <a:latin typeface="Gulim"/>
                <a:cs typeface="Gulim"/>
              </a:rPr>
              <a:t>L</a:t>
            </a:r>
            <a:r>
              <a:rPr dirty="0" sz="2000" spc="-245">
                <a:latin typeface="Gulim"/>
                <a:cs typeface="Gulim"/>
              </a:rPr>
              <a:t> </a:t>
            </a:r>
            <a:r>
              <a:rPr dirty="0" sz="2000">
                <a:latin typeface="Gulim"/>
                <a:cs typeface="Gulim"/>
              </a:rPr>
              <a:t>:</a:t>
            </a:r>
            <a:r>
              <a:rPr dirty="0" sz="2000" spc="-210">
                <a:latin typeface="Gulim"/>
                <a:cs typeface="Gulim"/>
              </a:rPr>
              <a:t> </a:t>
            </a:r>
            <a:r>
              <a:rPr dirty="0" sz="2000" spc="-100">
                <a:latin typeface="Gulim"/>
                <a:cs typeface="Gulim"/>
              </a:rPr>
              <a:t>T</a:t>
            </a:r>
            <a:r>
              <a:rPr dirty="0" sz="2000" spc="-95">
                <a:latin typeface="Gulim"/>
                <a:cs typeface="Gulim"/>
              </a:rPr>
              <a:t>ec</a:t>
            </a:r>
            <a:r>
              <a:rPr dirty="0" sz="2000" spc="-105">
                <a:latin typeface="Gulim"/>
                <a:cs typeface="Gulim"/>
              </a:rPr>
              <a:t>h</a:t>
            </a:r>
            <a:r>
              <a:rPr dirty="0" sz="2000" spc="-95">
                <a:latin typeface="Gulim"/>
                <a:cs typeface="Gulim"/>
              </a:rPr>
              <a:t>n</a:t>
            </a:r>
            <a:r>
              <a:rPr dirty="0" sz="2000" spc="-100">
                <a:latin typeface="Gulim"/>
                <a:cs typeface="Gulim"/>
              </a:rPr>
              <a:t>o</a:t>
            </a:r>
            <a:r>
              <a:rPr dirty="0" sz="2000" spc="-105">
                <a:latin typeface="Gulim"/>
                <a:cs typeface="Gulim"/>
              </a:rPr>
              <a:t>l</a:t>
            </a:r>
            <a:r>
              <a:rPr dirty="0" sz="2000" spc="-100">
                <a:latin typeface="Gulim"/>
                <a:cs typeface="Gulim"/>
              </a:rPr>
              <a:t>og</a:t>
            </a:r>
            <a:r>
              <a:rPr dirty="0" sz="2000">
                <a:latin typeface="Gulim"/>
                <a:cs typeface="Gulim"/>
              </a:rPr>
              <a:t>y</a:t>
            </a:r>
            <a:r>
              <a:rPr dirty="0" sz="2000" spc="-245">
                <a:latin typeface="Gulim"/>
                <a:cs typeface="Gulim"/>
              </a:rPr>
              <a:t> </a:t>
            </a:r>
            <a:r>
              <a:rPr dirty="0" sz="2000" spc="-100">
                <a:latin typeface="Gulim"/>
                <a:cs typeface="Gulim"/>
              </a:rPr>
              <a:t>R</a:t>
            </a:r>
            <a:r>
              <a:rPr dirty="0" sz="2000" spc="-95">
                <a:latin typeface="Gulim"/>
                <a:cs typeface="Gulim"/>
              </a:rPr>
              <a:t>e</a:t>
            </a:r>
            <a:r>
              <a:rPr dirty="0" sz="2000" spc="-100">
                <a:latin typeface="Gulim"/>
                <a:cs typeface="Gulim"/>
              </a:rPr>
              <a:t>adi</a:t>
            </a:r>
            <a:r>
              <a:rPr dirty="0" sz="2000" spc="-95">
                <a:latin typeface="Gulim"/>
                <a:cs typeface="Gulim"/>
              </a:rPr>
              <a:t>nes</a:t>
            </a:r>
            <a:r>
              <a:rPr dirty="0" sz="2000">
                <a:latin typeface="Gulim"/>
                <a:cs typeface="Gulim"/>
              </a:rPr>
              <a:t>s</a:t>
            </a:r>
            <a:r>
              <a:rPr dirty="0" sz="2000" spc="-245">
                <a:latin typeface="Gulim"/>
                <a:cs typeface="Gulim"/>
              </a:rPr>
              <a:t> </a:t>
            </a:r>
            <a:r>
              <a:rPr dirty="0" sz="2000" spc="-95">
                <a:latin typeface="Gulim"/>
                <a:cs typeface="Gulim"/>
              </a:rPr>
              <a:t>Leve</a:t>
            </a:r>
            <a:r>
              <a:rPr dirty="0" sz="2000" spc="-100">
                <a:latin typeface="Gulim"/>
                <a:cs typeface="Gulim"/>
              </a:rPr>
              <a:t>l</a:t>
            </a:r>
            <a:r>
              <a:rPr dirty="0" sz="2000">
                <a:latin typeface="Gulim"/>
                <a:cs typeface="Gulim"/>
              </a:rPr>
              <a:t>)</a:t>
            </a:r>
            <a:r>
              <a:rPr dirty="0" sz="2000" spc="-50">
                <a:latin typeface="Gulim"/>
                <a:cs typeface="Gulim"/>
              </a:rPr>
              <a:t> </a:t>
            </a:r>
            <a:r>
              <a:rPr dirty="0" sz="2000" spc="-25" b="1">
                <a:latin typeface="Malgun Gothic"/>
                <a:cs typeface="Malgun Gothic"/>
              </a:rPr>
              <a:t>단</a:t>
            </a:r>
            <a:r>
              <a:rPr dirty="0" sz="2000" b="1">
                <a:latin typeface="Malgun Gothic"/>
                <a:cs typeface="Malgun Gothic"/>
              </a:rPr>
              <a:t>계</a:t>
            </a:r>
            <a:r>
              <a:rPr dirty="0" sz="2000" spc="-120" b="1">
                <a:latin typeface="Malgun Gothic"/>
                <a:cs typeface="Malgun Gothic"/>
              </a:rPr>
              <a:t> </a:t>
            </a:r>
            <a:r>
              <a:rPr dirty="0" sz="2000" spc="145" b="1">
                <a:latin typeface="Malgun Gothic"/>
                <a:cs typeface="Malgun Gothic"/>
              </a:rPr>
              <a:t>:</a:t>
            </a:r>
            <a:r>
              <a:rPr dirty="0" sz="2000" b="1">
                <a:latin typeface="Malgun Gothic"/>
                <a:cs typeface="Malgun Gothic"/>
              </a:rPr>
              <a:t>	</a:t>
            </a:r>
            <a:r>
              <a:rPr dirty="0" sz="2000" spc="35" b="1">
                <a:latin typeface="Malgun Gothic"/>
                <a:cs typeface="Malgun Gothic"/>
              </a:rPr>
              <a:t>(</a:t>
            </a:r>
            <a:r>
              <a:rPr dirty="0" sz="2000" b="1">
                <a:latin typeface="Malgun Gothic"/>
                <a:cs typeface="Malgun Gothic"/>
              </a:rPr>
              <a:t>	</a:t>
            </a:r>
            <a:r>
              <a:rPr dirty="0" sz="2000" spc="-10" b="1">
                <a:latin typeface="Malgun Gothic"/>
                <a:cs typeface="Malgun Gothic"/>
              </a:rPr>
              <a:t>5</a:t>
            </a:r>
            <a:r>
              <a:rPr dirty="0" sz="2000" b="1">
                <a:latin typeface="Malgun Gothic"/>
                <a:cs typeface="Malgun Gothic"/>
              </a:rPr>
              <a:t>	</a:t>
            </a:r>
            <a:r>
              <a:rPr dirty="0" sz="2000" spc="35" b="1">
                <a:latin typeface="Malgun Gothic"/>
                <a:cs typeface="Malgun Gothic"/>
              </a:rPr>
              <a:t>)</a:t>
            </a:r>
            <a:r>
              <a:rPr dirty="0" sz="2000" spc="-40" b="1">
                <a:latin typeface="Malgun Gothic"/>
                <a:cs typeface="Malgun Gothic"/>
              </a:rPr>
              <a:t>단계</a:t>
            </a:r>
            <a:endParaRPr sz="2000">
              <a:latin typeface="Malgun Gothic"/>
              <a:cs typeface="Malgun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73240" y="6394703"/>
            <a:ext cx="817626" cy="345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482840" y="6394703"/>
            <a:ext cx="265950" cy="3451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540752" y="6394703"/>
            <a:ext cx="665226" cy="3451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24611" y="1844039"/>
            <a:ext cx="8572500" cy="41437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연구부문/본부명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0">
              <a:lnSpc>
                <a:spcPts val="1585"/>
              </a:lnSpc>
            </a:pPr>
            <a:fld id="{81D60167-4931-47E6-BA6A-407CBD079E47}" type="slidenum">
              <a:rPr dirty="0" spc="-5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327406"/>
            <a:ext cx="3742054" cy="422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5" b="1">
                <a:solidFill>
                  <a:srgbClr val="4D4D4D"/>
                </a:solidFill>
                <a:latin typeface="Malgun Gothic"/>
                <a:cs typeface="Malgun Gothic"/>
              </a:rPr>
              <a:t>2</a:t>
            </a:r>
            <a:r>
              <a:rPr dirty="0" sz="2600" spc="5">
                <a:solidFill>
                  <a:srgbClr val="4D4D4D"/>
                </a:solidFill>
                <a:latin typeface="Batang"/>
                <a:cs typeface="Batang"/>
              </a:rPr>
              <a:t>. </a:t>
            </a:r>
            <a:r>
              <a:rPr dirty="0" sz="2600">
                <a:solidFill>
                  <a:srgbClr val="4D4D4D"/>
                </a:solidFill>
                <a:latin typeface="Batang"/>
                <a:cs typeface="Batang"/>
              </a:rPr>
              <a:t>기술이전 내용 및</a:t>
            </a:r>
            <a:r>
              <a:rPr dirty="0" sz="2600" spc="-120">
                <a:solidFill>
                  <a:srgbClr val="4D4D4D"/>
                </a:solidFill>
                <a:latin typeface="Batang"/>
                <a:cs typeface="Batang"/>
              </a:rPr>
              <a:t> </a:t>
            </a:r>
            <a:r>
              <a:rPr dirty="0" sz="2600">
                <a:solidFill>
                  <a:srgbClr val="4D4D4D"/>
                </a:solidFill>
                <a:latin typeface="Batang"/>
                <a:cs typeface="Batang"/>
              </a:rPr>
              <a:t>범위</a:t>
            </a:r>
            <a:endParaRPr sz="2600">
              <a:latin typeface="Batang"/>
              <a:cs typeface="Batang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5965" y="972692"/>
            <a:ext cx="282702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CC0066"/>
                </a:solidFill>
                <a:latin typeface="BatangChe"/>
                <a:cs typeface="BatangChe"/>
              </a:rPr>
              <a:t>▣</a:t>
            </a:r>
            <a:r>
              <a:rPr dirty="0" sz="2800" spc="-785">
                <a:solidFill>
                  <a:srgbClr val="CC0066"/>
                </a:solidFill>
                <a:latin typeface="BatangChe"/>
                <a:cs typeface="BatangChe"/>
              </a:rPr>
              <a:t> </a:t>
            </a:r>
            <a:r>
              <a:rPr dirty="0" sz="2800" spc="-25" b="1">
                <a:solidFill>
                  <a:srgbClr val="CC0066"/>
                </a:solidFill>
                <a:latin typeface="Malgun Gothic"/>
                <a:cs typeface="Malgun Gothic"/>
              </a:rPr>
              <a:t>기술 개발 </a:t>
            </a:r>
            <a:r>
              <a:rPr dirty="0" sz="2800" spc="-45" b="1">
                <a:solidFill>
                  <a:srgbClr val="CC0066"/>
                </a:solidFill>
                <a:latin typeface="Malgun Gothic"/>
                <a:cs typeface="Malgun Gothic"/>
              </a:rPr>
              <a:t>현황</a:t>
            </a:r>
            <a:endParaRPr sz="2800">
              <a:latin typeface="Malgun Gothic"/>
              <a:cs typeface="Malgun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1583" y="1556003"/>
            <a:ext cx="8194548" cy="4608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3742054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5" b="1">
                <a:solidFill>
                  <a:srgbClr val="4D4D4D"/>
                </a:solidFill>
                <a:latin typeface="Malgun Gothic"/>
                <a:cs typeface="Malgun Gothic"/>
              </a:rPr>
              <a:t>2</a:t>
            </a:r>
            <a:r>
              <a:rPr dirty="0" sz="2600" spc="5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기술이전 내용 및</a:t>
            </a:r>
            <a:r>
              <a:rPr dirty="0" sz="2600" spc="-120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범위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5965" y="972692"/>
            <a:ext cx="282702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CC0066"/>
                </a:solidFill>
                <a:latin typeface="BatangChe"/>
                <a:cs typeface="BatangChe"/>
              </a:rPr>
              <a:t>▣</a:t>
            </a:r>
            <a:r>
              <a:rPr dirty="0" sz="2800" spc="-785">
                <a:solidFill>
                  <a:srgbClr val="CC0066"/>
                </a:solidFill>
                <a:latin typeface="BatangChe"/>
                <a:cs typeface="BatangChe"/>
              </a:rPr>
              <a:t> </a:t>
            </a:r>
            <a:r>
              <a:rPr dirty="0" sz="2800" spc="-25" b="1">
                <a:solidFill>
                  <a:srgbClr val="CC0066"/>
                </a:solidFill>
                <a:latin typeface="Malgun Gothic"/>
                <a:cs typeface="Malgun Gothic"/>
              </a:rPr>
              <a:t>기술 개발 </a:t>
            </a:r>
            <a:r>
              <a:rPr dirty="0" sz="2800" spc="-45" b="1">
                <a:solidFill>
                  <a:srgbClr val="CC0066"/>
                </a:solidFill>
                <a:latin typeface="Malgun Gothic"/>
                <a:cs typeface="Malgun Gothic"/>
              </a:rPr>
              <a:t>현황</a:t>
            </a:r>
            <a:endParaRPr sz="2800">
              <a:latin typeface="Malgun Gothic"/>
              <a:cs typeface="Malgun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0623" y="1484375"/>
            <a:ext cx="5506212" cy="30967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955791" y="4652771"/>
            <a:ext cx="3023616" cy="17023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99363" y="4838191"/>
            <a:ext cx="12211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0" b="1">
                <a:latin typeface="Malgun Gothic"/>
                <a:cs typeface="Malgun Gothic"/>
              </a:rPr>
              <a:t>View </a:t>
            </a:r>
            <a:r>
              <a:rPr dirty="0" sz="1400" spc="-30" b="1">
                <a:latin typeface="Malgun Gothic"/>
                <a:cs typeface="Malgun Gothic"/>
              </a:rPr>
              <a:t>of </a:t>
            </a:r>
            <a:r>
              <a:rPr dirty="0" sz="1400" spc="-5" b="1">
                <a:latin typeface="Malgun Gothic"/>
                <a:cs typeface="Malgun Gothic"/>
              </a:rPr>
              <a:t>User</a:t>
            </a:r>
            <a:r>
              <a:rPr dirty="0" sz="1400" spc="-210" b="1">
                <a:latin typeface="Malgun Gothic"/>
                <a:cs typeface="Malgun Gothic"/>
              </a:rPr>
              <a:t> </a:t>
            </a:r>
            <a:r>
              <a:rPr dirty="0" sz="1400" spc="-10" b="1">
                <a:latin typeface="Malgun Gothic"/>
                <a:cs typeface="Malgun Gothic"/>
              </a:rPr>
              <a:t>1</a:t>
            </a:r>
            <a:endParaRPr sz="1400">
              <a:latin typeface="Malgun Gothic"/>
              <a:cs typeface="Malgun Gothic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549521" y="6085433"/>
            <a:ext cx="12211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0" b="1">
                <a:latin typeface="Malgun Gothic"/>
                <a:cs typeface="Malgun Gothic"/>
              </a:rPr>
              <a:t>View </a:t>
            </a:r>
            <a:r>
              <a:rPr dirty="0" sz="1400" spc="-30" b="1">
                <a:latin typeface="Malgun Gothic"/>
                <a:cs typeface="Malgun Gothic"/>
              </a:rPr>
              <a:t>of </a:t>
            </a:r>
            <a:r>
              <a:rPr dirty="0" sz="1400" spc="-5" b="1">
                <a:latin typeface="Malgun Gothic"/>
                <a:cs typeface="Malgun Gothic"/>
              </a:rPr>
              <a:t>User</a:t>
            </a:r>
            <a:r>
              <a:rPr dirty="0" sz="1400" spc="-215" b="1">
                <a:latin typeface="Malgun Gothic"/>
                <a:cs typeface="Malgun Gothic"/>
              </a:rPr>
              <a:t> </a:t>
            </a:r>
            <a:r>
              <a:rPr dirty="0" sz="1400" spc="-10" b="1">
                <a:latin typeface="Malgun Gothic"/>
                <a:cs typeface="Malgun Gothic"/>
              </a:rPr>
              <a:t>2</a:t>
            </a:r>
            <a:endParaRPr sz="140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2862580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5" b="1">
                <a:solidFill>
                  <a:srgbClr val="4D4D4D"/>
                </a:solidFill>
                <a:latin typeface="Malgun Gothic"/>
                <a:cs typeface="Malgun Gothic"/>
              </a:rPr>
              <a:t>3</a:t>
            </a:r>
            <a:r>
              <a:rPr dirty="0" sz="2600" spc="5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경쟁기술과</a:t>
            </a:r>
            <a:r>
              <a:rPr dirty="0" sz="2600" spc="-110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비교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590" y="1099394"/>
            <a:ext cx="8347075" cy="484632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2400">
                <a:solidFill>
                  <a:srgbClr val="CC0066"/>
                </a:solidFill>
                <a:latin typeface="BatangChe"/>
                <a:cs typeface="BatangChe"/>
              </a:rPr>
              <a:t>▣ </a:t>
            </a:r>
            <a:r>
              <a:rPr dirty="0" sz="2400" spc="-20" b="1">
                <a:solidFill>
                  <a:srgbClr val="CC0066"/>
                </a:solidFill>
                <a:latin typeface="Malgun Gothic"/>
                <a:cs typeface="Malgun Gothic"/>
              </a:rPr>
              <a:t>기존 </a:t>
            </a:r>
            <a:r>
              <a:rPr dirty="0" sz="2400" spc="-25" b="1">
                <a:solidFill>
                  <a:srgbClr val="CC0066"/>
                </a:solidFill>
                <a:latin typeface="Malgun Gothic"/>
                <a:cs typeface="Malgun Gothic"/>
              </a:rPr>
              <a:t>기술의</a:t>
            </a:r>
            <a:r>
              <a:rPr dirty="0" sz="2400" spc="-365" b="1">
                <a:solidFill>
                  <a:srgbClr val="CC0066"/>
                </a:solidFill>
                <a:latin typeface="Malgun Gothic"/>
                <a:cs typeface="Malgun Gothic"/>
              </a:rPr>
              <a:t> </a:t>
            </a:r>
            <a:r>
              <a:rPr dirty="0" sz="2400" spc="-25" b="1">
                <a:solidFill>
                  <a:srgbClr val="CC0066"/>
                </a:solidFill>
                <a:latin typeface="Malgun Gothic"/>
                <a:cs typeface="Malgun Gothic"/>
              </a:rPr>
              <a:t>한계</a:t>
            </a:r>
            <a:endParaRPr sz="2400">
              <a:latin typeface="Malgun Gothic"/>
              <a:cs typeface="Malgun Gothic"/>
            </a:endParaRPr>
          </a:p>
          <a:p>
            <a:pPr marL="774700" marR="5080" indent="-285750">
              <a:lnSpc>
                <a:spcPct val="100000"/>
              </a:lnSpc>
              <a:spcBef>
                <a:spcPts val="355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600" spc="65" b="1">
                <a:latin typeface="Malgun Gothic"/>
                <a:cs typeface="Malgun Gothic"/>
              </a:rPr>
              <a:t>PC </a:t>
            </a:r>
            <a:r>
              <a:rPr dirty="0" sz="1600" spc="-25" b="1">
                <a:latin typeface="Malgun Gothic"/>
                <a:cs typeface="Malgun Gothic"/>
              </a:rPr>
              <a:t>화면에 표현된 </a:t>
            </a:r>
            <a:r>
              <a:rPr dirty="0" sz="1600" spc="-20" b="1">
                <a:latin typeface="Malgun Gothic"/>
                <a:cs typeface="Malgun Gothic"/>
              </a:rPr>
              <a:t>3차원 </a:t>
            </a:r>
            <a:r>
              <a:rPr dirty="0" sz="1600" spc="-25" b="1">
                <a:latin typeface="Malgun Gothic"/>
                <a:cs typeface="Malgun Gothic"/>
              </a:rPr>
              <a:t>환경에서는 </a:t>
            </a:r>
            <a:r>
              <a:rPr dirty="0" sz="1600" spc="-20" b="1">
                <a:latin typeface="Malgun Gothic"/>
                <a:cs typeface="Malgun Gothic"/>
              </a:rPr>
              <a:t>한정된 </a:t>
            </a:r>
            <a:r>
              <a:rPr dirty="0" sz="1600" spc="-25" b="1">
                <a:latin typeface="Malgun Gothic"/>
                <a:cs typeface="Malgun Gothic"/>
              </a:rPr>
              <a:t>영역과 시점으로 </a:t>
            </a:r>
            <a:r>
              <a:rPr dirty="0" sz="1600" spc="-20" b="1">
                <a:latin typeface="Malgun Gothic"/>
                <a:cs typeface="Malgun Gothic"/>
              </a:rPr>
              <a:t>인해 </a:t>
            </a:r>
            <a:r>
              <a:rPr dirty="0" sz="1600" spc="-5" b="1">
                <a:latin typeface="Malgun Gothic"/>
                <a:cs typeface="Malgun Gothic"/>
              </a:rPr>
              <a:t>그 </a:t>
            </a:r>
            <a:r>
              <a:rPr dirty="0" sz="1600" spc="-25" b="1">
                <a:latin typeface="Malgun Gothic"/>
                <a:cs typeface="Malgun Gothic"/>
              </a:rPr>
              <a:t>인터페이스와  </a:t>
            </a:r>
            <a:r>
              <a:rPr dirty="0" sz="1600" spc="-15" b="1">
                <a:latin typeface="Malgun Gothic"/>
                <a:cs typeface="Malgun Gothic"/>
              </a:rPr>
              <a:t>사용자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인터렉션이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불편해</a:t>
            </a:r>
            <a:r>
              <a:rPr dirty="0" sz="1600" spc="-90" b="1">
                <a:latin typeface="Malgun Gothic"/>
                <a:cs typeface="Malgun Gothic"/>
              </a:rPr>
              <a:t> </a:t>
            </a:r>
            <a:r>
              <a:rPr dirty="0" sz="1600" spc="-30" b="1">
                <a:latin typeface="Malgun Gothic"/>
                <a:cs typeface="Malgun Gothic"/>
              </a:rPr>
              <a:t>3D</a:t>
            </a:r>
            <a:r>
              <a:rPr dirty="0" sz="1600" spc="-60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도시공간을</a:t>
            </a:r>
            <a:r>
              <a:rPr dirty="0" sz="1600" spc="-9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효과적으로</a:t>
            </a:r>
            <a:r>
              <a:rPr dirty="0" sz="1600" spc="-9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분석하기</a:t>
            </a:r>
            <a:r>
              <a:rPr dirty="0" sz="1600" spc="-9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어려움</a:t>
            </a:r>
            <a:endParaRPr sz="1600">
              <a:latin typeface="Malgun Gothic"/>
              <a:cs typeface="Malgun Gothic"/>
            </a:endParaRPr>
          </a:p>
          <a:p>
            <a:pPr marL="774700" indent="-285750">
              <a:lnSpc>
                <a:spcPct val="100000"/>
              </a:lnSpc>
              <a:spcBef>
                <a:spcPts val="385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600" spc="-25" b="1">
                <a:latin typeface="Malgun Gothic"/>
                <a:cs typeface="Malgun Gothic"/>
              </a:rPr>
              <a:t>증강현실은 대부분 현실공간에 가상의 정보를 단순히 </a:t>
            </a:r>
            <a:r>
              <a:rPr dirty="0" sz="1600" spc="-35" b="1">
                <a:latin typeface="Malgun Gothic"/>
                <a:cs typeface="Malgun Gothic"/>
              </a:rPr>
              <a:t>오버레이(overlay)하는</a:t>
            </a:r>
            <a:r>
              <a:rPr dirty="0" sz="1600" spc="415" b="1">
                <a:latin typeface="Malgun Gothic"/>
                <a:cs typeface="Malgun Gothic"/>
              </a:rPr>
              <a:t> </a:t>
            </a:r>
            <a:r>
              <a:rPr dirty="0" sz="1600" spc="-30" b="1">
                <a:latin typeface="Malgun Gothic"/>
                <a:cs typeface="Malgun Gothic"/>
              </a:rPr>
              <a:t>방식으</a:t>
            </a:r>
            <a:endParaRPr sz="1600">
              <a:latin typeface="Malgun Gothic"/>
              <a:cs typeface="Malgun Gothic"/>
            </a:endParaRPr>
          </a:p>
          <a:p>
            <a:pPr marL="774700">
              <a:lnSpc>
                <a:spcPct val="100000"/>
              </a:lnSpc>
            </a:pPr>
            <a:r>
              <a:rPr dirty="0" sz="1600" spc="-5" b="1">
                <a:latin typeface="Malgun Gothic"/>
                <a:cs typeface="Malgun Gothic"/>
              </a:rPr>
              <a:t>로</a:t>
            </a:r>
            <a:r>
              <a:rPr dirty="0" sz="1600" spc="-70" b="1">
                <a:latin typeface="Malgun Gothic"/>
                <a:cs typeface="Malgun Gothic"/>
              </a:rPr>
              <a:t> </a:t>
            </a:r>
            <a:r>
              <a:rPr dirty="0" sz="1600" spc="-30" b="1">
                <a:latin typeface="Malgun Gothic"/>
                <a:cs typeface="Malgun Gothic"/>
              </a:rPr>
              <a:t>3D</a:t>
            </a:r>
            <a:r>
              <a:rPr dirty="0" sz="1600" spc="-6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도시모델을</a:t>
            </a:r>
            <a:r>
              <a:rPr dirty="0" sz="1600" spc="-10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주위의</a:t>
            </a:r>
            <a:r>
              <a:rPr dirty="0" sz="1600" spc="-9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현실공간과</a:t>
            </a:r>
            <a:r>
              <a:rPr dirty="0" sz="1600" spc="-10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정합해</a:t>
            </a:r>
            <a:r>
              <a:rPr dirty="0" sz="1600" spc="-7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보여주는데</a:t>
            </a:r>
            <a:r>
              <a:rPr dirty="0" sz="1600" spc="-10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한계가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있음</a:t>
            </a:r>
            <a:endParaRPr sz="1600">
              <a:latin typeface="Malgun Gothic"/>
              <a:cs typeface="Malgun Gothic"/>
            </a:endParaRPr>
          </a:p>
          <a:p>
            <a:pPr marL="774700" marR="7620" indent="-285750">
              <a:lnSpc>
                <a:spcPct val="100000"/>
              </a:lnSpc>
              <a:spcBef>
                <a:spcPts val="385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600" spc="-25" b="1">
                <a:latin typeface="Malgun Gothic"/>
                <a:cs typeface="Malgun Gothic"/>
              </a:rPr>
              <a:t>가상현실의 경우는 외부와 </a:t>
            </a:r>
            <a:r>
              <a:rPr dirty="0" sz="1600" spc="-20" b="1">
                <a:latin typeface="Malgun Gothic"/>
                <a:cs typeface="Malgun Gothic"/>
              </a:rPr>
              <a:t>차단된 </a:t>
            </a:r>
            <a:r>
              <a:rPr dirty="0" sz="1600" spc="-25" b="1">
                <a:latin typeface="Malgun Gothic"/>
                <a:cs typeface="Malgun Gothic"/>
              </a:rPr>
              <a:t>가상공간만을 보여주어 몰입감을 </a:t>
            </a:r>
            <a:r>
              <a:rPr dirty="0" sz="1600" spc="-5" b="1">
                <a:latin typeface="Malgun Gothic"/>
                <a:cs typeface="Malgun Gothic"/>
              </a:rPr>
              <a:t>줄 수 </a:t>
            </a:r>
            <a:r>
              <a:rPr dirty="0" sz="1600" spc="-20" b="1">
                <a:latin typeface="Malgun Gothic"/>
                <a:cs typeface="Malgun Gothic"/>
              </a:rPr>
              <a:t>있는 </a:t>
            </a:r>
            <a:r>
              <a:rPr dirty="0" sz="1600" spc="-30" b="1">
                <a:latin typeface="Malgun Gothic"/>
                <a:cs typeface="Malgun Gothic"/>
              </a:rPr>
              <a:t>반면  </a:t>
            </a:r>
            <a:r>
              <a:rPr dirty="0" sz="1600" spc="-20" b="1">
                <a:latin typeface="Malgun Gothic"/>
                <a:cs typeface="Malgun Gothic"/>
              </a:rPr>
              <a:t>주위상황을</a:t>
            </a:r>
            <a:r>
              <a:rPr dirty="0" sz="1600" spc="-100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파악하기가</a:t>
            </a:r>
            <a:r>
              <a:rPr dirty="0" sz="1600" spc="-9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어려워</a:t>
            </a:r>
            <a:r>
              <a:rPr dirty="0" sz="1600" spc="-7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다수의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사용자가</a:t>
            </a:r>
            <a:r>
              <a:rPr dirty="0" sz="1600" spc="-90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협업하는데</a:t>
            </a:r>
            <a:r>
              <a:rPr dirty="0" sz="1600" spc="-9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부적합</a:t>
            </a:r>
            <a:endParaRPr sz="16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2400">
                <a:solidFill>
                  <a:srgbClr val="CC0066"/>
                </a:solidFill>
                <a:latin typeface="BatangChe"/>
                <a:cs typeface="BatangChe"/>
              </a:rPr>
              <a:t>▣ </a:t>
            </a:r>
            <a:r>
              <a:rPr dirty="0" sz="2400" spc="-20" b="1">
                <a:solidFill>
                  <a:srgbClr val="CC0066"/>
                </a:solidFill>
                <a:latin typeface="Malgun Gothic"/>
                <a:cs typeface="Malgun Gothic"/>
              </a:rPr>
              <a:t>이전 </a:t>
            </a:r>
            <a:r>
              <a:rPr dirty="0" sz="2400" spc="-25" b="1">
                <a:solidFill>
                  <a:srgbClr val="CC0066"/>
                </a:solidFill>
                <a:latin typeface="Malgun Gothic"/>
                <a:cs typeface="Malgun Gothic"/>
              </a:rPr>
              <a:t>기술의 </a:t>
            </a:r>
            <a:r>
              <a:rPr dirty="0" sz="2400" spc="-15" b="1">
                <a:solidFill>
                  <a:srgbClr val="CC0066"/>
                </a:solidFill>
                <a:latin typeface="Malgun Gothic"/>
                <a:cs typeface="Malgun Gothic"/>
              </a:rPr>
              <a:t>특징 </a:t>
            </a:r>
            <a:r>
              <a:rPr dirty="0" sz="2400" b="1">
                <a:solidFill>
                  <a:srgbClr val="CC0066"/>
                </a:solidFill>
                <a:latin typeface="Malgun Gothic"/>
                <a:cs typeface="Malgun Gothic"/>
              </a:rPr>
              <a:t>및</a:t>
            </a:r>
            <a:r>
              <a:rPr dirty="0" sz="2400" spc="-560" b="1">
                <a:solidFill>
                  <a:srgbClr val="CC0066"/>
                </a:solidFill>
                <a:latin typeface="Malgun Gothic"/>
                <a:cs typeface="Malgun Gothic"/>
              </a:rPr>
              <a:t> </a:t>
            </a:r>
            <a:r>
              <a:rPr dirty="0" sz="2400" spc="-40" b="1">
                <a:solidFill>
                  <a:srgbClr val="CC0066"/>
                </a:solidFill>
                <a:latin typeface="Malgun Gothic"/>
                <a:cs typeface="Malgun Gothic"/>
              </a:rPr>
              <a:t>장점</a:t>
            </a:r>
            <a:endParaRPr sz="2400">
              <a:latin typeface="Malgun Gothic"/>
              <a:cs typeface="Malgun Gothic"/>
            </a:endParaRPr>
          </a:p>
          <a:p>
            <a:pPr algn="just" marL="774700" marR="5080" indent="-285750">
              <a:lnSpc>
                <a:spcPct val="100000"/>
              </a:lnSpc>
              <a:spcBef>
                <a:spcPts val="355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600" spc="-5" b="1">
                <a:latin typeface="Malgun Gothic"/>
                <a:cs typeface="Malgun Gothic"/>
              </a:rPr>
              <a:t>독립실행형(stand-alone) </a:t>
            </a:r>
            <a:r>
              <a:rPr dirty="0" sz="1600" spc="-135" b="1">
                <a:latin typeface="Malgun Gothic"/>
                <a:cs typeface="Malgun Gothic"/>
              </a:rPr>
              <a:t>HMD </a:t>
            </a:r>
            <a:r>
              <a:rPr dirty="0" sz="1600" spc="-20" b="1">
                <a:latin typeface="Malgun Gothic"/>
                <a:cs typeface="Malgun Gothic"/>
              </a:rPr>
              <a:t>기기의 </a:t>
            </a:r>
            <a:r>
              <a:rPr dirty="0" sz="1600" spc="-25" b="1">
                <a:latin typeface="Malgun Gothic"/>
                <a:cs typeface="Malgun Gothic"/>
              </a:rPr>
              <a:t>한정된 </a:t>
            </a:r>
            <a:r>
              <a:rPr dirty="0" sz="1600" spc="-20" b="1">
                <a:latin typeface="Malgun Gothic"/>
                <a:cs typeface="Malgun Gothic"/>
              </a:rPr>
              <a:t>성능 </a:t>
            </a:r>
            <a:r>
              <a:rPr dirty="0" sz="1600" spc="-25" b="1">
                <a:latin typeface="Malgun Gothic"/>
                <a:cs typeface="Malgun Gothic"/>
              </a:rPr>
              <a:t>범위에서 빠르고 </a:t>
            </a:r>
            <a:r>
              <a:rPr dirty="0" sz="1600" spc="-15" b="1">
                <a:latin typeface="Malgun Gothic"/>
                <a:cs typeface="Malgun Gothic"/>
              </a:rPr>
              <a:t>끊김 </a:t>
            </a:r>
            <a:r>
              <a:rPr dirty="0" sz="1600" spc="-20" b="1">
                <a:latin typeface="Malgun Gothic"/>
                <a:cs typeface="Malgun Gothic"/>
              </a:rPr>
              <a:t>없이</a:t>
            </a:r>
            <a:r>
              <a:rPr dirty="0" sz="1600" spc="-245" b="1">
                <a:latin typeface="Malgun Gothic"/>
                <a:cs typeface="Malgun Gothic"/>
              </a:rPr>
              <a:t> </a:t>
            </a:r>
            <a:r>
              <a:rPr dirty="0" sz="1600" spc="-30" b="1">
                <a:latin typeface="Malgun Gothic"/>
                <a:cs typeface="Malgun Gothic"/>
              </a:rPr>
              <a:t>기능  </a:t>
            </a:r>
            <a:r>
              <a:rPr dirty="0" sz="1600" spc="-5" b="1">
                <a:latin typeface="Malgun Gothic"/>
                <a:cs typeface="Malgun Gothic"/>
              </a:rPr>
              <a:t>을 </a:t>
            </a:r>
            <a:r>
              <a:rPr dirty="0" sz="1600" spc="-25" b="1">
                <a:latin typeface="Malgun Gothic"/>
                <a:cs typeface="Malgun Gothic"/>
              </a:rPr>
              <a:t>제공하기 </a:t>
            </a:r>
            <a:r>
              <a:rPr dirty="0" sz="1600" spc="-20" b="1">
                <a:latin typeface="Malgun Gothic"/>
                <a:cs typeface="Malgun Gothic"/>
              </a:rPr>
              <a:t>위해 비동기화 </a:t>
            </a:r>
            <a:r>
              <a:rPr dirty="0" sz="1600" spc="-5" b="1">
                <a:latin typeface="Malgun Gothic"/>
                <a:cs typeface="Malgun Gothic"/>
              </a:rPr>
              <a:t>병렬처리, </a:t>
            </a:r>
            <a:r>
              <a:rPr dirty="0" sz="1600" spc="-10" b="1">
                <a:latin typeface="Malgun Gothic"/>
                <a:cs typeface="Malgun Gothic"/>
              </a:rPr>
              <a:t>로컬 </a:t>
            </a:r>
            <a:r>
              <a:rPr dirty="0" sz="1600" spc="15" b="1">
                <a:latin typeface="Malgun Gothic"/>
                <a:cs typeface="Malgun Gothic"/>
              </a:rPr>
              <a:t>캐싱, </a:t>
            </a:r>
            <a:r>
              <a:rPr dirty="0" sz="1600" spc="-25" b="1">
                <a:latin typeface="Malgun Gothic"/>
                <a:cs typeface="Malgun Gothic"/>
              </a:rPr>
              <a:t>오브젝트 </a:t>
            </a:r>
            <a:r>
              <a:rPr dirty="0" sz="1600" spc="40" b="1">
                <a:latin typeface="Malgun Gothic"/>
                <a:cs typeface="Malgun Gothic"/>
              </a:rPr>
              <a:t>풀, </a:t>
            </a:r>
            <a:r>
              <a:rPr dirty="0" sz="1600" spc="-20" b="1">
                <a:latin typeface="Malgun Gothic"/>
                <a:cs typeface="Malgun Gothic"/>
              </a:rPr>
              <a:t>타일 기반 데이터 </a:t>
            </a:r>
            <a:r>
              <a:rPr dirty="0" sz="1600" spc="-5" b="1">
                <a:latin typeface="Malgun Gothic"/>
                <a:cs typeface="Malgun Gothic"/>
              </a:rPr>
              <a:t>처  </a:t>
            </a:r>
            <a:r>
              <a:rPr dirty="0" sz="1600" spc="45" b="1">
                <a:latin typeface="Malgun Gothic"/>
                <a:cs typeface="Malgun Gothic"/>
              </a:rPr>
              <a:t>리,</a:t>
            </a:r>
            <a:r>
              <a:rPr dirty="0" sz="1600" spc="-6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텍스처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이미지</a:t>
            </a:r>
            <a:r>
              <a:rPr dirty="0" sz="1600" spc="-75" b="1">
                <a:latin typeface="Malgun Gothic"/>
                <a:cs typeface="Malgun Gothic"/>
              </a:rPr>
              <a:t> </a:t>
            </a:r>
            <a:r>
              <a:rPr dirty="0" sz="1600" spc="-5" b="1">
                <a:latin typeface="Malgun Gothic"/>
                <a:cs typeface="Malgun Gothic"/>
              </a:rPr>
              <a:t>LOD</a:t>
            </a:r>
            <a:r>
              <a:rPr dirty="0" sz="1600" spc="-9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처리</a:t>
            </a:r>
            <a:r>
              <a:rPr dirty="0" sz="1600" spc="-75" b="1">
                <a:latin typeface="Malgun Gothic"/>
                <a:cs typeface="Malgun Gothic"/>
              </a:rPr>
              <a:t> </a:t>
            </a:r>
            <a:r>
              <a:rPr dirty="0" sz="1600" spc="-5" b="1">
                <a:latin typeface="Malgun Gothic"/>
                <a:cs typeface="Malgun Gothic"/>
              </a:rPr>
              <a:t>등</a:t>
            </a:r>
            <a:r>
              <a:rPr dirty="0" sz="1600" spc="-6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여러</a:t>
            </a:r>
            <a:r>
              <a:rPr dirty="0" sz="1600" spc="-60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성능개선</a:t>
            </a:r>
            <a:r>
              <a:rPr dirty="0" sz="1600" spc="-100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알고리즘이</a:t>
            </a:r>
            <a:r>
              <a:rPr dirty="0" sz="1600" spc="-9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포함됨</a:t>
            </a:r>
            <a:endParaRPr sz="1600">
              <a:latin typeface="Malgun Gothic"/>
              <a:cs typeface="Malgun Gothic"/>
            </a:endParaRPr>
          </a:p>
          <a:p>
            <a:pPr algn="just" marL="774700" marR="5080" indent="-285750">
              <a:lnSpc>
                <a:spcPct val="100000"/>
              </a:lnSpc>
              <a:spcBef>
                <a:spcPts val="385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600" spc="-20" b="1">
                <a:latin typeface="Malgun Gothic"/>
                <a:cs typeface="Malgun Gothic"/>
              </a:rPr>
              <a:t>미리 정해진 </a:t>
            </a:r>
            <a:r>
              <a:rPr dirty="0" sz="1600" spc="-25" b="1">
                <a:latin typeface="Malgun Gothic"/>
                <a:cs typeface="Malgun Gothic"/>
              </a:rPr>
              <a:t>지역에 한정해 혼합현실 콘텐츠를 생성해두는 방식이 </a:t>
            </a:r>
            <a:r>
              <a:rPr dirty="0" sz="1600" spc="-20" b="1">
                <a:latin typeface="Malgun Gothic"/>
                <a:cs typeface="Malgun Gothic"/>
              </a:rPr>
              <a:t>아닌 </a:t>
            </a:r>
            <a:r>
              <a:rPr dirty="0" sz="1600" spc="-25" b="1">
                <a:latin typeface="Malgun Gothic"/>
                <a:cs typeface="Malgun Gothic"/>
              </a:rPr>
              <a:t>원격의 </a:t>
            </a:r>
            <a:r>
              <a:rPr dirty="0" sz="1600" spc="-30" b="1">
                <a:latin typeface="Malgun Gothic"/>
                <a:cs typeface="Malgun Gothic"/>
              </a:rPr>
              <a:t>데이  </a:t>
            </a:r>
            <a:r>
              <a:rPr dirty="0" sz="1600" spc="-5" b="1">
                <a:latin typeface="Malgun Gothic"/>
                <a:cs typeface="Malgun Gothic"/>
              </a:rPr>
              <a:t>터 </a:t>
            </a:r>
            <a:r>
              <a:rPr dirty="0" sz="1600" spc="-20" b="1">
                <a:latin typeface="Malgun Gothic"/>
                <a:cs typeface="Malgun Gothic"/>
              </a:rPr>
              <a:t>서버에 </a:t>
            </a:r>
            <a:r>
              <a:rPr dirty="0" sz="1600" spc="-25" b="1">
                <a:latin typeface="Malgun Gothic"/>
                <a:cs typeface="Malgun Gothic"/>
              </a:rPr>
              <a:t>실시간으로 </a:t>
            </a:r>
            <a:r>
              <a:rPr dirty="0" sz="1600" spc="-40" b="1">
                <a:latin typeface="Malgun Gothic"/>
                <a:cs typeface="Malgun Gothic"/>
              </a:rPr>
              <a:t>3D </a:t>
            </a:r>
            <a:r>
              <a:rPr dirty="0" sz="1600" spc="-25" b="1">
                <a:latin typeface="Malgun Gothic"/>
                <a:cs typeface="Malgun Gothic"/>
              </a:rPr>
              <a:t>도시모델 데이터를 요청해 제공하는 방식으로서 서비스</a:t>
            </a:r>
            <a:r>
              <a:rPr dirty="0" sz="1600" spc="-114" b="1">
                <a:latin typeface="Malgun Gothic"/>
                <a:cs typeface="Malgun Gothic"/>
              </a:rPr>
              <a:t> </a:t>
            </a:r>
            <a:r>
              <a:rPr dirty="0" sz="1600" spc="-5" b="1">
                <a:latin typeface="Malgun Gothic"/>
                <a:cs typeface="Malgun Gothic"/>
              </a:rPr>
              <a:t>제  공</a:t>
            </a:r>
            <a:r>
              <a:rPr dirty="0" sz="1600" spc="-6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범위</a:t>
            </a:r>
            <a:r>
              <a:rPr dirty="0" sz="1600" spc="-7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내에서는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10" b="1">
                <a:latin typeface="Malgun Gothic"/>
                <a:cs typeface="Malgun Gothic"/>
              </a:rPr>
              <a:t>어느</a:t>
            </a:r>
            <a:r>
              <a:rPr dirty="0" sz="1600" spc="-8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위치의</a:t>
            </a:r>
            <a:r>
              <a:rPr dirty="0" sz="1600" spc="-7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도시공간이라도</a:t>
            </a:r>
            <a:r>
              <a:rPr dirty="0" sz="1600" spc="-9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시각화</a:t>
            </a:r>
            <a:r>
              <a:rPr dirty="0" sz="1600" spc="-80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가능함</a:t>
            </a:r>
            <a:endParaRPr sz="1600">
              <a:latin typeface="Malgun Gothic"/>
              <a:cs typeface="Malgun Gothic"/>
            </a:endParaRPr>
          </a:p>
          <a:p>
            <a:pPr algn="just" marL="774700" marR="10160" indent="-285750">
              <a:lnSpc>
                <a:spcPct val="100000"/>
              </a:lnSpc>
              <a:spcBef>
                <a:spcPts val="385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600" spc="-25" b="1">
                <a:latin typeface="Malgun Gothic"/>
                <a:cs typeface="Malgun Gothic"/>
              </a:rPr>
              <a:t>현실공간에 </a:t>
            </a:r>
            <a:r>
              <a:rPr dirty="0" sz="1600" spc="-40" b="1">
                <a:latin typeface="Malgun Gothic"/>
                <a:cs typeface="Malgun Gothic"/>
              </a:rPr>
              <a:t>3D </a:t>
            </a:r>
            <a:r>
              <a:rPr dirty="0" sz="1600" spc="-25" b="1">
                <a:latin typeface="Malgun Gothic"/>
                <a:cs typeface="Malgun Gothic"/>
              </a:rPr>
              <a:t>홀로그램 객체를 </a:t>
            </a:r>
            <a:r>
              <a:rPr dirty="0" sz="1600" spc="-20" b="1">
                <a:latin typeface="Malgun Gothic"/>
                <a:cs typeface="Malgun Gothic"/>
              </a:rPr>
              <a:t>정합해 </a:t>
            </a:r>
            <a:r>
              <a:rPr dirty="0" sz="1600" spc="-25" b="1">
                <a:latin typeface="Malgun Gothic"/>
                <a:cs typeface="Malgun Gothic"/>
              </a:rPr>
              <a:t>보여줌으로써 가상현실 방식에 </a:t>
            </a:r>
            <a:r>
              <a:rPr dirty="0" sz="1600" spc="-15" b="1">
                <a:latin typeface="Malgun Gothic"/>
                <a:cs typeface="Malgun Gothic"/>
              </a:rPr>
              <a:t>비해 </a:t>
            </a:r>
            <a:r>
              <a:rPr dirty="0" sz="1600" spc="-30" b="1">
                <a:latin typeface="Malgun Gothic"/>
                <a:cs typeface="Malgun Gothic"/>
              </a:rPr>
              <a:t>사용자  </a:t>
            </a:r>
            <a:r>
              <a:rPr dirty="0" sz="1600" spc="-20" b="1">
                <a:latin typeface="Malgun Gothic"/>
                <a:cs typeface="Malgun Gothic"/>
              </a:rPr>
              <a:t>에게 </a:t>
            </a:r>
            <a:r>
              <a:rPr dirty="0" sz="1600" spc="-25" b="1">
                <a:latin typeface="Malgun Gothic"/>
                <a:cs typeface="Malgun Gothic"/>
              </a:rPr>
              <a:t>야기하는 멀미감이 </a:t>
            </a:r>
            <a:r>
              <a:rPr dirty="0" sz="1600" spc="5" b="1">
                <a:latin typeface="Malgun Gothic"/>
                <a:cs typeface="Malgun Gothic"/>
              </a:rPr>
              <a:t>적으며, </a:t>
            </a:r>
            <a:r>
              <a:rPr dirty="0" sz="1600" spc="-20" b="1">
                <a:latin typeface="Malgun Gothic"/>
                <a:cs typeface="Malgun Gothic"/>
              </a:rPr>
              <a:t>사용자 </a:t>
            </a:r>
            <a:r>
              <a:rPr dirty="0" sz="1600" spc="-25" b="1">
                <a:latin typeface="Malgun Gothic"/>
                <a:cs typeface="Malgun Gothic"/>
              </a:rPr>
              <a:t>인터렉션이 </a:t>
            </a:r>
            <a:r>
              <a:rPr dirty="0" sz="1600" spc="5" b="1">
                <a:latin typeface="Malgun Gothic"/>
                <a:cs typeface="Malgun Gothic"/>
              </a:rPr>
              <a:t>편하며, </a:t>
            </a:r>
            <a:r>
              <a:rPr dirty="0" sz="1600" spc="-20" b="1">
                <a:latin typeface="Malgun Gothic"/>
                <a:cs typeface="Malgun Gothic"/>
              </a:rPr>
              <a:t>다수 </a:t>
            </a:r>
            <a:r>
              <a:rPr dirty="0" sz="1600" spc="-25" b="1">
                <a:latin typeface="Malgun Gothic"/>
                <a:cs typeface="Malgun Gothic"/>
              </a:rPr>
              <a:t>사용자가 </a:t>
            </a:r>
            <a:r>
              <a:rPr dirty="0" sz="1600" spc="-30" b="1">
                <a:latin typeface="Malgun Gothic"/>
                <a:cs typeface="Malgun Gothic"/>
              </a:rPr>
              <a:t>기기를  </a:t>
            </a:r>
            <a:r>
              <a:rPr dirty="0" sz="1600" spc="-15" b="1">
                <a:latin typeface="Malgun Gothic"/>
                <a:cs typeface="Malgun Gothic"/>
              </a:rPr>
              <a:t>착용할</a:t>
            </a:r>
            <a:r>
              <a:rPr dirty="0" sz="1600" spc="-9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경우</a:t>
            </a:r>
            <a:r>
              <a:rPr dirty="0" sz="1600" spc="-6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같은</a:t>
            </a:r>
            <a:r>
              <a:rPr dirty="0" sz="1600" spc="-7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공간에서</a:t>
            </a:r>
            <a:r>
              <a:rPr dirty="0" sz="1600" spc="-9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서로</a:t>
            </a:r>
            <a:r>
              <a:rPr dirty="0" sz="1600" spc="-7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방해</a:t>
            </a:r>
            <a:r>
              <a:rPr dirty="0" sz="1600" spc="-80" b="1">
                <a:latin typeface="Malgun Gothic"/>
                <a:cs typeface="Malgun Gothic"/>
              </a:rPr>
              <a:t> </a:t>
            </a:r>
            <a:r>
              <a:rPr dirty="0" sz="1600" spc="-10" b="1">
                <a:latin typeface="Malgun Gothic"/>
                <a:cs typeface="Malgun Gothic"/>
              </a:rPr>
              <a:t>없이</a:t>
            </a:r>
            <a:r>
              <a:rPr dirty="0" sz="1600" spc="-6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협업</a:t>
            </a:r>
            <a:r>
              <a:rPr dirty="0" sz="1600" spc="-7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가능함</a:t>
            </a:r>
            <a:endParaRPr sz="1600">
              <a:latin typeface="Malgun Gothic"/>
              <a:cs typeface="Malgun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73240" y="6394703"/>
            <a:ext cx="817626" cy="345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482840" y="6394703"/>
            <a:ext cx="265950" cy="3451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540752" y="6394703"/>
            <a:ext cx="665226" cy="3451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연구부문/본부명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장지훈</dc:creator>
  <dc:title>슬라이드 제목 없음</dc:title>
  <dcterms:created xsi:type="dcterms:W3CDTF">2020-09-28T04:49:50Z</dcterms:created>
  <dcterms:modified xsi:type="dcterms:W3CDTF">2020-09-28T04:49:50Z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2019-12-03T00:00:00Z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2020-09-28T00:00:00Z</vt:filetime>
  </property>
</Properties>
</file>