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24" r:id="rId2"/>
    <p:sldId id="347" r:id="rId3"/>
    <p:sldId id="444" r:id="rId4"/>
    <p:sldId id="446" r:id="rId5"/>
    <p:sldId id="442" r:id="rId6"/>
    <p:sldId id="445" r:id="rId7"/>
    <p:sldId id="443" r:id="rId8"/>
    <p:sldId id="434" r:id="rId9"/>
  </p:sldIdLst>
  <p:sldSz cx="9144000" cy="6858000" type="screen4x3"/>
  <p:notesSz cx="6797675" cy="99282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DDDDDD"/>
    <a:srgbClr val="FFCCFF"/>
    <a:srgbClr val="BDEEFF"/>
    <a:srgbClr val="FFFFFF"/>
    <a:srgbClr val="800000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25" d="100"/>
          <a:sy n="125" d="100"/>
        </p:scale>
        <p:origin x="-1140" y="-180"/>
      </p:cViewPr>
      <p:guideLst>
        <p:guide orient="horz" pos="1104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4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2075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ctr" anchorCtr="0" compatLnSpc="1">
            <a:prstTxWarp prst="textNoShape">
              <a:avLst/>
            </a:prstTxWarp>
            <a:spAutoFit/>
          </a:bodyPr>
          <a:lstStyle>
            <a:lvl1pPr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575425" y="92075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ctr" anchorCtr="0" compatLnSpc="1">
            <a:prstTxWarp prst="textNoShape">
              <a:avLst/>
            </a:prstTxWarp>
            <a:spAutoFit/>
          </a:bodyPr>
          <a:lstStyle>
            <a:lvl1pPr algn="r"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4723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b" anchorCtr="0" compatLnSpc="1">
            <a:prstTxWarp prst="textNoShape">
              <a:avLst/>
            </a:prstTxWarp>
            <a:spAutoFit/>
          </a:bodyPr>
          <a:lstStyle>
            <a:lvl1pPr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45238" y="9647238"/>
            <a:ext cx="4175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b" anchorCtr="0" compatLnSpc="1">
            <a:prstTxWarp prst="textNoShape">
              <a:avLst/>
            </a:prstTxWarp>
            <a:spAutoFit/>
          </a:bodyPr>
          <a:lstStyle>
            <a:lvl1pPr algn="r"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58A09E4E-4363-4CD8-92DE-1474D017BB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5283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 algn="r"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 algn="r"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E59D1E62-1EF7-4F27-B706-B531ADB11D1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814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7" descr="D:\pskwork\ETRI\bmp\title.bmp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496175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30" descr="C:\My Documents\DS\New Folder\로고심볼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10200"/>
            <a:ext cx="31242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2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838200"/>
          </a:xfrm>
        </p:spPr>
        <p:txBody>
          <a:bodyPr/>
          <a:lstStyle>
            <a:lvl1pPr marL="0" indent="0" algn="ctr">
              <a:buFont typeface="굴림체" pitchFamily="49" charset="-127"/>
              <a:buNone/>
              <a:defRPr sz="1800"/>
            </a:lvl1pPr>
          </a:lstStyle>
          <a:p>
            <a:r>
              <a:rPr lang="ko-KR" altLang="en-US"/>
              <a:t>마스터 부제목을  입력하십시요</a:t>
            </a:r>
          </a:p>
        </p:txBody>
      </p:sp>
    </p:spTree>
    <p:extLst>
      <p:ext uri="{BB962C8B-B14F-4D97-AF65-F5344CB8AC3E}">
        <p14:creationId xmlns:p14="http://schemas.microsoft.com/office/powerpoint/2010/main" val="195850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40E02-ECC3-4AB1-802A-D792AD9BA75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790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496050" y="890588"/>
            <a:ext cx="1962150" cy="505301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890588"/>
            <a:ext cx="5734050" cy="505301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6FBD-047F-4A7E-B178-8045800F4F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936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890588"/>
            <a:ext cx="7772400" cy="57943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61A75-1B9C-4726-8BD7-2E279298F7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543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D157F-71BE-477A-A64C-8DC7BA0928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195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DCE7B-7774-4EEA-B77D-2A90C1678D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6893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6072D-B193-4AA2-A2D0-C9B1C034F9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925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8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D9D58-E841-4C7C-97BE-2F70BB2077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044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D0825-F956-4AF6-A134-93FA81C3EEF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849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3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6FC07-EBD6-4FB3-BD37-68621D9F07B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434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78DF5-1F61-46C4-95F0-52C7232DFD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197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7530A-25FE-4B79-8A83-85FCEFAEDC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608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Rectangle 47"/>
          <p:cNvSpPr>
            <a:spLocks noChangeArrowheads="1"/>
          </p:cNvSpPr>
          <p:nvPr userDrawn="1"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DE6FF"/>
          </a:solidFill>
          <a:ln w="1016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90588"/>
            <a:ext cx="7772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제목 작성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0125" y="6400800"/>
            <a:ext cx="25304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14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4225" y="6400800"/>
            <a:ext cx="4349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C57E3671-F41A-4CE5-BCDB-D83F99AE2E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31" name="Picture 46" descr="D:\홍보실\●홍보실 업무 자료\2003홍보실업무보고\상단 이미지(4)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0" descr="D:\2004 기술이전\ETRI CI\2004 변경 로고심볼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" name="Text Box 92"/>
          <p:cNvSpPr txBox="1">
            <a:spLocks noChangeArrowheads="1"/>
          </p:cNvSpPr>
          <p:nvPr userDrawn="1"/>
        </p:nvSpPr>
        <p:spPr bwMode="auto">
          <a:xfrm>
            <a:off x="1066800" y="64008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1200">
                <a:latin typeface="휴먼새내기체" pitchFamily="18" charset="-127"/>
                <a:ea typeface="휴먼새내기체" pitchFamily="18" charset="-127"/>
              </a:rPr>
              <a:t>Proprietary</a:t>
            </a:r>
          </a:p>
        </p:txBody>
      </p:sp>
      <p:pic>
        <p:nvPicPr>
          <p:cNvPr id="1034" name="Picture 93" descr="D:\2004 기술이전\ETRI CI\2004 변경 로고심볼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00813"/>
            <a:ext cx="609600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CC0066"/>
        </a:buClr>
        <a:buFont typeface="굴림체" pitchFamily="49" charset="-127"/>
        <a:buChar char="▣"/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6600CC"/>
        </a:buClr>
        <a:buFont typeface="굴림체" pitchFamily="49" charset="-127"/>
        <a:buChar char="◈"/>
        <a:defRPr kumimoji="1" sz="1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바닥글 개체 틀 1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mtClean="0"/>
              <a:t>ETRI OOO</a:t>
            </a:r>
            <a:r>
              <a:rPr lang="ko-KR" altLang="en-US" smtClean="0"/>
              <a:t>연구소</a:t>
            </a:r>
            <a:r>
              <a:rPr lang="en-US" altLang="ko-KR" smtClean="0"/>
              <a:t>(</a:t>
            </a:r>
            <a:r>
              <a:rPr lang="ko-KR" altLang="en-US" smtClean="0"/>
              <a:t>단</a:t>
            </a:r>
            <a:r>
              <a:rPr lang="en-US" altLang="ko-KR" smtClean="0"/>
              <a:t>, </a:t>
            </a:r>
            <a:r>
              <a:rPr lang="ko-KR" altLang="en-US" smtClean="0"/>
              <a:t>본부</a:t>
            </a:r>
            <a:r>
              <a:rPr lang="en-US" altLang="ko-KR" smtClean="0"/>
              <a:t>)</a:t>
            </a:r>
            <a:r>
              <a:rPr lang="ko-KR" altLang="en-US" smtClean="0"/>
              <a:t>명</a:t>
            </a:r>
          </a:p>
        </p:txBody>
      </p:sp>
      <p:sp>
        <p:nvSpPr>
          <p:cNvPr id="3075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34904317-4170-44C0-8DAA-F8B4E9CD1606}" type="slidenum">
              <a:rPr lang="en-US" altLang="ko-KR" smtClean="0"/>
              <a:pPr eaLnBrk="1" hangingPunct="1"/>
              <a:t>1</a:t>
            </a:fld>
            <a:endParaRPr lang="en-US" altLang="ko-KR" smtClean="0"/>
          </a:p>
        </p:txBody>
      </p:sp>
      <p:sp>
        <p:nvSpPr>
          <p:cNvPr id="3076" name="Rectangle 2054"/>
          <p:cNvSpPr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3077" name="Rectangle 2060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334851" name="Rectangle 2051"/>
          <p:cNvSpPr>
            <a:spLocks noChangeArrowheads="1"/>
          </p:cNvSpPr>
          <p:nvPr/>
        </p:nvSpPr>
        <p:spPr bwMode="auto">
          <a:xfrm>
            <a:off x="539552" y="1004535"/>
            <a:ext cx="8008440" cy="1200329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>
            <a:outerShdw dist="63500" dir="2212194" algn="ctr" rotWithShape="0">
              <a:srgbClr val="D3D3D3"/>
            </a:outerShdw>
          </a:effec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한</a:t>
            </a:r>
            <a:r>
              <a:rPr lang="en-US" altLang="ko-KR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영</a:t>
            </a:r>
            <a:r>
              <a:rPr lang="en-US" altLang="ko-KR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한</a:t>
            </a:r>
            <a:r>
              <a:rPr lang="en-US" altLang="ko-KR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중 신경망</a:t>
            </a:r>
            <a:r>
              <a:rPr lang="en-US" altLang="ko-KR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기반 </a:t>
            </a:r>
            <a:endParaRPr lang="en-US" altLang="ko-KR" sz="3600" dirty="0" smtClean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defRPr/>
            </a:pP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자동번역 기술</a:t>
            </a:r>
            <a:endParaRPr lang="en-US" altLang="ko-KR" sz="3600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34863" name="Picture 2063" descr="보고-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4865" name="Text Box 2065"/>
          <p:cNvSpPr txBox="1">
            <a:spLocks noChangeArrowheads="1"/>
          </p:cNvSpPr>
          <p:nvPr/>
        </p:nvSpPr>
        <p:spPr bwMode="auto">
          <a:xfrm>
            <a:off x="6934200" y="2743200"/>
            <a:ext cx="2133600" cy="149542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>
            <a:outerShdw dist="53882" dir="2700000" algn="ctr" rotWithShape="0">
              <a:srgbClr val="003366"/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ETRI</a:t>
            </a:r>
          </a:p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Technology Marketing</a:t>
            </a:r>
          </a:p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Strategy</a:t>
            </a:r>
          </a:p>
        </p:txBody>
      </p:sp>
      <p:sp>
        <p:nvSpPr>
          <p:cNvPr id="334866" name="Rectangle 2066"/>
          <p:cNvSpPr>
            <a:spLocks noChangeArrowheads="1"/>
          </p:cNvSpPr>
          <p:nvPr/>
        </p:nvSpPr>
        <p:spPr bwMode="auto">
          <a:xfrm>
            <a:off x="76200" y="762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i="1">
                <a:solidFill>
                  <a:srgbClr val="5F5F5F"/>
                </a:solidFill>
                <a:latin typeface="HY헤드라인M" pitchFamily="18" charset="-127"/>
                <a:ea typeface="HY헤드라인M" pitchFamily="18" charset="-127"/>
              </a:rPr>
              <a:t>IT R&amp;D Global Leader</a:t>
            </a:r>
          </a:p>
        </p:txBody>
      </p:sp>
      <p:pic>
        <p:nvPicPr>
          <p:cNvPr id="334870" name="Picture 2070" descr="좌우로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76950"/>
            <a:ext cx="28162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871" name="Picture 2071" descr="2004 변경 로고심볼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670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 Box 2072"/>
          <p:cNvSpPr txBox="1">
            <a:spLocks noChangeArrowheads="1"/>
          </p:cNvSpPr>
          <p:nvPr/>
        </p:nvSpPr>
        <p:spPr bwMode="auto">
          <a:xfrm>
            <a:off x="179388" y="620713"/>
            <a:ext cx="17287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200"/>
              <a:t>[</a:t>
            </a:r>
            <a:r>
              <a:rPr lang="ko-KR" altLang="en-US" sz="1200"/>
              <a:t>첨부 제</a:t>
            </a:r>
            <a:r>
              <a:rPr lang="en-US" altLang="ko-KR" sz="1200"/>
              <a:t>4</a:t>
            </a:r>
            <a:r>
              <a:rPr lang="ko-KR" altLang="en-US" sz="1200"/>
              <a:t>호</a:t>
            </a:r>
            <a:r>
              <a:rPr lang="en-US" altLang="ko-KR" sz="1200"/>
              <a:t>]</a:t>
            </a:r>
          </a:p>
        </p:txBody>
      </p:sp>
      <p:sp>
        <p:nvSpPr>
          <p:cNvPr id="14" name="Text Box 2061"/>
          <p:cNvSpPr txBox="1">
            <a:spLocks noChangeArrowheads="1"/>
          </p:cNvSpPr>
          <p:nvPr/>
        </p:nvSpPr>
        <p:spPr bwMode="auto">
          <a:xfrm>
            <a:off x="2714625" y="4657725"/>
            <a:ext cx="4214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김창현 </a:t>
            </a:r>
            <a:r>
              <a:rPr kumimoji="0" lang="en-US" altLang="ko-K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(chkim@etri.re.kr</a:t>
            </a:r>
            <a:r>
              <a:rPr kumimoji="0"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algn="ctr" eaLnBrk="0" latinLnBrk="0" hangingPunct="0">
              <a:defRPr/>
            </a:pPr>
            <a:r>
              <a:rPr kumimoji="0" lang="ko-KR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</a:t>
            </a:r>
            <a:r>
              <a:rPr kumimoji="0" lang="en-US" altLang="ko-K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그</a:t>
            </a:r>
            <a:r>
              <a:rPr kumimoji="0" lang="ko-KR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룹</a:t>
            </a:r>
          </a:p>
        </p:txBody>
      </p:sp>
      <p:sp>
        <p:nvSpPr>
          <p:cNvPr id="17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autoUpdateAnimBg="0"/>
      <p:bldP spid="334865" grpId="0" autoUpdateAnimBg="0"/>
      <p:bldP spid="334866" grpId="0" autoUpdateAnimBg="0"/>
      <p:bldP spid="14" grpId="0" autoUpdateAnimBg="0"/>
      <p:bldP spid="1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23C57E19-11B6-4982-B8E4-E82FE65223E3}" type="slidenum">
              <a:rPr lang="en-US" altLang="ko-KR" smtClean="0"/>
              <a:pPr eaLnBrk="1" hangingPunct="1"/>
              <a:t>2</a:t>
            </a:fld>
            <a:endParaRPr lang="en-US" altLang="ko-KR" smtClean="0"/>
          </a:p>
        </p:txBody>
      </p:sp>
      <p:pic>
        <p:nvPicPr>
          <p:cNvPr id="4099" name="Picture 742" descr="D:\홍보실\●홍보실 업무 자료\2003홍보실업무보고\상단 이미지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AutoShape 743"/>
          <p:cNvSpPr>
            <a:spLocks noChangeArrowheads="1"/>
          </p:cNvSpPr>
          <p:nvPr/>
        </p:nvSpPr>
        <p:spPr bwMode="auto">
          <a:xfrm>
            <a:off x="1143000" y="1524000"/>
            <a:ext cx="5715000" cy="4119563"/>
          </a:xfrm>
          <a:prstGeom prst="roundRect">
            <a:avLst>
              <a:gd name="adj" fmla="val 4852"/>
            </a:avLst>
          </a:prstGeom>
          <a:solidFill>
            <a:srgbClr val="FFFFFF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ko-KR" altLang="en-US" sz="290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목    차</a:t>
            </a:r>
          </a:p>
          <a:p>
            <a:pPr marL="895350" lvl="1" indent="-609600">
              <a:lnSpc>
                <a:spcPct val="110000"/>
              </a:lnSpc>
              <a:buClr>
                <a:srgbClr val="CC0066"/>
              </a:buClr>
            </a:pPr>
            <a:r>
              <a:rPr lang="en-US" altLang="ko-KR" sz="2500" b="1">
                <a:solidFill>
                  <a:srgbClr val="FF6600"/>
                </a:solidFill>
                <a:latin typeface="Times New Roman" charset="0"/>
              </a:rPr>
              <a:t>----------------------------------------------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1. </a:t>
            </a:r>
            <a:r>
              <a:rPr lang="ko-KR" altLang="en-US" sz="2500" b="1">
                <a:latin typeface="Times New Roman" charset="0"/>
              </a:rPr>
              <a:t>기술의 개요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2. </a:t>
            </a:r>
            <a:r>
              <a:rPr lang="ko-KR" altLang="en-US" sz="2500" b="1">
                <a:latin typeface="Times New Roman" charset="0"/>
              </a:rPr>
              <a:t>기술이전 내용 및 범위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3. </a:t>
            </a:r>
            <a:r>
              <a:rPr lang="ko-KR" altLang="en-US" sz="2500" b="1">
                <a:latin typeface="Times New Roman" charset="0"/>
              </a:rPr>
              <a:t>경쟁기술과 비교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4. </a:t>
            </a:r>
            <a:r>
              <a:rPr lang="ko-KR" altLang="en-US" sz="2500" b="1">
                <a:latin typeface="Times New Roman" charset="0"/>
              </a:rPr>
              <a:t>기술의 사업성 </a:t>
            </a:r>
            <a:endParaRPr lang="en-US" altLang="ko-KR" sz="2500" b="1">
              <a:latin typeface="Times New Roman" charset="0"/>
            </a:endParaRP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ko-KR" altLang="en-US" sz="2500" b="1">
                <a:latin typeface="Times New Roman" charset="0"/>
              </a:rPr>
              <a:t> </a:t>
            </a:r>
            <a:r>
              <a:rPr lang="en-US" altLang="ko-KR" sz="2500" b="1">
                <a:latin typeface="Times New Roman" charset="0"/>
              </a:rPr>
              <a:t>- </a:t>
            </a:r>
            <a:r>
              <a:rPr lang="ko-KR" altLang="en-US" sz="2500" b="1">
                <a:latin typeface="Times New Roman" charset="0"/>
              </a:rPr>
              <a:t>활용분야 및 기대효과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5. </a:t>
            </a:r>
            <a:r>
              <a:rPr lang="ko-KR" altLang="en-US" sz="2500" b="1">
                <a:latin typeface="Times New Roman" charset="0"/>
              </a:rPr>
              <a:t>국내외 시장 동향</a:t>
            </a:r>
          </a:p>
        </p:txBody>
      </p:sp>
      <p:sp>
        <p:nvSpPr>
          <p:cNvPr id="8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8CA5017F-11CA-4925-B243-6462CB68DAB9}" type="slidenum">
              <a:rPr lang="en-US" altLang="ko-KR" smtClean="0"/>
              <a:pPr eaLnBrk="1" hangingPunct="1"/>
              <a:t>3</a:t>
            </a:fld>
            <a:endParaRPr lang="en-US" altLang="ko-KR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58674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1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개요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57188" y="1033463"/>
            <a:ext cx="850106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</a:pPr>
            <a:r>
              <a:rPr lang="en-US" altLang="ko-KR" sz="2800" b="1" dirty="0">
                <a:solidFill>
                  <a:srgbClr val="CC0066"/>
                </a:solidFill>
              </a:rPr>
              <a:t> 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한</a:t>
            </a:r>
            <a:r>
              <a:rPr lang="en-US" altLang="ko-KR" sz="2800" b="1" dirty="0" smtClean="0">
                <a:solidFill>
                  <a:srgbClr val="CC0066"/>
                </a:solidFill>
              </a:rPr>
              <a:t>/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영</a:t>
            </a:r>
            <a:r>
              <a:rPr lang="en-US" altLang="ko-KR" sz="2800" b="1" dirty="0" smtClean="0">
                <a:solidFill>
                  <a:srgbClr val="CC0066"/>
                </a:solidFill>
              </a:rPr>
              <a:t>, 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한</a:t>
            </a:r>
            <a:r>
              <a:rPr lang="en-US" altLang="ko-KR" sz="2800" b="1" dirty="0" smtClean="0">
                <a:solidFill>
                  <a:srgbClr val="CC0066"/>
                </a:solidFill>
              </a:rPr>
              <a:t>/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중</a:t>
            </a:r>
            <a:r>
              <a:rPr lang="en-US" altLang="ko-KR" sz="2800" b="1" dirty="0" smtClean="0">
                <a:solidFill>
                  <a:srgbClr val="CC0066"/>
                </a:solidFill>
              </a:rPr>
              <a:t> 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신경망 기반 자동번역 기</a:t>
            </a:r>
            <a:r>
              <a:rPr lang="ko-KR" altLang="en-US" sz="2800" b="1" dirty="0">
                <a:solidFill>
                  <a:srgbClr val="CC0066"/>
                </a:solidFill>
              </a:rPr>
              <a:t>술</a:t>
            </a:r>
            <a:endParaRPr lang="en-US" altLang="ko-KR" sz="2800" b="1" dirty="0">
              <a:solidFill>
                <a:srgbClr val="CC0066"/>
              </a:solidFill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</a:pP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한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영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한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중 신경망 기반 자동번역 기술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한국어를 영어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중국어로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영어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중국어를 한국어로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자동 번역하는 자동번역 기술이며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신경망 기술을 적용해 기존의 번역 품질을 개선시킨 기술임</a:t>
            </a:r>
            <a:endParaRPr lang="en-US" altLang="ko-KR" sz="2000" b="1" dirty="0" smtClean="0"/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</a:pPr>
            <a:endParaRPr lang="en-US" altLang="ko-KR" sz="2000" b="1" dirty="0" smtClean="0"/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</a:pPr>
            <a:r>
              <a:rPr lang="ko-KR" altLang="en-US" sz="2000" b="1" dirty="0" smtClean="0"/>
              <a:t>배경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자동번역 기술의 성능 개선이 이루어짐에 따라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다양한 분야에서 자동번역에 대한 요구가 급격하게 증가하고 있음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특히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한국어와 영어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중국어 간의 번역 요구가 급증하고 있는 상황임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이에 따라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한국어를 영어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중국어로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영어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중국어를 한국어로 번역하고자 하는 요구에 대응하기 위해 한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영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한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중 신경망 기반 자동번역 기술을 지원하기로 함</a:t>
            </a:r>
            <a:r>
              <a:rPr lang="en-US" altLang="ko-KR" sz="2000" b="1" dirty="0" smtClean="0"/>
              <a:t>.</a:t>
            </a: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</a:pPr>
            <a:endParaRPr lang="en-US" altLang="ko-KR" dirty="0"/>
          </a:p>
        </p:txBody>
      </p:sp>
      <p:sp>
        <p:nvSpPr>
          <p:cNvPr id="6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73191622-21D6-4A59-9154-5E367913002C}" type="slidenum">
              <a:rPr lang="en-US" altLang="ko-KR" smtClean="0"/>
              <a:pPr eaLnBrk="1" hangingPunct="1"/>
              <a:t>4</a:t>
            </a:fld>
            <a:endParaRPr lang="en-US" altLang="ko-KR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2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기술이전 내용 및 범위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188" y="928688"/>
            <a:ext cx="8501062" cy="50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en-US" altLang="ko-KR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기술이전 내용 및 범위</a:t>
            </a:r>
            <a:endParaRPr lang="en-US" altLang="ko-KR" sz="2800" b="1" dirty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자동번역 지식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33450" lvl="2">
              <a:spcBef>
                <a:spcPct val="20000"/>
              </a:spcBef>
              <a:buClr>
                <a:srgbClr val="6600CC"/>
              </a:buClr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한영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영한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한중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중한 번역 학습 모델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33450" lvl="2">
              <a:spcBef>
                <a:spcPct val="20000"/>
              </a:spcBef>
              <a:buClr>
                <a:srgbClr val="6600CC"/>
              </a:buClr>
              <a:defRPr/>
            </a:pPr>
            <a:endParaRPr lang="ko-KR" altLang="en-US" sz="20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자동번역 엔진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33450" lvl="2">
              <a:spcBef>
                <a:spcPct val="20000"/>
              </a:spcBef>
              <a:buClr>
                <a:srgbClr val="6600CC"/>
              </a:buClr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한영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영한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한중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중한 자동번역 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엔진 라이브러리 및 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API</a:t>
            </a:r>
          </a:p>
          <a:p>
            <a:pPr marL="1219200" lvl="2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기술 개발 현황</a:t>
            </a:r>
            <a:endParaRPr lang="en-US" altLang="ko-KR" sz="2800" b="1" dirty="0" smtClean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기술개발단계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33450" lvl="2">
              <a:spcBef>
                <a:spcPct val="20000"/>
              </a:spcBef>
              <a:buClr>
                <a:srgbClr val="6600CC"/>
              </a:buClr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영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중 대화체 및 문어체 대상 번역엔진 개발 완료 및 튜닝 단계임</a:t>
            </a:r>
            <a:endParaRPr lang="en-US" altLang="ko-KR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endParaRPr lang="en-US" altLang="ko-KR" sz="1600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endParaRPr lang="en-US" altLang="ko-KR" sz="1600" dirty="0">
              <a:latin typeface="굴림" pitchFamily="50" charset="-127"/>
              <a:ea typeface="굴림" pitchFamily="50" charset="-127"/>
            </a:endParaRPr>
          </a:p>
          <a:p>
            <a:pPr marL="990600" lvl="2" indent="-723900">
              <a:spcBef>
                <a:spcPct val="20000"/>
              </a:spcBef>
              <a:buClr>
                <a:srgbClr val="3333CC"/>
              </a:buClr>
              <a:defRPr/>
            </a:pPr>
            <a:endParaRPr lang="en-US" altLang="ko-KR" sz="1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AD2BCC31-4034-4CE3-AFD2-85C4503C6308}" type="slidenum">
              <a:rPr lang="en-US" altLang="ko-KR" smtClean="0"/>
              <a:pPr eaLnBrk="1" hangingPunct="1"/>
              <a:t>5</a:t>
            </a:fld>
            <a:endParaRPr lang="en-US" altLang="ko-KR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dirty="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3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경쟁기술과 비교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188" y="1071563"/>
            <a:ext cx="8501062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en-US" altLang="ko-KR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영</a:t>
            </a:r>
            <a:r>
              <a:rPr lang="en-US" altLang="ko-KR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중 신경망 기반 자동번역 기술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신경망 기반 자동번역 기술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기존의 규칙기반 자동번역 기술의 품질을 개선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NMT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기반 기술의 장점 모두 적용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1447800" lvl="3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자연스러운 번역 문장 생성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1447800" lvl="3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원문의 오류에 강건한 번역결과 생성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1447800" lvl="3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번역 품질의 향상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성능 및 안정성 검증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대량의 문장을 대상으로 한 번역엔진 테스트를 통해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,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 한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영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중 자동번역 기술의 </a:t>
            </a:r>
            <a:r>
              <a:rPr lang="ko-KR" altLang="en-US" sz="1600" b="1" dirty="0">
                <a:latin typeface="굴림" pitchFamily="50" charset="-127"/>
                <a:ea typeface="굴림" pitchFamily="50" charset="-127"/>
              </a:rPr>
              <a:t>성능 및 안정성을 검증함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.</a:t>
            </a: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경쟁기술과 비교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en-US" altLang="ko-KR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Google/</a:t>
            </a:r>
            <a:r>
              <a:rPr lang="ko-KR" altLang="en-US" sz="1600" b="1" dirty="0" err="1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파파고</a:t>
            </a:r>
            <a:r>
              <a:rPr lang="ko-KR" altLang="en-US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 등의 자동번역 결과와 </a:t>
            </a:r>
            <a:r>
              <a:rPr lang="ko-KR" altLang="en-US" sz="1600" b="1" dirty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비교하여 일반 대화 분야에서 더 우수한 </a:t>
            </a:r>
            <a:r>
              <a:rPr lang="ko-KR" altLang="en-US" sz="1600" b="1" dirty="0" err="1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번역률을</a:t>
            </a:r>
            <a:r>
              <a:rPr lang="ko-KR" altLang="en-US" sz="1600" b="1" dirty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보임</a:t>
            </a:r>
            <a:r>
              <a:rPr lang="en-US" altLang="ko-KR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문어체 번역의 경우</a:t>
            </a:r>
            <a:r>
              <a:rPr lang="en-US" altLang="ko-KR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도메인 특화 기능을 적용할 수 있어 분야별 성능 향상이 가능함</a:t>
            </a:r>
            <a:endParaRPr lang="en-US" altLang="ko-KR" sz="1600" b="1" dirty="0">
              <a:solidFill>
                <a:srgbClr val="3333CC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96D4679F-936A-4F7D-9E78-25F938FDA133}" type="slidenum">
              <a:rPr lang="en-US" altLang="ko-KR" smtClean="0"/>
              <a:pPr eaLnBrk="1" hangingPunct="1"/>
              <a:t>6</a:t>
            </a:fld>
            <a:endParaRPr lang="en-US" altLang="ko-KR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4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사업성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50" y="1071563"/>
            <a:ext cx="8572500" cy="5165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기술의 사업성</a:t>
            </a:r>
            <a:endParaRPr lang="en-US" altLang="ko-KR" sz="2800" b="1" dirty="0" smtClean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예상 응용 제품 및 서비스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한국어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중국어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영어  </a:t>
            </a:r>
            <a:r>
              <a:rPr lang="ko-KR" altLang="en-US" sz="1600" b="1" dirty="0" err="1" smtClean="0">
                <a:latin typeface="굴림" pitchFamily="50" charset="-127"/>
                <a:ea typeface="굴림" pitchFamily="50" charset="-127"/>
              </a:rPr>
              <a:t>콘텐츠의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 초벌 번역을 통해 번역가들의 수동 번역 지원시스템으로 활용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의사소통이 필요한 분야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특히 실시간 번역 요구가 있는 응용분야에 활용 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1219200" lvl="2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1050" b="1" dirty="0"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사업성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글로벌화 및 한국어와 영어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중국어 간의 번역시장이 확대됨에 따라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다양한 한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영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중 번역에 대한 자동번역 기술 수요가  증대할 것임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.</a:t>
            </a:r>
            <a:endParaRPr lang="en-US" altLang="ko-KR" sz="1600" b="1" dirty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  <a:p>
            <a:pPr marL="476250" lvl="1" algn="just">
              <a:spcBef>
                <a:spcPct val="20000"/>
              </a:spcBef>
              <a:buClr>
                <a:srgbClr val="6600CC"/>
              </a:buClr>
              <a:defRPr/>
            </a:pPr>
            <a:endParaRPr lang="en-US" altLang="ko-KR" sz="11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기술이전 업체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조건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번역기술을  이용한 자동번역 서비스 활용 및 사업이 가능한 업체</a:t>
            </a:r>
            <a:endParaRPr lang="en-US" altLang="ko-KR" sz="1600" b="1" dirty="0" smtClean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11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err="1">
                <a:latin typeface="굴림" pitchFamily="50" charset="-127"/>
                <a:ea typeface="굴림" pitchFamily="50" charset="-127"/>
              </a:rPr>
              <a:t>사업화시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 제약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조건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없음</a:t>
            </a:r>
            <a:endParaRPr lang="en-US" altLang="ko-KR" sz="1600" b="1" dirty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05A26D94-B7BF-4F86-8D6A-0D4F21BC6F4C}" type="slidenum">
              <a:rPr lang="en-US" altLang="ko-KR" smtClean="0"/>
              <a:pPr eaLnBrk="1" hangingPunct="1"/>
              <a:t>7</a:t>
            </a:fld>
            <a:endParaRPr lang="en-US" altLang="ko-KR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7175"/>
            <a:ext cx="7162800" cy="522288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5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국내외 시장 동향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1176338"/>
            <a:ext cx="85725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시장 동향</a:t>
            </a:r>
            <a:endParaRPr lang="en-US" altLang="ko-KR" sz="2800" b="1" dirty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영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중 자동번역 솔루션 전망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자동번역의 품질이 개선됨에 따라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다양한 분야에서 자동번역에 대한 수요가 발생하고 있음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특히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한국어와 영어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한국어와 중국어 간의 번역 수요가 가장 많이 발생하고 있음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.</a:t>
            </a: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endParaRPr lang="en-US" altLang="ko-KR" dirty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세계 시장 전망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국외 자동번역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SW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시장은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575.5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 달러에서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2017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30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 달러 규모로 성장 예측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en-US" altLang="ko-KR" dirty="0" err="1" smtClean="0">
                <a:latin typeface="굴림" pitchFamily="50" charset="-127"/>
                <a:ea typeface="굴림" pitchFamily="50" charset="-127"/>
              </a:rPr>
              <a:t>WinterGreen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 Research Inc., Jan. 2011)</a:t>
            </a: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국외 번역 서비스 시장은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109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 달러 규모에서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2015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213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 달러 규모로 성장할 것으로 기대 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(</a:t>
            </a:r>
            <a:r>
              <a:rPr lang="en-US" altLang="ko-KR" dirty="0" err="1">
                <a:latin typeface="굴림" pitchFamily="50" charset="-127"/>
                <a:ea typeface="굴림" pitchFamily="50" charset="-127"/>
              </a:rPr>
              <a:t>WinterGreen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 Research Inc., Jan. 2011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)</a:t>
            </a:r>
            <a:endParaRPr lang="en-US" altLang="ko-KR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defRPr/>
            </a:pPr>
            <a:endParaRPr lang="en-US" altLang="ko-KR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mtClean="0"/>
              <a:t>ETRI OOO</a:t>
            </a:r>
            <a:r>
              <a:rPr lang="ko-KR" altLang="en-US" smtClean="0"/>
              <a:t>연구소</a:t>
            </a:r>
            <a:r>
              <a:rPr lang="en-US" altLang="ko-KR" smtClean="0"/>
              <a:t>(</a:t>
            </a:r>
            <a:r>
              <a:rPr lang="ko-KR" altLang="en-US" smtClean="0"/>
              <a:t>단</a:t>
            </a:r>
            <a:r>
              <a:rPr lang="en-US" altLang="ko-KR" smtClean="0"/>
              <a:t>, </a:t>
            </a:r>
            <a:r>
              <a:rPr lang="ko-KR" altLang="en-US" smtClean="0"/>
              <a:t>본부</a:t>
            </a:r>
            <a:r>
              <a:rPr lang="en-US" altLang="ko-KR" smtClean="0"/>
              <a:t>)</a:t>
            </a:r>
            <a:r>
              <a:rPr lang="ko-KR" altLang="en-US" smtClean="0"/>
              <a:t>명</a:t>
            </a:r>
          </a:p>
        </p:txBody>
      </p:sp>
      <p:sp>
        <p:nvSpPr>
          <p:cNvPr id="1024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841CE02E-B7BE-4669-8891-9EA1EB002321}" type="slidenum">
              <a:rPr lang="en-US" altLang="ko-KR" smtClean="0"/>
              <a:pPr eaLnBrk="1" hangingPunct="1"/>
              <a:t>8</a:t>
            </a:fld>
            <a:endParaRPr lang="en-US" altLang="ko-KR" smtClean="0"/>
          </a:p>
        </p:txBody>
      </p:sp>
      <p:pic>
        <p:nvPicPr>
          <p:cNvPr id="349706" name="Picture 522" descr="D:\과거홍보\●ETRI CIS\연구원 이미지\연구장면(4개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025650"/>
            <a:ext cx="4572000" cy="3579813"/>
          </a:xfrm>
          <a:prstGeom prst="rect">
            <a:avLst/>
          </a:prstGeom>
          <a:noFill/>
          <a:effectLst>
            <a:outerShdw dist="8980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10245" name="Text Box 523"/>
          <p:cNvSpPr txBox="1">
            <a:spLocks noChangeArrowheads="1"/>
          </p:cNvSpPr>
          <p:nvPr/>
        </p:nvSpPr>
        <p:spPr bwMode="auto">
          <a:xfrm>
            <a:off x="2057400" y="1339850"/>
            <a:ext cx="2667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o-KR" altLang="en-US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감사합니다</a:t>
            </a:r>
            <a:r>
              <a:rPr lang="en-US" altLang="ko-KR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</p:txBody>
      </p:sp>
      <p:sp>
        <p:nvSpPr>
          <p:cNvPr id="10246" name="Rectangle 529"/>
          <p:cNvSpPr>
            <a:spLocks noChangeArrowheads="1"/>
          </p:cNvSpPr>
          <p:nvPr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0247" name="Rectangle 530"/>
          <p:cNvSpPr>
            <a:spLocks noChangeArrowheads="1"/>
          </p:cNvSpPr>
          <p:nvPr/>
        </p:nvSpPr>
        <p:spPr bwMode="auto">
          <a:xfrm>
            <a:off x="533400" y="6400800"/>
            <a:ext cx="838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None/>
            </a:pPr>
            <a:r>
              <a:rPr lang="en-US" altLang="ko-KR" sz="1600" b="1" dirty="0">
                <a:solidFill>
                  <a:srgbClr val="000099"/>
                </a:solidFill>
              </a:rPr>
              <a:t>♣ </a:t>
            </a:r>
            <a:r>
              <a:rPr lang="ko-KR" altLang="en-US" sz="1600" b="1" dirty="0">
                <a:solidFill>
                  <a:srgbClr val="000099"/>
                </a:solidFill>
              </a:rPr>
              <a:t>연락처 </a:t>
            </a:r>
            <a:r>
              <a:rPr lang="en-US" altLang="ko-KR" sz="1600" b="1" dirty="0">
                <a:solidFill>
                  <a:srgbClr val="000099"/>
                </a:solidFill>
              </a:rPr>
              <a:t>: </a:t>
            </a:r>
            <a:r>
              <a:rPr lang="ko-KR" altLang="en-US" sz="1600" b="1" dirty="0" smtClean="0">
                <a:solidFill>
                  <a:srgbClr val="000099"/>
                </a:solidFill>
                <a:latin typeface="굴림" pitchFamily="50" charset="-127"/>
              </a:rPr>
              <a:t>언어지능연구그</a:t>
            </a:r>
            <a:r>
              <a:rPr lang="ko-KR" altLang="en-US" sz="1600" b="1" dirty="0">
                <a:solidFill>
                  <a:srgbClr val="000099"/>
                </a:solidFill>
                <a:latin typeface="굴림" pitchFamily="50" charset="-127"/>
              </a:rPr>
              <a:t>룹</a:t>
            </a:r>
            <a:r>
              <a:rPr lang="en-US" altLang="ko-KR" sz="1600" b="1" dirty="0" smtClean="0">
                <a:solidFill>
                  <a:srgbClr val="000099"/>
                </a:solidFill>
                <a:latin typeface="굴림" pitchFamily="50" charset="-127"/>
              </a:rPr>
              <a:t>, </a:t>
            </a:r>
            <a:r>
              <a:rPr lang="ko-KR" altLang="en-US" sz="1600" b="1" dirty="0" smtClean="0">
                <a:solidFill>
                  <a:srgbClr val="000099"/>
                </a:solidFill>
                <a:latin typeface="굴림" pitchFamily="50" charset="-127"/>
              </a:rPr>
              <a:t>김창</a:t>
            </a:r>
            <a:r>
              <a:rPr lang="ko-KR" altLang="en-US" sz="1600" b="1" dirty="0">
                <a:solidFill>
                  <a:srgbClr val="000099"/>
                </a:solidFill>
                <a:latin typeface="굴림" pitchFamily="50" charset="-127"/>
              </a:rPr>
              <a:t>현</a:t>
            </a:r>
            <a:r>
              <a:rPr lang="ko-KR" altLang="en-US" sz="1600" b="1" dirty="0" smtClean="0">
                <a:solidFill>
                  <a:srgbClr val="000099"/>
                </a:solidFill>
                <a:latin typeface="굴림" pitchFamily="50" charset="-127"/>
              </a:rPr>
              <a:t> </a:t>
            </a:r>
            <a:r>
              <a:rPr lang="ko-KR" altLang="en-US" sz="1600" b="1" dirty="0">
                <a:solidFill>
                  <a:srgbClr val="000099"/>
                </a:solidFill>
                <a:latin typeface="굴림" pitchFamily="50" charset="-127"/>
              </a:rPr>
              <a:t>책</a:t>
            </a:r>
            <a:r>
              <a:rPr lang="en-US" altLang="ko-KR" sz="1600" b="1" dirty="0">
                <a:solidFill>
                  <a:srgbClr val="000099"/>
                </a:solidFill>
              </a:rPr>
              <a:t>·</a:t>
            </a:r>
            <a:r>
              <a:rPr lang="ko-KR" altLang="en-US" sz="1600" b="1" dirty="0">
                <a:solidFill>
                  <a:srgbClr val="000099"/>
                </a:solidFill>
                <a:latin typeface="굴림" pitchFamily="50" charset="-127"/>
              </a:rPr>
              <a:t>연 </a:t>
            </a:r>
            <a:r>
              <a:rPr lang="en-US" altLang="ko-KR" sz="1600" b="1" dirty="0" smtClean="0">
                <a:solidFill>
                  <a:srgbClr val="000099"/>
                </a:solidFill>
              </a:rPr>
              <a:t>(042-860-6485, chkim@etri.re.kr</a:t>
            </a:r>
            <a:r>
              <a:rPr lang="en-US" altLang="ko-KR" sz="1600" b="1" dirty="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10248" name="Text Box 531"/>
          <p:cNvSpPr txBox="1">
            <a:spLocks noChangeArrowheads="1"/>
          </p:cNvSpPr>
          <p:nvPr/>
        </p:nvSpPr>
        <p:spPr bwMode="auto">
          <a:xfrm>
            <a:off x="5562600" y="5715000"/>
            <a:ext cx="16002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500" b="1">
                <a:solidFill>
                  <a:srgbClr val="3333CC"/>
                </a:solidFill>
                <a:latin typeface="Arial" charset="0"/>
                <a:ea typeface="돋움" pitchFamily="50" charset="-127"/>
              </a:rPr>
              <a:t>www.etri.re.kr</a:t>
            </a:r>
          </a:p>
        </p:txBody>
      </p:sp>
      <p:sp>
        <p:nvSpPr>
          <p:cNvPr id="10249" name="직사각형 8"/>
          <p:cNvSpPr>
            <a:spLocks noChangeArrowheads="1"/>
          </p:cNvSpPr>
          <p:nvPr/>
        </p:nvSpPr>
        <p:spPr bwMode="auto">
          <a:xfrm>
            <a:off x="382588" y="6019800"/>
            <a:ext cx="85010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90600" lvl="2" indent="-723900" algn="just">
              <a:spcBef>
                <a:spcPct val="20000"/>
              </a:spcBef>
              <a:buClr>
                <a:srgbClr val="3333CC"/>
              </a:buClr>
            </a:pPr>
            <a:r>
              <a:rPr lang="en-US" altLang="ko-KR" sz="1600" b="1"/>
              <a:t>※ </a:t>
            </a:r>
            <a:r>
              <a:rPr lang="ko-KR" altLang="en-US" sz="1600" b="1"/>
              <a:t>하단의 문의처 소개후</a:t>
            </a:r>
            <a:r>
              <a:rPr lang="en-US" altLang="ko-KR" sz="1600" b="1"/>
              <a:t>,  </a:t>
            </a:r>
            <a:r>
              <a:rPr lang="ko-KR" altLang="en-US" sz="1600" b="1"/>
              <a:t>발표후 개별기술 상담이 가능함을 다시 한 번 안내함</a:t>
            </a:r>
            <a:r>
              <a:rPr lang="en-US" altLang="ko-KR" sz="1600" b="1"/>
              <a:t> </a:t>
            </a:r>
            <a:endParaRPr lang="en-US" altLang="ko-KR" sz="1200" b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기본 디자인">
  <a:themeElements>
    <a:clrScheme name="기본 디자인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17572</TotalTime>
  <Words>589</Words>
  <Application>Microsoft Office PowerPoint</Application>
  <PresentationFormat>화면 슬라이드 쇼(4:3)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기본 디자인</vt:lpstr>
      <vt:lpstr>PowerPoint 프레젠테이션</vt:lpstr>
      <vt:lpstr>PowerPoint 프레젠테이션</vt:lpstr>
      <vt:lpstr>1. 기술의 개요</vt:lpstr>
      <vt:lpstr>2. 기술이전 내용 및 범위</vt:lpstr>
      <vt:lpstr>3. 경쟁기술과 비교</vt:lpstr>
      <vt:lpstr>4. 기술의 사업성</vt:lpstr>
      <vt:lpstr>5. 국내외 시장 동향</vt:lpstr>
      <vt:lpstr>PowerPoint 프레젠테이션</vt:lpstr>
    </vt:vector>
  </TitlesOfParts>
  <Company>시스템공학연구소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장지훈</dc:creator>
  <cp:lastModifiedBy>user</cp:lastModifiedBy>
  <cp:revision>1254</cp:revision>
  <cp:lastPrinted>2000-01-26T07:28:59Z</cp:lastPrinted>
  <dcterms:created xsi:type="dcterms:W3CDTF">1998-07-27T04:31:16Z</dcterms:created>
  <dcterms:modified xsi:type="dcterms:W3CDTF">2018-01-18T04:39:23Z</dcterms:modified>
</cp:coreProperties>
</file>