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4" r:id="rId2"/>
    <p:sldId id="347" r:id="rId3"/>
    <p:sldId id="449" r:id="rId4"/>
    <p:sldId id="460" r:id="rId5"/>
    <p:sldId id="459" r:id="rId6"/>
    <p:sldId id="450" r:id="rId7"/>
    <p:sldId id="451" r:id="rId8"/>
    <p:sldId id="454" r:id="rId9"/>
    <p:sldId id="462" r:id="rId10"/>
    <p:sldId id="455" r:id="rId11"/>
    <p:sldId id="456" r:id="rId12"/>
    <p:sldId id="461" r:id="rId13"/>
    <p:sldId id="434" r:id="rId14"/>
  </p:sldIdLst>
  <p:sldSz cx="9144000" cy="6858000" type="screen4x3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04">
          <p15:clr>
            <a:srgbClr val="A4A3A4"/>
          </p15:clr>
        </p15:guide>
        <p15:guide id="2" pos="61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FFFF"/>
    <a:srgbClr val="F8F8F8"/>
    <a:srgbClr val="888888"/>
    <a:srgbClr val="F1F1F1"/>
    <a:srgbClr val="C0C0C0"/>
    <a:srgbClr val="FDFDFD"/>
    <a:srgbClr val="C7C7C7"/>
    <a:srgbClr val="DDDDDD"/>
    <a:srgbClr val="FFCCFF"/>
    <a:srgbClr val="BDEE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7" autoAdjust="0"/>
    <p:restoredTop sz="94660" autoAdjust="0"/>
  </p:normalViewPr>
  <p:slideViewPr>
    <p:cSldViewPr>
      <p:cViewPr>
        <p:scale>
          <a:sx n="110" d="100"/>
          <a:sy n="110" d="100"/>
        </p:scale>
        <p:origin x="-1746" y="-60"/>
      </p:cViewPr>
      <p:guideLst>
        <p:guide orient="horz" pos="1104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44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5425" y="92075"/>
            <a:ext cx="1873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algn="r"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47238"/>
            <a:ext cx="187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defTabSz="926858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5238" y="9647238"/>
            <a:ext cx="417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algn="r" defTabSz="925513">
              <a:defRPr sz="1200"/>
            </a:lvl1pPr>
          </a:lstStyle>
          <a:p>
            <a:fld id="{E6060E9F-71FF-4795-9A43-93A13E9E2B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4020131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algn="r"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문자열 유형을 편집하려면 누르십시오</a:t>
            </a:r>
            <a:r>
              <a:rPr lang="en-US" altLang="ko-KR" noProof="0" smtClean="0"/>
              <a:t>.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세째 수준</a:t>
            </a:r>
          </a:p>
          <a:p>
            <a:pPr lvl="3"/>
            <a:r>
              <a:rPr lang="ko-KR" altLang="en-US" noProof="0" smtClean="0"/>
              <a:t>네째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defTabSz="920366">
              <a:defRPr sz="1200"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anose="02020603050405020304" pitchFamily="18" charset="0"/>
              </a:defRPr>
            </a:lvl1pPr>
          </a:lstStyle>
          <a:p>
            <a:fld id="{C1D74135-D086-42DD-81D0-9146367777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340754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74135-D086-42DD-81D0-9146367777B4}" type="slidenum">
              <a:rPr lang="en-US" altLang="ko-KR" smtClean="0"/>
              <a:pPr/>
              <a:t>3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53729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D:\pskwork\ETRI\bmp\title.bmp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961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 descr="C:\My Documents\DS\New Folder\로고심볼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3124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굴림체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</a:p>
        </p:txBody>
      </p:sp>
    </p:spTree>
    <p:extLst>
      <p:ext uri="{BB962C8B-B14F-4D97-AF65-F5344CB8AC3E}">
        <p14:creationId xmlns="" xmlns:p14="http://schemas.microsoft.com/office/powerpoint/2010/main" val="11120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B560D-1C93-49A0-BCF7-C0FB7A345AB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4920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6B82E-8A6C-47F1-B514-E1D2E467D5C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58334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73720-4FF8-4DB9-B59A-8EB65304DBD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6465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CB181-EA3B-43DD-AE1A-C6824D6DE7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61391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1825" y="260648"/>
            <a:ext cx="7772400" cy="5794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323528" y="1196752"/>
            <a:ext cx="8424936" cy="4746848"/>
          </a:xfrm>
        </p:spPr>
        <p:txBody>
          <a:bodyPr/>
          <a:lstStyle>
            <a:lvl1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en-US" altLang="ko-KR" noProof="0" dirty="0" smtClean="0"/>
          </a:p>
          <a:p>
            <a:pPr lvl="1"/>
            <a:endParaRPr lang="ko-KR" altLang="en-US" noProof="0" dirty="0" smtClean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xfrm>
            <a:off x="6064250" y="6399213"/>
            <a:ext cx="2562225" cy="307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 err="1"/>
              <a:t>차세대콘텐츠연구본부</a:t>
            </a:r>
            <a:r>
              <a:rPr lang="ko-KR" altLang="en-US"/>
              <a:t>   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D6A1CB-CF00-4C34-9C20-601080E617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57132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/>
          <p:cNvSpPr>
            <a:spLocks noChangeArrowheads="1"/>
          </p:cNvSpPr>
          <p:nvPr userDrawn="1"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endParaRPr lang="ko-KR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143000"/>
            <a:ext cx="8424936" cy="508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문자열 유형을 편집하려면 누르십시오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err="1" smtClean="0"/>
              <a:t>세째</a:t>
            </a:r>
            <a:r>
              <a:rPr lang="ko-KR" altLang="en-US" dirty="0" smtClean="0"/>
              <a:t> 수준</a:t>
            </a:r>
          </a:p>
          <a:p>
            <a:pPr lvl="3"/>
            <a:r>
              <a:rPr lang="ko-KR" altLang="en-US" dirty="0" err="1" smtClean="0"/>
              <a:t>네째</a:t>
            </a:r>
            <a:r>
              <a:rPr lang="ko-KR" altLang="en-US" dirty="0" smtClean="0"/>
              <a:t>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0125" y="6400800"/>
            <a:ext cx="25304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ETRI OOO</a:t>
            </a:r>
            <a:r>
              <a:rPr lang="ko-KR" altLang="en-US" smtClean="0"/>
              <a:t>연구소</a:t>
            </a:r>
            <a:r>
              <a:rPr lang="en-US" altLang="ko-KR" smtClean="0"/>
              <a:t>(</a:t>
            </a:r>
            <a:r>
              <a:rPr lang="ko-KR" altLang="en-US" smtClean="0"/>
              <a:t>단</a:t>
            </a:r>
            <a:r>
              <a:rPr lang="en-US" altLang="ko-KR" smtClean="0"/>
              <a:t>, </a:t>
            </a:r>
            <a:r>
              <a:rPr lang="ko-KR" altLang="en-US" smtClean="0"/>
              <a:t>본부</a:t>
            </a:r>
            <a:r>
              <a:rPr lang="en-US" altLang="ko-KR" smtClean="0"/>
              <a:t>)</a:t>
            </a:r>
            <a:r>
              <a:rPr lang="ko-KR" altLang="en-US" smtClean="0"/>
              <a:t>명</a:t>
            </a:r>
            <a:endParaRPr lang="ko-KR" altLang="en-US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400" b="1"/>
            </a:lvl1pPr>
          </a:lstStyle>
          <a:p>
            <a:fld id="{B8C32458-E03D-4DCA-8F88-B40A07F5646C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1031" name="Picture 46" descr="D:\홍보실\●홍보실 업무 자료\2003홍보실업무보고\상단 이미지(4)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0" descr="D:\2004 기술이전\ETRI CI\2004 변경 로고심볼.wm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2"/>
          <p:cNvSpPr txBox="1">
            <a:spLocks noChangeArrowheads="1"/>
          </p:cNvSpPr>
          <p:nvPr userDrawn="1"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200" smtClean="0">
                <a:latin typeface="휴먼새내기체" pitchFamily="18" charset="-127"/>
                <a:ea typeface="휴먼새내기체" pitchFamily="18" charset="-127"/>
              </a:rPr>
              <a:t>Proprietary</a:t>
            </a:r>
          </a:p>
        </p:txBody>
      </p:sp>
      <p:pic>
        <p:nvPicPr>
          <p:cNvPr id="1034" name="Picture 93" descr="D:\2004 기술이전\ETRI CI\2004 변경 로고심볼.wm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0813"/>
            <a:ext cx="6096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8175" y="237333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제목 작성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49" r:id="rId2"/>
    <p:sldLayoutId id="2147483850" r:id="rId3"/>
    <p:sldLayoutId id="2147483853" r:id="rId4"/>
    <p:sldLayoutId id="2147483854" r:id="rId5"/>
    <p:sldLayoutId id="2147483860" r:id="rId6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굴림체" panose="020B0609000101010101" pitchFamily="49" charset="-127"/>
        <a:buChar char="▣"/>
        <a:defRPr kumimoji="1" sz="2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6">
            <a:lumMod val="60000"/>
            <a:lumOff val="40000"/>
          </a:schemeClr>
        </a:buClr>
        <a:buFont typeface="굴림체" panose="020B0609000101010101" pitchFamily="49" charset="-127"/>
        <a:buChar char="▬"/>
        <a:defRPr kumimoji="1" sz="20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gif"/><Relationship Id="rId15" Type="http://schemas.openxmlformats.org/officeDocument/2006/relationships/image" Target="../media/image19.jpe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 smtClean="0">
                <a:latin typeface="굴림" panose="020B0600000101010101" pitchFamily="50" charset="-127"/>
              </a:rPr>
              <a:t>ETRI OOO</a:t>
            </a:r>
            <a:r>
              <a:rPr lang="ko-KR" altLang="en-US" sz="1400" smtClean="0">
                <a:latin typeface="굴림" panose="020B0600000101010101" pitchFamily="50" charset="-127"/>
              </a:rPr>
              <a:t>연구소</a:t>
            </a:r>
            <a:r>
              <a:rPr lang="en-US" altLang="ko-KR" sz="1400" smtClean="0">
                <a:latin typeface="굴림" panose="020B0600000101010101" pitchFamily="50" charset="-127"/>
              </a:rPr>
              <a:t>(</a:t>
            </a:r>
            <a:r>
              <a:rPr lang="ko-KR" altLang="en-US" sz="1400" smtClean="0">
                <a:latin typeface="굴림" panose="020B0600000101010101" pitchFamily="50" charset="-127"/>
              </a:rPr>
              <a:t>단</a:t>
            </a:r>
            <a:r>
              <a:rPr lang="en-US" altLang="ko-KR" sz="1400" smtClean="0">
                <a:latin typeface="굴림" panose="020B0600000101010101" pitchFamily="50" charset="-127"/>
              </a:rPr>
              <a:t>, </a:t>
            </a:r>
            <a:r>
              <a:rPr lang="ko-KR" altLang="en-US" sz="1400" smtClean="0">
                <a:latin typeface="굴림" panose="020B0600000101010101" pitchFamily="50" charset="-127"/>
              </a:rPr>
              <a:t>본부</a:t>
            </a:r>
            <a:r>
              <a:rPr lang="en-US" altLang="ko-KR" sz="1400" smtClean="0">
                <a:latin typeface="굴림" panose="020B0600000101010101" pitchFamily="50" charset="-127"/>
              </a:rPr>
              <a:t>)</a:t>
            </a:r>
            <a:r>
              <a:rPr lang="ko-KR" altLang="en-US" sz="1400" smtClean="0">
                <a:latin typeface="굴림" panose="020B0600000101010101" pitchFamily="50" charset="-127"/>
              </a:rPr>
              <a:t>명</a:t>
            </a:r>
          </a:p>
        </p:txBody>
      </p:sp>
      <p:sp>
        <p:nvSpPr>
          <p:cNvPr id="4099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398B088-E622-4367-8045-CA2C1C7D1022}" type="slidenum">
              <a:rPr lang="en-US" altLang="ko-KR" sz="1400">
                <a:latin typeface="굴림" panose="020B0600000101010101" pitchFamily="50" charset="-12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4100" name="Rectangle 2054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4101" name="Rectangle 2060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334851" name="Rectangle 2051"/>
          <p:cNvSpPr>
            <a:spLocks noChangeArrowheads="1"/>
          </p:cNvSpPr>
          <p:nvPr/>
        </p:nvSpPr>
        <p:spPr bwMode="auto">
          <a:xfrm>
            <a:off x="990600" y="1032559"/>
            <a:ext cx="7326313" cy="646331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D3D3D3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3600" dirty="0" smtClean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구기</a:t>
            </a:r>
            <a:r>
              <a:rPr lang="en-US" altLang="ko-KR" sz="3600" dirty="0" smtClean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3600" smtClean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스포츠용 모션 분석 기술</a:t>
            </a:r>
            <a:endParaRPr lang="ko-KR" altLang="en-US" sz="3600" dirty="0">
              <a:solidFill>
                <a:srgbClr val="00009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34863" name="Picture 2063" descr="보고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5" name="Text Box 2065"/>
          <p:cNvSpPr txBox="1">
            <a:spLocks noChangeArrowheads="1"/>
          </p:cNvSpPr>
          <p:nvPr/>
        </p:nvSpPr>
        <p:spPr bwMode="auto">
          <a:xfrm>
            <a:off x="6934200" y="2743200"/>
            <a:ext cx="2133600" cy="14954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3366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ETRI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Technology Marketing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Strategy</a:t>
            </a:r>
          </a:p>
        </p:txBody>
      </p:sp>
      <p:sp>
        <p:nvSpPr>
          <p:cNvPr id="334866" name="Rectangle 2066"/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i="1">
                <a:solidFill>
                  <a:srgbClr val="5F5F5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IT R&amp;D Global Leader</a:t>
            </a:r>
          </a:p>
        </p:txBody>
      </p:sp>
      <p:pic>
        <p:nvPicPr>
          <p:cNvPr id="334870" name="Picture 2070" descr="좌우로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76950"/>
            <a:ext cx="2816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71" name="Picture 2071" descr="2004 변경 로고심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 Box 2072"/>
          <p:cNvSpPr txBox="1">
            <a:spLocks noChangeArrowheads="1"/>
          </p:cNvSpPr>
          <p:nvPr/>
        </p:nvSpPr>
        <p:spPr bwMode="auto">
          <a:xfrm>
            <a:off x="179388" y="620713"/>
            <a:ext cx="1728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200">
                <a:latin typeface="굴림" panose="020B0600000101010101" pitchFamily="50" charset="-127"/>
              </a:rPr>
              <a:t>[</a:t>
            </a:r>
            <a:r>
              <a:rPr lang="ko-KR" altLang="en-US" sz="1200">
                <a:latin typeface="굴림" panose="020B0600000101010101" pitchFamily="50" charset="-127"/>
              </a:rPr>
              <a:t>첨부 제</a:t>
            </a:r>
            <a:r>
              <a:rPr lang="en-US" altLang="ko-KR" sz="1200">
                <a:latin typeface="굴림" panose="020B0600000101010101" pitchFamily="50" charset="-127"/>
              </a:rPr>
              <a:t>4</a:t>
            </a:r>
            <a:r>
              <a:rPr lang="ko-KR" altLang="en-US" sz="1200">
                <a:latin typeface="굴림" panose="020B0600000101010101" pitchFamily="50" charset="-127"/>
              </a:rPr>
              <a:t>호</a:t>
            </a:r>
            <a:r>
              <a:rPr lang="en-US" altLang="ko-KR" sz="1200">
                <a:latin typeface="굴림" panose="020B0600000101010101" pitchFamily="50" charset="-127"/>
              </a:rPr>
              <a:t>]</a:t>
            </a:r>
          </a:p>
        </p:txBody>
      </p:sp>
      <p:sp>
        <p:nvSpPr>
          <p:cNvPr id="14" name="Text Box 2061"/>
          <p:cNvSpPr txBox="1">
            <a:spLocks noChangeArrowheads="1"/>
          </p:cNvSpPr>
          <p:nvPr/>
        </p:nvSpPr>
        <p:spPr bwMode="auto">
          <a:xfrm>
            <a:off x="2719387" y="4552950"/>
            <a:ext cx="42148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 eaLnBrk="0" latinLnBrk="0" hangingPunct="0">
              <a:lnSpc>
                <a:spcPct val="150000"/>
              </a:lnSpc>
              <a:defRPr/>
            </a:pPr>
            <a:r>
              <a:rPr kumimoji="0"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김명규 </a:t>
            </a:r>
            <a:r>
              <a:rPr kumimoji="0"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(mgkim@etri.re.kr)</a:t>
            </a:r>
          </a:p>
          <a:p>
            <a:pPr algn="ctr" eaLnBrk="0" latinLnBrk="0" hangingPunct="0">
              <a:lnSpc>
                <a:spcPct val="150000"/>
              </a:lnSpc>
              <a:defRPr/>
            </a:pPr>
            <a:r>
              <a:rPr kumimoji="0" lang="ko-KR" alt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차세대콘텐츠연구본</a:t>
            </a:r>
            <a:r>
              <a:rPr kumimoji="0" lang="ko-KR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부</a:t>
            </a:r>
            <a:endParaRPr kumimoji="0" lang="ko-KR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utoUpdateAnimBg="0"/>
      <p:bldP spid="334865" grpId="0" autoUpdateAnimBg="0"/>
      <p:bldP spid="334866" grpId="0" autoUpdateAnimBg="0"/>
      <p:bldP spid="1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D884E85-A109-4710-AB33-F054A7BFA214}" type="slidenum">
              <a:rPr lang="en-US" altLang="ko-KR" sz="1400">
                <a:latin typeface="굴림" panose="020B0600000101010101" pitchFamily="50" charset="-12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사업성</a:t>
            </a:r>
            <a:endParaRPr lang="ko-KR" altLang="en-US" sz="2600" b="0" smtClean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5750" y="1071563"/>
            <a:ext cx="752661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</a:rPr>
              <a:t>기술이전 업체 조건</a:t>
            </a:r>
            <a:endParaRPr lang="en-US" altLang="ko-KR" sz="2000" b="1" dirty="0"/>
          </a:p>
          <a:p>
            <a:pPr marL="762000" lvl="1" indent="-285750" algn="just">
              <a:lnSpc>
                <a:spcPct val="120000"/>
              </a:lnSpc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/>
              <a:t> </a:t>
            </a:r>
            <a:r>
              <a:rPr lang="ko-KR" altLang="en-US" sz="2000" b="1" dirty="0"/>
              <a:t>기술능력</a:t>
            </a:r>
            <a:endParaRPr lang="en-US" altLang="ko-KR" sz="2000" b="1" dirty="0"/>
          </a:p>
          <a:p>
            <a:pPr marL="1276350" lvl="2" indent="-342900" algn="just">
              <a:lnSpc>
                <a:spcPct val="120000"/>
              </a:lnSpc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  <a:tabLst>
                <a:tab pos="6997700" algn="l"/>
              </a:tabLst>
              <a:defRPr/>
            </a:pPr>
            <a:r>
              <a:rPr lang="ko-KR" altLang="en-US" b="1" dirty="0"/>
              <a:t>운동 분석</a:t>
            </a:r>
            <a:r>
              <a:rPr lang="en-US" altLang="ko-KR" b="1" dirty="0"/>
              <a:t> </a:t>
            </a:r>
            <a:r>
              <a:rPr lang="ko-KR" altLang="en-US" b="1" dirty="0"/>
              <a:t>또는</a:t>
            </a:r>
            <a:r>
              <a:rPr lang="en-US" altLang="ko-KR" b="1" dirty="0"/>
              <a:t> </a:t>
            </a:r>
            <a:r>
              <a:rPr lang="ko-KR" altLang="en-US" b="1" dirty="0"/>
              <a:t>시뮬레이션 관련 </a:t>
            </a:r>
            <a:r>
              <a:rPr lang="en-US" altLang="ko-KR" b="1" dirty="0"/>
              <a:t>S/W </a:t>
            </a:r>
            <a:r>
              <a:rPr lang="ko-KR" altLang="en-US" b="1" dirty="0"/>
              <a:t>제작 관련 업체 또는 </a:t>
            </a:r>
            <a:r>
              <a:rPr lang="ko-KR" altLang="en-US" b="1" dirty="0" err="1"/>
              <a:t>체험형</a:t>
            </a:r>
            <a:r>
              <a:rPr lang="ko-KR" altLang="en-US" b="1" dirty="0"/>
              <a:t> 콘텐츠</a:t>
            </a:r>
            <a:r>
              <a:rPr lang="en-US" altLang="ko-KR" b="1" dirty="0"/>
              <a:t>(</a:t>
            </a:r>
            <a:r>
              <a:rPr lang="ko-KR" altLang="en-US" b="1" dirty="0"/>
              <a:t>게임</a:t>
            </a:r>
            <a:r>
              <a:rPr lang="en-US" altLang="ko-KR" b="1" dirty="0"/>
              <a:t>, </a:t>
            </a:r>
            <a:r>
              <a:rPr lang="ko-KR" altLang="en-US" b="1" dirty="0"/>
              <a:t>전시</a:t>
            </a:r>
            <a:r>
              <a:rPr lang="en-US" altLang="ko-KR" b="1" dirty="0"/>
              <a:t>)</a:t>
            </a:r>
            <a:r>
              <a:rPr lang="ko-KR" altLang="en-US" b="1" dirty="0"/>
              <a:t> 제작업체</a:t>
            </a:r>
            <a:endParaRPr lang="en-US" altLang="ko-KR" b="1" dirty="0"/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</a:rPr>
              <a:t>사업화 시 제약 조건</a:t>
            </a:r>
            <a:endParaRPr lang="en-US" altLang="ko-KR" sz="2800" b="1" dirty="0">
              <a:solidFill>
                <a:srgbClr val="CC0066"/>
              </a:solidFill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rgbClr val="CC0066"/>
              </a:buClr>
              <a:defRPr/>
            </a:pPr>
            <a:endParaRPr lang="en-US" altLang="ko-KR" sz="2000" b="1" dirty="0">
              <a:solidFill>
                <a:srgbClr val="000000"/>
              </a:solidFill>
            </a:endParaRPr>
          </a:p>
          <a:p>
            <a:pPr marL="819150" lvl="1" indent="-342900" algn="just">
              <a:lnSpc>
                <a:spcPct val="120000"/>
              </a:lnSpc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  <a:defRPr/>
            </a:pPr>
            <a:endParaRPr lang="en-US" altLang="ko-KR" b="1" dirty="0"/>
          </a:p>
          <a:p>
            <a:pPr marL="762000" lvl="1" indent="-285750" algn="just">
              <a:lnSpc>
                <a:spcPct val="120000"/>
              </a:lnSpc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endParaRPr lang="en-US" altLang="ko-KR" dirty="0"/>
          </a:p>
          <a:p>
            <a:pPr marL="990600" lvl="2" indent="-723900" algn="just">
              <a:lnSpc>
                <a:spcPct val="120000"/>
              </a:lnSpc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sz="140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5505277"/>
              </p:ext>
            </p:extLst>
          </p:nvPr>
        </p:nvGraphicFramePr>
        <p:xfrm>
          <a:off x="684213" y="3429000"/>
          <a:ext cx="8064500" cy="280828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018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626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174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제약 조건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42" marR="91442" marT="0" marB="0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100" spc="0" dirty="0">
                          <a:effectLst/>
                        </a:rPr>
                        <a:t>극복</a:t>
                      </a:r>
                      <a:r>
                        <a:rPr lang="en-US" altLang="ko-KR" sz="1200" kern="100" spc="0" dirty="0">
                          <a:effectLst/>
                        </a:rPr>
                        <a:t>(</a:t>
                      </a:r>
                      <a:r>
                        <a:rPr lang="ko-KR" altLang="en-US" sz="1200" kern="100" spc="0" dirty="0">
                          <a:effectLst/>
                        </a:rPr>
                        <a:t>개선</a:t>
                      </a:r>
                      <a:r>
                        <a:rPr lang="en-US" altLang="ko-KR" sz="1200" kern="100" spc="0" dirty="0">
                          <a:effectLst/>
                        </a:rPr>
                        <a:t>)</a:t>
                      </a:r>
                      <a:r>
                        <a:rPr lang="ko-KR" altLang="en-US" sz="1200" kern="100" spc="0" dirty="0">
                          <a:effectLst/>
                        </a:rPr>
                        <a:t>방안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42" marR="91442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0812">
                <a:tc>
                  <a:txBody>
                    <a:bodyPr/>
                    <a:lstStyle/>
                    <a:p>
                      <a:pPr fontAlgn="base" latinLnBrk="0"/>
                      <a:r>
                        <a:rPr lang="ko-KR" altLang="en-US" sz="12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다양한 제작 환경에서의 적용과 시스템 안정화</a:t>
                      </a:r>
                      <a:endParaRPr lang="ko-KR" altLang="en-US" sz="1200" b="1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6" marR="91436" marT="45757" marB="45757" anchor="ctr"/>
                </a:tc>
                <a:tc>
                  <a:txBody>
                    <a:bodyPr/>
                    <a:lstStyle/>
                    <a:p>
                      <a:pPr marL="171450" lvl="0" indent="-171450" fontAlgn="base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실제 </a:t>
                      </a:r>
                      <a:r>
                        <a:rPr lang="ko-KR" altLang="en-US" sz="1200" b="1" kern="0" spc="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콘텐츠</a:t>
                      </a:r>
                      <a:r>
                        <a:rPr lang="ko-KR" altLang="en-US" sz="12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제작 환경 또는 상용화 현장에 적용하여 제작에 사용함으로써 최적화 및 테스트 과정을 거침</a:t>
                      </a:r>
                      <a:endParaRPr lang="ko-KR" altLang="en-US" sz="1200" b="1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6" marR="91436" marT="45757" marB="45757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9655">
                <a:tc>
                  <a:txBody>
                    <a:bodyPr/>
                    <a:lstStyle/>
                    <a:p>
                      <a:pPr fontAlgn="base" latinLnBrk="0"/>
                      <a:r>
                        <a:rPr lang="ko-KR" altLang="en-US" sz="12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성공적 </a:t>
                      </a:r>
                      <a:r>
                        <a:rPr lang="ko-KR" altLang="en-US" sz="1200" b="1" kern="0" spc="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콘텐츠</a:t>
                      </a:r>
                      <a:r>
                        <a:rPr lang="ko-KR" altLang="en-US" sz="12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제작 사례</a:t>
                      </a:r>
                      <a:endParaRPr lang="ko-KR" altLang="en-US" sz="1200" b="1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6" marR="91436" marT="45798" marB="45798" anchor="ctr"/>
                </a:tc>
                <a:tc>
                  <a:txBody>
                    <a:bodyPr/>
                    <a:lstStyle/>
                    <a:p>
                      <a:pPr marL="171450" lvl="0" indent="-171450" fontAlgn="base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상용화를 위한 최적화 및 </a:t>
                      </a:r>
                      <a:r>
                        <a:rPr lang="en-US" altLang="ko-KR" sz="12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QA </a:t>
                      </a:r>
                      <a:r>
                        <a:rPr lang="ko-KR" altLang="en-US" sz="1200" b="1" kern="0" spc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과정을 통하여 성공 콘텐츠 활용 사례 도출 가능성을 높임</a:t>
                      </a:r>
                      <a:endParaRPr lang="ko-KR" altLang="en-US" sz="1200" b="1" kern="0" spc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6" marR="91436" marT="45798" marB="4579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6073">
                <a:tc>
                  <a:txBody>
                    <a:bodyPr/>
                    <a:lstStyle/>
                    <a:p>
                      <a:pPr marL="0" marR="0" indent="0" algn="just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음향 신호를 이용하여 타구를 분석 하므로 외부 잡음에 의한 오류 발생 가능</a:t>
                      </a:r>
                      <a:endParaRPr lang="ko-KR" altLang="en-US" sz="1200" b="1" kern="0" spc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6" marR="91436" marT="45798" marB="45798" anchor="ctr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소리 센서를 최대한 타격 발생 가능 영역 내에 설치 하고</a:t>
                      </a:r>
                      <a:r>
                        <a:rPr lang="en-US" altLang="ko-KR" sz="1200" b="1" kern="0" spc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지향성 마이크를 사용함으로써 외부 잡음 제거</a:t>
                      </a:r>
                      <a:endParaRPr lang="en-US" altLang="ko-KR" sz="1200" b="1" kern="0" spc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1436" marR="91436" marT="45798" marB="4579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F087B54-3E8C-49D8-865E-60313847AC84}" type="slidenum">
              <a:rPr lang="en-US" altLang="ko-KR" sz="1400">
                <a:latin typeface="굴림" panose="020B0600000101010101" pitchFamily="50" charset="-12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4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국내외 시장 동향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96863" y="1124744"/>
            <a:ext cx="8572500" cy="527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628650" indent="-1714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국외 기술 현황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굴림" panose="020B0600000101010101" pitchFamily="50" charset="-127"/>
              </a:rPr>
              <a:t>신체 </a:t>
            </a:r>
            <a:r>
              <a:rPr lang="ko-KR" altLang="en-US" sz="2000" dirty="0">
                <a:latin typeface="굴림" panose="020B0600000101010101" pitchFamily="50" charset="-127"/>
              </a:rPr>
              <a:t>혹은 도구에 센서</a:t>
            </a:r>
            <a:r>
              <a:rPr lang="en-US" altLang="ko-KR" sz="2000" dirty="0">
                <a:latin typeface="굴림" panose="020B0600000101010101" pitchFamily="50" charset="-127"/>
              </a:rPr>
              <a:t>(</a:t>
            </a:r>
            <a:r>
              <a:rPr lang="en-US" altLang="ko-KR" sz="2000" dirty="0" err="1">
                <a:latin typeface="굴림" panose="020B0600000101010101" pitchFamily="50" charset="-127"/>
              </a:rPr>
              <a:t>Zepp</a:t>
            </a:r>
            <a:r>
              <a:rPr lang="en-US" altLang="ko-KR" sz="2000" dirty="0">
                <a:latin typeface="굴림" panose="020B0600000101010101" pitchFamily="50" charset="-127"/>
              </a:rPr>
              <a:t>, M-Tracker, Match Insights </a:t>
            </a:r>
            <a:r>
              <a:rPr lang="ko-KR" altLang="en-US" sz="2000">
                <a:latin typeface="굴림" panose="020B0600000101010101" pitchFamily="50" charset="-127"/>
              </a:rPr>
              <a:t>등</a:t>
            </a:r>
            <a:r>
              <a:rPr lang="en-US" altLang="ko-KR" sz="2000" dirty="0">
                <a:latin typeface="굴림" panose="020B0600000101010101" pitchFamily="50" charset="-127"/>
              </a:rPr>
              <a:t>)</a:t>
            </a:r>
            <a:r>
              <a:rPr lang="ko-KR" altLang="en-US" sz="2000">
                <a:latin typeface="굴림" panose="020B0600000101010101" pitchFamily="50" charset="-127"/>
              </a:rPr>
              <a:t>를 부착한 후 센서의 움직임을 통해 스포츠 동작을 분석하는 시도가 </a:t>
            </a:r>
            <a:r>
              <a:rPr lang="ko-KR" altLang="en-US" sz="2000" smtClean="0">
                <a:latin typeface="굴림" panose="020B0600000101010101" pitchFamily="50" charset="-127"/>
              </a:rPr>
              <a:t>있음</a:t>
            </a:r>
            <a:endParaRPr lang="en-US" altLang="ko-KR" sz="2000" dirty="0" smtClean="0">
              <a:latin typeface="굴림" panose="020B0600000101010101" pitchFamily="50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굴림" panose="020B0600000101010101" pitchFamily="50" charset="-127"/>
              </a:rPr>
              <a:t>골프 동작 분석을 위한 상용 제품인 스윙구루는 사용자의 깊이 정보를 이용하여 무게중심 이동 등을 볼 수 있으며 수동 그리기를 통해 머리 위치</a:t>
            </a:r>
            <a:r>
              <a:rPr lang="en-US" altLang="ko-KR" sz="2000" dirty="0">
                <a:latin typeface="굴림" panose="020B0600000101010101" pitchFamily="50" charset="-127"/>
              </a:rPr>
              <a:t>, </a:t>
            </a:r>
            <a:r>
              <a:rPr lang="ko-KR" altLang="en-US" sz="2000">
                <a:latin typeface="굴림" panose="020B0600000101010101" pitchFamily="50" charset="-127"/>
              </a:rPr>
              <a:t>관절 각도를 측정할 수 있으나</a:t>
            </a:r>
            <a:r>
              <a:rPr lang="en-US" altLang="ko-KR" sz="2000" dirty="0">
                <a:latin typeface="굴림" panose="020B0600000101010101" pitchFamily="50" charset="-127"/>
              </a:rPr>
              <a:t>, </a:t>
            </a:r>
            <a:r>
              <a:rPr lang="ko-KR" altLang="en-US" sz="2000">
                <a:latin typeface="굴림" panose="020B0600000101010101" pitchFamily="50" charset="-127"/>
              </a:rPr>
              <a:t>실시간으로 콘텐츠와 연동하는 것은 아님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ko-KR" altLang="en-US" sz="2000" dirty="0">
              <a:latin typeface="굴림" panose="020B0600000101010101" pitchFamily="50" charset="-127"/>
            </a:endParaRPr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01600" cap="flat" cmpd="sng">
                <a:solidFill>
                  <a:srgbClr val="0033CC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5EF7708-F8ED-4B31-AD1B-DDAB86DA8E35}" type="slidenum">
              <a:rPr lang="en-US" altLang="ko-KR" sz="1400">
                <a:latin typeface="굴림" panose="020B0600000101010101" pitchFamily="50" charset="-12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4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국내외 시장 동향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96863" y="1124744"/>
            <a:ext cx="8572500" cy="480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</a:rPr>
              <a:t>국내 기술 현황</a:t>
            </a:r>
            <a:endParaRPr lang="en-US" altLang="ko-KR" sz="2800" b="1" dirty="0">
              <a:solidFill>
                <a:srgbClr val="CC0066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2000" dirty="0" smtClean="0"/>
              <a:t>스크린스포츠에서 </a:t>
            </a:r>
            <a:r>
              <a:rPr lang="ko-KR" altLang="en-US" sz="2000" dirty="0"/>
              <a:t>사용자의 동작을 이용하여 </a:t>
            </a:r>
            <a:r>
              <a:rPr lang="en-US" altLang="ko-KR" sz="2000" dirty="0"/>
              <a:t>UI</a:t>
            </a:r>
            <a:r>
              <a:rPr lang="ko-KR" altLang="en-US" sz="2000" dirty="0"/>
              <a:t>로 활용하거나 사용자의 움직임을 </a:t>
            </a:r>
            <a:r>
              <a:rPr lang="ko-KR" altLang="en-US" sz="2000" dirty="0" err="1"/>
              <a:t>트리거로</a:t>
            </a:r>
            <a:r>
              <a:rPr lang="ko-KR" altLang="en-US" sz="2000" dirty="0"/>
              <a:t> 활용하는 사례가 있으나 사용자의 동작 인식 기술을 직접적으로 활용한 예는 </a:t>
            </a:r>
            <a:r>
              <a:rPr lang="ko-KR" altLang="en-US" sz="2000" dirty="0" smtClean="0"/>
              <a:t>없음</a:t>
            </a:r>
            <a:endParaRPr lang="en-US" altLang="ko-KR" sz="2000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2000" dirty="0" smtClean="0"/>
              <a:t>고려대학교에서는 </a:t>
            </a:r>
            <a:r>
              <a:rPr lang="en-US" altLang="ko-KR" sz="2000" dirty="0"/>
              <a:t>PDR(Peak Domination Ratio)</a:t>
            </a:r>
            <a:r>
              <a:rPr lang="ko-KR" altLang="en-US" sz="2000" dirty="0"/>
              <a:t>를 활용하여 소리를 </a:t>
            </a:r>
            <a:r>
              <a:rPr lang="ko-KR" altLang="en-US" sz="2000" dirty="0" smtClean="0"/>
              <a:t>분석함</a:t>
            </a:r>
            <a:endParaRPr lang="en-US" altLang="ko-KR" sz="2000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ko-KR" sz="2000" dirty="0" smtClean="0"/>
              <a:t>KAIST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동서대</a:t>
            </a:r>
            <a:r>
              <a:rPr lang="ko-KR" altLang="en-US" sz="2000" dirty="0"/>
              <a:t> 등에서 스트로보스코프 조명과 카메라를 이용한 고속 볼 영상 </a:t>
            </a:r>
            <a:r>
              <a:rPr lang="ko-KR" altLang="en-US" sz="2000" dirty="0" err="1"/>
              <a:t>캡쳐</a:t>
            </a:r>
            <a:r>
              <a:rPr lang="ko-KR" altLang="en-US" sz="2000" dirty="0"/>
              <a:t> 및 볼 모션 인식 기술을 개발하였으나</a:t>
            </a:r>
            <a:r>
              <a:rPr lang="en-US" altLang="ko-KR" sz="2000" dirty="0"/>
              <a:t>, </a:t>
            </a:r>
            <a:r>
              <a:rPr lang="ko-KR" altLang="en-US" sz="2000" dirty="0"/>
              <a:t>조명의 눈부심 문제로 인하여 상용화되지 </a:t>
            </a:r>
            <a:r>
              <a:rPr lang="ko-KR" altLang="en-US" sz="2000" dirty="0" smtClean="0"/>
              <a:t>못함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CC0066"/>
              </a:buClr>
              <a:defRPr/>
            </a:pPr>
            <a:endParaRPr lang="en-US" altLang="ko-KR" sz="20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 smtClean="0">
                <a:latin typeface="굴림" panose="020B0600000101010101" pitchFamily="50" charset="-127"/>
              </a:rPr>
              <a:t>ETRI OOO</a:t>
            </a:r>
            <a:r>
              <a:rPr lang="ko-KR" altLang="en-US" sz="1400" smtClean="0">
                <a:latin typeface="굴림" panose="020B0600000101010101" pitchFamily="50" charset="-127"/>
              </a:rPr>
              <a:t>연구소</a:t>
            </a:r>
            <a:r>
              <a:rPr lang="en-US" altLang="ko-KR" sz="1400" smtClean="0">
                <a:latin typeface="굴림" panose="020B0600000101010101" pitchFamily="50" charset="-127"/>
              </a:rPr>
              <a:t>(</a:t>
            </a:r>
            <a:r>
              <a:rPr lang="ko-KR" altLang="en-US" sz="1400" smtClean="0">
                <a:latin typeface="굴림" panose="020B0600000101010101" pitchFamily="50" charset="-127"/>
              </a:rPr>
              <a:t>단</a:t>
            </a:r>
            <a:r>
              <a:rPr lang="en-US" altLang="ko-KR" sz="1400" smtClean="0">
                <a:latin typeface="굴림" panose="020B0600000101010101" pitchFamily="50" charset="-127"/>
              </a:rPr>
              <a:t>, </a:t>
            </a:r>
            <a:r>
              <a:rPr lang="ko-KR" altLang="en-US" sz="1400" smtClean="0">
                <a:latin typeface="굴림" panose="020B0600000101010101" pitchFamily="50" charset="-127"/>
              </a:rPr>
              <a:t>본부</a:t>
            </a:r>
            <a:r>
              <a:rPr lang="en-US" altLang="ko-KR" sz="1400" smtClean="0">
                <a:latin typeface="굴림" panose="020B0600000101010101" pitchFamily="50" charset="-127"/>
              </a:rPr>
              <a:t>)</a:t>
            </a:r>
            <a:r>
              <a:rPr lang="ko-KR" altLang="en-US" sz="1400" smtClean="0">
                <a:latin typeface="굴림" panose="020B0600000101010101" pitchFamily="50" charset="-127"/>
              </a:rPr>
              <a:t>명</a:t>
            </a:r>
          </a:p>
        </p:txBody>
      </p:sp>
      <p:sp>
        <p:nvSpPr>
          <p:cNvPr id="15363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5F21A6F-9486-4F13-B8FC-18CCF35EA2AB}" type="slidenum">
              <a:rPr lang="en-US" altLang="ko-KR" sz="1400">
                <a:latin typeface="굴림" panose="020B0600000101010101" pitchFamily="50" charset="-12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pic>
        <p:nvPicPr>
          <p:cNvPr id="15364" name="Picture 522" descr="D:\과거홍보\●ETRI CIS\연구원 이미지\연구장면(4개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25650"/>
            <a:ext cx="4572000" cy="3579813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23"/>
          <p:cNvSpPr txBox="1">
            <a:spLocks noChangeArrowheads="1"/>
          </p:cNvSpPr>
          <p:nvPr/>
        </p:nvSpPr>
        <p:spPr bwMode="auto">
          <a:xfrm>
            <a:off x="2057400" y="1339850"/>
            <a:ext cx="2667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ko-KR" altLang="en-US" sz="310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310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sp>
        <p:nvSpPr>
          <p:cNvPr id="15366" name="Rectangle 529"/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15367" name="Rectangle 530"/>
          <p:cNvSpPr>
            <a:spLocks noChangeArrowheads="1"/>
          </p:cNvSpPr>
          <p:nvPr/>
        </p:nvSpPr>
        <p:spPr bwMode="auto">
          <a:xfrm>
            <a:off x="533400" y="6400800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굴림체" panose="020B0609000101010101" pitchFamily="49" charset="-127"/>
              <a:buNone/>
            </a:pPr>
            <a:r>
              <a:rPr lang="en-US" altLang="ko-KR" b="1" dirty="0">
                <a:solidFill>
                  <a:srgbClr val="000099"/>
                </a:solidFill>
                <a:latin typeface="굴림" panose="020B0600000101010101" pitchFamily="50" charset="-127"/>
              </a:rPr>
              <a:t>♣ </a:t>
            </a:r>
            <a:r>
              <a:rPr lang="ko-KR" altLang="en-US" b="1" dirty="0">
                <a:solidFill>
                  <a:srgbClr val="000099"/>
                </a:solidFill>
                <a:latin typeface="굴림" panose="020B0600000101010101" pitchFamily="50" charset="-127"/>
              </a:rPr>
              <a:t>연락처 </a:t>
            </a:r>
            <a:r>
              <a:rPr lang="en-US" altLang="ko-KR" b="1" dirty="0">
                <a:solidFill>
                  <a:srgbClr val="000099"/>
                </a:solidFill>
                <a:latin typeface="굴림" panose="020B0600000101010101" pitchFamily="50" charset="-127"/>
              </a:rPr>
              <a:t>: </a:t>
            </a:r>
            <a:r>
              <a:rPr lang="ko-KR" altLang="en-US" b="1" dirty="0" err="1" smtClean="0">
                <a:solidFill>
                  <a:srgbClr val="000099"/>
                </a:solidFill>
                <a:latin typeface="굴림" panose="020B0600000101010101" pitchFamily="50" charset="-127"/>
              </a:rPr>
              <a:t>차세대콘텐츠연구본부</a:t>
            </a:r>
            <a:r>
              <a:rPr lang="en-US" altLang="ko-KR" b="1" dirty="0" smtClean="0">
                <a:solidFill>
                  <a:srgbClr val="000099"/>
                </a:solidFill>
                <a:latin typeface="굴림" panose="020B0600000101010101" pitchFamily="50" charset="-127"/>
              </a:rPr>
              <a:t>, </a:t>
            </a:r>
            <a:r>
              <a:rPr lang="ko-KR" altLang="en-US" b="1" dirty="0">
                <a:solidFill>
                  <a:srgbClr val="000099"/>
                </a:solidFill>
                <a:latin typeface="굴림" panose="020B0600000101010101" pitchFamily="50" charset="-127"/>
              </a:rPr>
              <a:t>김명규 </a:t>
            </a:r>
            <a:r>
              <a:rPr lang="ko-KR" altLang="en-US" b="1" dirty="0" err="1">
                <a:solidFill>
                  <a:srgbClr val="000099"/>
                </a:solidFill>
                <a:latin typeface="굴림" panose="020B0600000101010101" pitchFamily="50" charset="-127"/>
              </a:rPr>
              <a:t>책연</a:t>
            </a:r>
            <a:r>
              <a:rPr lang="ko-KR" altLang="en-US" b="1" dirty="0">
                <a:solidFill>
                  <a:srgbClr val="000099"/>
                </a:solidFill>
                <a:latin typeface="굴림" panose="020B0600000101010101" pitchFamily="50" charset="-127"/>
              </a:rPr>
              <a:t> </a:t>
            </a:r>
            <a:r>
              <a:rPr lang="en-US" altLang="ko-KR" b="1" dirty="0">
                <a:solidFill>
                  <a:srgbClr val="000099"/>
                </a:solidFill>
                <a:latin typeface="굴림" panose="020B0600000101010101" pitchFamily="50" charset="-127"/>
              </a:rPr>
              <a:t>(mgkim@etri.re.kr)</a:t>
            </a:r>
          </a:p>
        </p:txBody>
      </p:sp>
      <p:sp>
        <p:nvSpPr>
          <p:cNvPr id="15368" name="Text Box 531"/>
          <p:cNvSpPr txBox="1">
            <a:spLocks noChangeArrowheads="1"/>
          </p:cNvSpPr>
          <p:nvPr/>
        </p:nvSpPr>
        <p:spPr bwMode="auto">
          <a:xfrm>
            <a:off x="5562600" y="5715000"/>
            <a:ext cx="1600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500" b="1">
                <a:solidFill>
                  <a:srgbClr val="3333CC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t>www.etri.re.kr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688EA93-5C25-4818-9C3B-3F937091E595}" type="slidenum">
              <a:rPr lang="en-US" altLang="ko-KR" sz="1400">
                <a:latin typeface="굴림" panose="020B0600000101010101" pitchFamily="50" charset="-12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pic>
        <p:nvPicPr>
          <p:cNvPr id="5123" name="Picture 742" descr="D:\홍보실\●홍보실 업무 자료\2003홍보실업무보고\상단 이미지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743"/>
          <p:cNvSpPr>
            <a:spLocks noChangeArrowheads="1"/>
          </p:cNvSpPr>
          <p:nvPr/>
        </p:nvSpPr>
        <p:spPr bwMode="auto"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895350" indent="-60960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900" dirty="0">
                <a:solidFill>
                  <a:srgbClr val="0000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목    차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>
                <a:solidFill>
                  <a:srgbClr val="FF6600"/>
                </a:solidFill>
              </a:rPr>
              <a:t>----------------------------------------------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/>
              <a:t>1. </a:t>
            </a:r>
            <a:r>
              <a:rPr lang="ko-KR" altLang="en-US" sz="2500" b="1" dirty="0"/>
              <a:t>기술의 개요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/>
              <a:t>2. </a:t>
            </a:r>
            <a:r>
              <a:rPr lang="ko-KR" altLang="en-US" sz="2500" b="1" dirty="0"/>
              <a:t>기술이전 내용 및 범위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/>
              <a:t>3. </a:t>
            </a:r>
            <a:r>
              <a:rPr lang="ko-KR" altLang="en-US" sz="2500" b="1" dirty="0"/>
              <a:t>기술의 사업성 </a:t>
            </a:r>
            <a:endParaRPr lang="en-US" altLang="ko-KR" sz="2500" b="1" dirty="0"/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500" b="1" dirty="0"/>
              <a:t> </a:t>
            </a:r>
            <a:r>
              <a:rPr lang="ko-KR" altLang="en-US" sz="2500" b="1" dirty="0" smtClean="0"/>
              <a:t>   </a:t>
            </a:r>
            <a:r>
              <a:rPr lang="en-US" altLang="ko-KR" sz="2500" b="1" dirty="0" smtClean="0"/>
              <a:t>- </a:t>
            </a:r>
            <a:r>
              <a:rPr lang="ko-KR" altLang="en-US" sz="2500" b="1" dirty="0"/>
              <a:t>활용분야 및 기대효과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 dirty="0"/>
              <a:t>4. </a:t>
            </a:r>
            <a:r>
              <a:rPr lang="ko-KR" altLang="en-US" sz="2500" b="1" dirty="0"/>
              <a:t>국내외 시장 동향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en-US" altLang="ko-KR" sz="2600" b="0" dirty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dirty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개요</a:t>
            </a:r>
            <a:endParaRPr lang="ko-KR" altLang="en-US" sz="2600" b="0" dirty="0" smtClean="0">
              <a:solidFill>
                <a:srgbClr val="FF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57187" y="1033462"/>
            <a:ext cx="8359705" cy="246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최종 목표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ko-KR" altLang="en-US" sz="1800" b="1" dirty="0" smtClean="0">
                <a:latin typeface="굴림" panose="020B0600000101010101" pitchFamily="50" charset="-127"/>
              </a:rPr>
              <a:t>구기 도전 스포츠를 사실적으로 체험할 수 있는 구기 도전용 스포츠 플랫폼을 위해 깊이 센서 기반 사용자 자세 분석 및 스윙 인식 기술과</a:t>
            </a:r>
            <a:r>
              <a:rPr lang="en-US" altLang="ko-KR" sz="1800" b="1" dirty="0" smtClean="0">
                <a:latin typeface="굴림" panose="020B0600000101010101" pitchFamily="50" charset="-127"/>
              </a:rPr>
              <a:t>, </a:t>
            </a:r>
            <a:r>
              <a:rPr lang="ko-KR" altLang="en-US" sz="1800" b="1" dirty="0" smtClean="0">
                <a:latin typeface="굴림" panose="020B0600000101010101" pitchFamily="50" charset="-127"/>
              </a:rPr>
              <a:t>저가형 고속 카메라를 통해 공의 모션</a:t>
            </a:r>
            <a:r>
              <a:rPr lang="en-US" altLang="ko-KR" sz="1800" b="1" dirty="0" smtClean="0">
                <a:latin typeface="굴림" panose="020B0600000101010101" pitchFamily="50" charset="-127"/>
              </a:rPr>
              <a:t>(</a:t>
            </a:r>
            <a:r>
              <a:rPr lang="ko-KR" altLang="en-US" sz="1800" b="1" dirty="0" smtClean="0">
                <a:latin typeface="굴림" panose="020B0600000101010101" pitchFamily="50" charset="-127"/>
              </a:rPr>
              <a:t>속도</a:t>
            </a:r>
            <a:r>
              <a:rPr lang="en-US" altLang="ko-KR" sz="1800" b="1" dirty="0" smtClean="0">
                <a:latin typeface="굴림" panose="020B0600000101010101" pitchFamily="50" charset="-127"/>
              </a:rPr>
              <a:t>/</a:t>
            </a:r>
            <a:r>
              <a:rPr lang="ko-KR" altLang="en-US" sz="1800" b="1" dirty="0" smtClean="0">
                <a:latin typeface="굴림" panose="020B0600000101010101" pitchFamily="50" charset="-127"/>
              </a:rPr>
              <a:t>스핀 벡터 등</a:t>
            </a:r>
            <a:r>
              <a:rPr lang="en-US" altLang="ko-KR" sz="1800" b="1" dirty="0" smtClean="0">
                <a:latin typeface="굴림" panose="020B0600000101010101" pitchFamily="50" charset="-127"/>
              </a:rPr>
              <a:t>)</a:t>
            </a:r>
            <a:r>
              <a:rPr lang="ko-KR" altLang="en-US" sz="1800" b="1" dirty="0" smtClean="0">
                <a:latin typeface="굴림" panose="020B0600000101010101" pitchFamily="50" charset="-127"/>
              </a:rPr>
              <a:t>를 선택적으로 실시간 인식하는 기술</a:t>
            </a:r>
            <a:r>
              <a:rPr lang="en-US" altLang="ko-KR" sz="1800" b="1" dirty="0" smtClean="0">
                <a:latin typeface="굴림" panose="020B0600000101010101" pitchFamily="50" charset="-127"/>
              </a:rPr>
              <a:t>, </a:t>
            </a:r>
            <a:r>
              <a:rPr lang="ko-KR" altLang="en-US" sz="1800" b="1" dirty="0" smtClean="0">
                <a:latin typeface="굴림" panose="020B0600000101010101" pitchFamily="50" charset="-127"/>
              </a:rPr>
              <a:t>그리고 </a:t>
            </a:r>
            <a:r>
              <a:rPr lang="ko-KR" altLang="en-US" sz="1800" b="1" dirty="0">
                <a:latin typeface="굴림" panose="020B0600000101010101" pitchFamily="50" charset="-127"/>
              </a:rPr>
              <a:t>공의 </a:t>
            </a:r>
            <a:r>
              <a:rPr lang="ko-KR" altLang="en-US" sz="1800" b="1" dirty="0" err="1">
                <a:latin typeface="굴림" panose="020B0600000101010101" pitchFamily="50" charset="-127"/>
              </a:rPr>
              <a:t>임팩트</a:t>
            </a:r>
            <a:r>
              <a:rPr lang="ko-KR" altLang="en-US" sz="1800" b="1" dirty="0">
                <a:latin typeface="굴림" panose="020B0600000101010101" pitchFamily="50" charset="-127"/>
              </a:rPr>
              <a:t> 분석용 소리 인식 </a:t>
            </a:r>
            <a:r>
              <a:rPr lang="ko-KR" altLang="en-US" sz="1800" b="1" dirty="0" smtClean="0">
                <a:latin typeface="굴림" panose="020B0600000101010101" pitchFamily="50" charset="-127"/>
              </a:rPr>
              <a:t>기술을 개발함</a:t>
            </a:r>
            <a:endParaRPr lang="en-US" altLang="ko-KR" sz="1800" b="1" dirty="0" smtClean="0">
              <a:latin typeface="굴림" panose="020B0600000101010101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52134" y="3410898"/>
            <a:ext cx="970694" cy="2247011"/>
            <a:chOff x="244885" y="2742003"/>
            <a:chExt cx="970694" cy="2602218"/>
          </a:xfrm>
        </p:grpSpPr>
        <p:sp>
          <p:nvSpPr>
            <p:cNvPr id="7" name="직사각형 6"/>
            <p:cNvSpPr/>
            <p:nvPr/>
          </p:nvSpPr>
          <p:spPr>
            <a:xfrm>
              <a:off x="244885" y="2742003"/>
              <a:ext cx="970694" cy="2602218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lIns="0" tIns="0" rIns="0" bIns="0" anchor="ctr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ko-KR" altLang="en-US" sz="1400" b="1" dirty="0" smtClean="0"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구기</a:t>
              </a:r>
              <a:endParaRPr lang="en-US" altLang="ko-KR" sz="1400" b="1" dirty="0" smtClean="0">
                <a:latin typeface="Yoon 윤고딕 530_TT" panose="02090603020101020101" pitchFamily="18" charset="-127"/>
                <a:ea typeface="Yoon 윤고딕 530_TT" panose="02090603020101020101" pitchFamily="18" charset="-127"/>
              </a:endParaRPr>
            </a:p>
            <a:p>
              <a:pPr lvl="0" algn="ctr"/>
              <a:r>
                <a:rPr lang="ko-KR" altLang="en-US" sz="1400" b="1" dirty="0" smtClean="0"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스포츠용</a:t>
              </a:r>
              <a:endParaRPr lang="en-US" altLang="ko-KR" sz="1400" b="1" dirty="0" smtClean="0">
                <a:latin typeface="Yoon 윤고딕 530_TT" panose="02090603020101020101" pitchFamily="18" charset="-127"/>
                <a:ea typeface="Yoon 윤고딕 530_TT" panose="02090603020101020101" pitchFamily="18" charset="-127"/>
              </a:endParaRPr>
            </a:p>
            <a:p>
              <a:pPr lvl="0" algn="ctr"/>
              <a:r>
                <a:rPr lang="ko-KR" altLang="en-US" sz="1400" b="1" dirty="0" smtClean="0"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모션인식</a:t>
              </a:r>
              <a:endParaRPr lang="en-US" altLang="ko-KR" sz="1400" b="1" dirty="0" smtClean="0">
                <a:latin typeface="Yoon 윤고딕 530_TT" panose="02090603020101020101" pitchFamily="18" charset="-127"/>
                <a:ea typeface="Yoon 윤고딕 530_TT" panose="02090603020101020101" pitchFamily="18" charset="-127"/>
              </a:endParaRPr>
            </a:p>
            <a:p>
              <a:pPr lvl="0" algn="ctr"/>
              <a:r>
                <a:rPr lang="ko-KR" altLang="en-US" sz="1400" b="1" dirty="0" smtClean="0"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운동분석</a:t>
              </a:r>
              <a:endParaRPr lang="en-US" altLang="ko-KR" sz="1400" b="1" dirty="0" smtClean="0">
                <a:latin typeface="Yoon 윤고딕 530_TT" panose="02090603020101020101" pitchFamily="18" charset="-127"/>
                <a:ea typeface="Yoon 윤고딕 530_TT" panose="02090603020101020101" pitchFamily="18" charset="-127"/>
              </a:endParaRPr>
            </a:p>
            <a:p>
              <a:pPr lvl="0" algn="ctr"/>
              <a:r>
                <a:rPr lang="ko-KR" altLang="en-US" sz="1400" b="1" dirty="0" smtClean="0"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플랫폼</a:t>
              </a:r>
              <a:endParaRPr lang="en-US" altLang="ko-KR" sz="1400" b="1" dirty="0" smtClean="0">
                <a:latin typeface="Yoon 윤고딕 530_TT" panose="02090603020101020101" pitchFamily="18" charset="-127"/>
                <a:ea typeface="Yoon 윤고딕 530_TT" panose="02090603020101020101" pitchFamily="18" charset="-127"/>
              </a:endParaRPr>
            </a:p>
          </p:txBody>
        </p:sp>
        <p:pic>
          <p:nvPicPr>
            <p:cNvPr id="8" name="Picture 53" descr="wordmar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6103" y="5140529"/>
              <a:ext cx="630070" cy="13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그룹 8"/>
          <p:cNvGrpSpPr/>
          <p:nvPr/>
        </p:nvGrpSpPr>
        <p:grpSpPr>
          <a:xfrm>
            <a:off x="1296808" y="3430198"/>
            <a:ext cx="1350152" cy="2227712"/>
            <a:chOff x="1289559" y="2761302"/>
            <a:chExt cx="1350152" cy="2579775"/>
          </a:xfrm>
        </p:grpSpPr>
        <p:sp>
          <p:nvSpPr>
            <p:cNvPr id="10" name="직사각형 9"/>
            <p:cNvSpPr/>
            <p:nvPr/>
          </p:nvSpPr>
          <p:spPr>
            <a:xfrm>
              <a:off x="1289559" y="2761302"/>
              <a:ext cx="1350152" cy="2579775"/>
            </a:xfrm>
            <a:prstGeom prst="rect">
              <a:avLst/>
            </a:prstGeom>
            <a:ln w="12700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200" spc="-60" dirty="0" smtClean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Dinbol" pitchFamily="2" charset="0"/>
                  <a:ea typeface="Yoon 윤고딕 550_TT" panose="02090603020101020101" pitchFamily="18" charset="-127"/>
                </a:rPr>
                <a:t>객체</a:t>
              </a:r>
              <a:r>
                <a:rPr lang="en-US" altLang="ko-KR" sz="1200" spc="-60" dirty="0" smtClean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Dinbol" pitchFamily="2" charset="0"/>
                  <a:ea typeface="Yoon 윤고딕 550_TT" panose="02090603020101020101" pitchFamily="18" charset="-127"/>
                </a:rPr>
                <a:t>/</a:t>
              </a:r>
              <a:r>
                <a:rPr lang="ko-KR" altLang="en-US" sz="1200" spc="-60" dirty="0" smtClean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Dinbol" pitchFamily="2" charset="0"/>
                  <a:ea typeface="Yoon 윤고딕 550_TT" panose="02090603020101020101" pitchFamily="18" charset="-127"/>
                </a:rPr>
                <a:t>신체</a:t>
              </a:r>
              <a:endParaRPr lang="en-US" altLang="ko-KR" sz="1200" spc="-60" dirty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0" scaled="1"/>
                </a:gradFill>
                <a:latin typeface="Dinbol" pitchFamily="2" charset="0"/>
                <a:ea typeface="Yoon 윤고딕 550_TT" panose="02090603020101020101" pitchFamily="18" charset="-127"/>
              </a:endParaRPr>
            </a:p>
            <a:p>
              <a:r>
                <a:rPr lang="ko-KR" altLang="en-US" sz="1000" spc="-60" dirty="0" smtClean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공</a:t>
              </a:r>
              <a:r>
                <a:rPr lang="en-US" altLang="ko-KR" sz="1000" spc="-60" dirty="0" smtClean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 </a:t>
              </a:r>
              <a:r>
                <a:rPr lang="ko-KR" altLang="en-US" sz="1000" spc="-60" dirty="0" smtClean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모션</a:t>
              </a:r>
              <a:r>
                <a:rPr lang="en-US" altLang="ko-KR" sz="1000" spc="-60" dirty="0" smtClean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/</a:t>
              </a:r>
              <a:r>
                <a:rPr lang="ko-KR" altLang="en-US" sz="1000" spc="-60" dirty="0" smtClean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소리</a:t>
              </a:r>
              <a:r>
                <a:rPr lang="en-US" altLang="ko-KR" sz="1000" spc="-60" dirty="0" smtClean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/</a:t>
              </a:r>
              <a:r>
                <a:rPr lang="ko-KR" altLang="en-US" sz="1000" spc="-60" dirty="0" smtClean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손발 운동</a:t>
              </a:r>
              <a:endParaRPr lang="en-US" altLang="ko-KR" sz="1000" spc="-6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0" scaled="1"/>
                </a:gradFill>
                <a:latin typeface="Yoon 윤고딕 530_TT" panose="02090603020101020101" pitchFamily="18" charset="-127"/>
                <a:ea typeface="Yoon 윤고딕 530_TT" panose="02090603020101020101" pitchFamily="18" charset="-127"/>
              </a:endParaRPr>
            </a:p>
            <a:p>
              <a:endParaRPr lang="en-US" altLang="ko-KR" sz="1000" spc="-60" dirty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0" scaled="1"/>
                </a:gradFill>
                <a:latin typeface="Dinbol" pitchFamily="2" charset="0"/>
                <a:ea typeface="Yoon 윤고딕 550_TT" panose="02090603020101020101" pitchFamily="18" charset="-127"/>
              </a:endParaRPr>
            </a:p>
            <a:p>
              <a:endParaRPr lang="en-US" altLang="ko-KR" sz="1000" spc="-6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0" scaled="1"/>
                </a:gradFill>
                <a:latin typeface="Dinbol" pitchFamily="2" charset="0"/>
                <a:ea typeface="Yoon 윤고딕 550_TT" panose="02090603020101020101" pitchFamily="18" charset="-127"/>
              </a:endParaRPr>
            </a:p>
            <a:p>
              <a:endParaRPr lang="en-US" altLang="ko-KR" sz="1000" spc="-60" dirty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0" scaled="1"/>
                </a:gradFill>
                <a:latin typeface="Dinbol" pitchFamily="2" charset="0"/>
                <a:ea typeface="Yoon 윤고딕 550_TT" panose="02090603020101020101" pitchFamily="18" charset="-127"/>
              </a:endParaRPr>
            </a:p>
            <a:p>
              <a:endParaRPr lang="ko-KR" altLang="en-US" sz="1000" spc="-60" dirty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0" scaled="1"/>
                </a:gradFill>
                <a:latin typeface="Dinbol" pitchFamily="2" charset="0"/>
                <a:ea typeface="Yoon 윤고딕 550_TT" panose="02090603020101020101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397196" y="3244629"/>
              <a:ext cx="1146489" cy="251354"/>
            </a:xfrm>
            <a:prstGeom prst="rect">
              <a:avLst/>
            </a:prstGeom>
            <a:ln w="12700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200" spc="-60" dirty="0" smtClean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Dinbol" pitchFamily="2" charset="0"/>
                  <a:ea typeface="Yoon 윤고딕 550_TT" panose="02090603020101020101" pitchFamily="18" charset="-127"/>
                </a:rPr>
                <a:t>구기 경쟁활동</a:t>
              </a:r>
              <a:endParaRPr lang="en-US" altLang="ko-KR" sz="1000" spc="-6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0" scaled="1"/>
                </a:gradFill>
                <a:latin typeface="Dinbol" pitchFamily="2" charset="0"/>
                <a:ea typeface="Yoon 윤고딕 550_TT" panose="02090603020101020101" pitchFamily="18" charset="-127"/>
              </a:endParaRPr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0583" y="4804732"/>
            <a:ext cx="1156452" cy="78390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75" y="4935088"/>
            <a:ext cx="424733" cy="67340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289" y="4127295"/>
            <a:ext cx="1158168" cy="643691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2660848" y="3429001"/>
            <a:ext cx="1543971" cy="1109876"/>
            <a:chOff x="2653514" y="2761303"/>
            <a:chExt cx="1543971" cy="1109876"/>
          </a:xfrm>
        </p:grpSpPr>
        <p:grpSp>
          <p:nvGrpSpPr>
            <p:cNvPr id="17" name="그룹 16"/>
            <p:cNvGrpSpPr/>
            <p:nvPr/>
          </p:nvGrpSpPr>
          <p:grpSpPr>
            <a:xfrm>
              <a:off x="2653514" y="2761303"/>
              <a:ext cx="1543971" cy="1109876"/>
              <a:chOff x="2653514" y="2761303"/>
              <a:chExt cx="1543971" cy="1109876"/>
            </a:xfrm>
          </p:grpSpPr>
          <p:sp>
            <p:nvSpPr>
              <p:cNvPr id="20" name="오른쪽 화살표 19"/>
              <p:cNvSpPr/>
              <p:nvPr/>
            </p:nvSpPr>
            <p:spPr>
              <a:xfrm>
                <a:off x="2653514" y="3173851"/>
                <a:ext cx="180016" cy="252000"/>
              </a:xfrm>
              <a:prstGeom prst="rightArrow">
                <a:avLst/>
              </a:prstGeom>
              <a:solidFill>
                <a:srgbClr val="92D050"/>
              </a:solidFill>
              <a:ln w="19050">
                <a:noFill/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000" spc="-60" dirty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Dinbol" pitchFamily="2" charset="0"/>
                  <a:ea typeface="Yoon 윤고딕 550_TT" panose="02090603020101020101" pitchFamily="18" charset="-127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2847333" y="2761303"/>
                <a:ext cx="1350152" cy="1109876"/>
              </a:xfrm>
              <a:prstGeom prst="rect">
                <a:avLst/>
              </a:prstGeom>
              <a:ln w="12700">
                <a:solidFill>
                  <a:srgbClr val="92D050"/>
                </a:solidFill>
                <a:prstDash val="solid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1100" spc="-60" dirty="0" smtClean="0">
                    <a:gradFill>
                      <a:gsLst>
                        <a:gs pos="100000">
                          <a:schemeClr val="tx1"/>
                        </a:gs>
                        <a:gs pos="0">
                          <a:schemeClr val="tx1"/>
                        </a:gs>
                      </a:gsLst>
                      <a:lin ang="0" scaled="1"/>
                    </a:gradFill>
                    <a:latin typeface="Dinbol" pitchFamily="2" charset="0"/>
                    <a:ea typeface="Yoon 윤고딕 550_TT" panose="02090603020101020101" pitchFamily="18" charset="-127"/>
                  </a:rPr>
                  <a:t>소형 카메라 데이터</a:t>
                </a:r>
                <a:endParaRPr lang="en-US" altLang="ko-KR" sz="1100" spc="-60" dirty="0" smtClean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Dinbol" pitchFamily="2" charset="0"/>
                  <a:ea typeface="Yoon 윤고딕 550_TT" panose="02090603020101020101" pitchFamily="18" charset="-127"/>
                </a:endParaRPr>
              </a:p>
              <a:p>
                <a:r>
                  <a:rPr lang="en-US" altLang="ko-KR" sz="1000" spc="-100" dirty="0" smtClean="0">
                    <a:gradFill>
                      <a:gsLst>
                        <a:gs pos="100000">
                          <a:schemeClr val="tx1"/>
                        </a:gs>
                        <a:gs pos="0">
                          <a:schemeClr val="tx1"/>
                        </a:gs>
                      </a:gsLst>
                      <a:lin ang="0" scaled="1"/>
                    </a:gradFill>
                    <a:latin typeface="Dinreg" pitchFamily="2" charset="0"/>
                    <a:ea typeface="Yoon 윤고딕 530_TT" panose="02090603020101020101" pitchFamily="18" charset="-127"/>
                  </a:rPr>
                  <a:t>2D </a:t>
                </a:r>
                <a:r>
                  <a:rPr lang="ko-KR" altLang="en-US" sz="1000" spc="-100" dirty="0" smtClean="0">
                    <a:gradFill>
                      <a:gsLst>
                        <a:gs pos="100000">
                          <a:schemeClr val="tx1"/>
                        </a:gs>
                        <a:gs pos="0">
                          <a:schemeClr val="tx1"/>
                        </a:gs>
                      </a:gsLst>
                      <a:lin ang="0" scaled="1"/>
                    </a:gradFill>
                    <a:latin typeface="Dinreg" pitchFamily="2" charset="0"/>
                    <a:ea typeface="Yoon 윤고딕 530_TT" panose="02090603020101020101" pitchFamily="18" charset="-127"/>
                  </a:rPr>
                  <a:t>구기</a:t>
                </a:r>
                <a:r>
                  <a:rPr lang="en-US" altLang="ko-KR" sz="1000" spc="-100" dirty="0" smtClean="0">
                    <a:gradFill>
                      <a:gsLst>
                        <a:gs pos="100000">
                          <a:schemeClr val="tx1"/>
                        </a:gs>
                        <a:gs pos="0">
                          <a:schemeClr val="tx1"/>
                        </a:gs>
                      </a:gsLst>
                      <a:lin ang="0" scaled="1"/>
                    </a:gradFill>
                    <a:latin typeface="Dinreg" pitchFamily="2" charset="0"/>
                    <a:ea typeface="Yoon 윤고딕 530_TT" panose="02090603020101020101" pitchFamily="18" charset="-127"/>
                  </a:rPr>
                  <a:t> </a:t>
                </a:r>
                <a:r>
                  <a:rPr lang="ko-KR" altLang="en-US" sz="1000" spc="-100" dirty="0" smtClean="0">
                    <a:gradFill>
                      <a:gsLst>
                        <a:gs pos="100000">
                          <a:schemeClr val="tx1"/>
                        </a:gs>
                        <a:gs pos="0">
                          <a:schemeClr val="tx1"/>
                        </a:gs>
                      </a:gsLst>
                      <a:lin ang="0" scaled="1"/>
                    </a:gradFill>
                    <a:latin typeface="Dinreg" pitchFamily="2" charset="0"/>
                    <a:ea typeface="Yoon 윤고딕 530_TT" panose="02090603020101020101" pitchFamily="18" charset="-127"/>
                  </a:rPr>
                  <a:t>경쟁 객체 동영상</a:t>
                </a:r>
                <a:endParaRPr lang="en-US" altLang="ko-KR" sz="1000" spc="-100" dirty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Dinreg" pitchFamily="2" charset="0"/>
                  <a:ea typeface="Yoon 윤고딕 530_TT" panose="02090603020101020101" pitchFamily="18" charset="-127"/>
                </a:endParaRPr>
              </a:p>
              <a:p>
                <a:endParaRPr lang="en-US" altLang="ko-KR" sz="1000" spc="-60" dirty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Dinbol" pitchFamily="2" charset="0"/>
                  <a:ea typeface="Yoon 윤고딕 550_TT" panose="02090603020101020101" pitchFamily="18" charset="-127"/>
                </a:endParaRPr>
              </a:p>
              <a:p>
                <a:endParaRPr lang="en-US" altLang="ko-KR" sz="1000" spc="-60" dirty="0" smtClean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Dinbol" pitchFamily="2" charset="0"/>
                  <a:ea typeface="Yoon 윤고딕 550_TT" panose="02090603020101020101" pitchFamily="18" charset="-127"/>
                </a:endParaRPr>
              </a:p>
              <a:p>
                <a:endParaRPr lang="en-US" altLang="ko-KR" sz="1000" spc="-60" dirty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Dinbol" pitchFamily="2" charset="0"/>
                  <a:ea typeface="Yoon 윤고딕 550_TT" panose="02090603020101020101" pitchFamily="18" charset="-127"/>
                </a:endParaRPr>
              </a:p>
              <a:p>
                <a:endParaRPr lang="ko-KR" altLang="en-US" sz="1000" spc="-60" dirty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Dinbol" pitchFamily="2" charset="0"/>
                  <a:ea typeface="Yoon 윤고딕 550_TT" panose="02090603020101020101" pitchFamily="18" charset="-127"/>
                </a:endParaRPr>
              </a:p>
            </p:txBody>
          </p:sp>
        </p:grp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0404" y="3536339"/>
              <a:ext cx="1193138" cy="291852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0404" y="3166265"/>
              <a:ext cx="1187639" cy="346257"/>
            </a:xfrm>
            <a:prstGeom prst="rect">
              <a:avLst/>
            </a:prstGeom>
          </p:spPr>
        </p:pic>
      </p:grpSp>
      <p:sp>
        <p:nvSpPr>
          <p:cNvPr id="22" name="오른쪽 화살표 21"/>
          <p:cNvSpPr/>
          <p:nvPr/>
        </p:nvSpPr>
        <p:spPr>
          <a:xfrm>
            <a:off x="2660849" y="5046452"/>
            <a:ext cx="180016" cy="252000"/>
          </a:xfrm>
          <a:prstGeom prst="rightArrow">
            <a:avLst/>
          </a:prstGeom>
          <a:solidFill>
            <a:srgbClr val="FFC000"/>
          </a:solidFill>
          <a:ln w="1905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 spc="-60" dirty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0" scaled="1"/>
              </a:gradFill>
              <a:latin typeface="Dinbol" pitchFamily="2" charset="0"/>
              <a:ea typeface="Yoon 윤고딕 550_TT" panose="0209060302010102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854668" y="4627552"/>
            <a:ext cx="1350152" cy="1030357"/>
          </a:xfrm>
          <a:prstGeom prst="rect">
            <a:avLst/>
          </a:prstGeom>
          <a:ln w="12700">
            <a:solidFill>
              <a:srgbClr val="FFC000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spc="-60" dirty="0" smtClean="0">
                <a:latin typeface="Dinbol" pitchFamily="2" charset="0"/>
                <a:ea typeface="Yoon 윤고딕 550_TT" panose="02090603020101020101" pitchFamily="18" charset="-127"/>
              </a:rPr>
              <a:t>소리 센서 </a:t>
            </a:r>
            <a:r>
              <a:rPr lang="ko-KR" altLang="en-US" sz="1100" spc="-60" dirty="0">
                <a:latin typeface="Dinbol" pitchFamily="2" charset="0"/>
                <a:ea typeface="Yoon 윤고딕 550_TT" panose="02090603020101020101" pitchFamily="18" charset="-127"/>
              </a:rPr>
              <a:t>데이터</a:t>
            </a:r>
            <a:endParaRPr lang="en-US" altLang="ko-KR" sz="1100" spc="-60" dirty="0">
              <a:latin typeface="Dinbol" pitchFamily="2" charset="0"/>
              <a:ea typeface="Yoon 윤고딕 550_TT" panose="02090603020101020101" pitchFamily="18" charset="-127"/>
            </a:endParaRPr>
          </a:p>
          <a:p>
            <a:endParaRPr lang="en-US" altLang="ko-KR" sz="900" spc="-60" dirty="0" smtClean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0" scaled="1"/>
              </a:gradFill>
              <a:latin typeface="Dinbol" pitchFamily="2" charset="0"/>
              <a:ea typeface="Yoon 윤고딕 550_TT" panose="02090603020101020101" pitchFamily="18" charset="-127"/>
            </a:endParaRPr>
          </a:p>
          <a:p>
            <a:endParaRPr lang="en-US" altLang="ko-KR" sz="1000" spc="-60" dirty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0" scaled="1"/>
              </a:gradFill>
              <a:latin typeface="Dinbol" pitchFamily="2" charset="0"/>
              <a:ea typeface="Yoon 윤고딕 550_TT" panose="02090603020101020101" pitchFamily="18" charset="-127"/>
            </a:endParaRPr>
          </a:p>
          <a:p>
            <a:endParaRPr lang="en-US" altLang="ko-KR" sz="1000" spc="-60" dirty="0" smtClean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0" scaled="1"/>
              </a:gradFill>
              <a:latin typeface="Dinbol" pitchFamily="2" charset="0"/>
              <a:ea typeface="Yoon 윤고딕 550_TT" panose="02090603020101020101" pitchFamily="18" charset="-127"/>
            </a:endParaRPr>
          </a:p>
          <a:p>
            <a:endParaRPr lang="en-US" altLang="ko-KR" sz="1000" spc="-60" dirty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0" scaled="1"/>
              </a:gradFill>
              <a:latin typeface="Dinbol" pitchFamily="2" charset="0"/>
              <a:ea typeface="Yoon 윤고딕 550_TT" panose="02090603020101020101" pitchFamily="18" charset="-127"/>
            </a:endParaRPr>
          </a:p>
          <a:p>
            <a:endParaRPr lang="ko-KR" altLang="en-US" sz="1000" spc="-60" dirty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0" scaled="1"/>
              </a:gradFill>
              <a:latin typeface="Dinbol" pitchFamily="2" charset="0"/>
              <a:ea typeface="Yoon 윤고딕 550_TT" panose="02090603020101020101" pitchFamily="18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4218623" y="5046452"/>
            <a:ext cx="180016" cy="252000"/>
          </a:xfrm>
          <a:prstGeom prst="rightArrow">
            <a:avLst/>
          </a:prstGeom>
          <a:solidFill>
            <a:srgbClr val="FFC000"/>
          </a:solidFill>
          <a:ln w="1905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 spc="-60" dirty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0" scaled="1"/>
              </a:gradFill>
              <a:latin typeface="Dinbol" pitchFamily="2" charset="0"/>
              <a:ea typeface="Yoon 윤고딕 550_TT" panose="02090603020101020101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412442" y="4627552"/>
            <a:ext cx="1350152" cy="1030357"/>
          </a:xfrm>
          <a:prstGeom prst="rect">
            <a:avLst/>
          </a:prstGeom>
          <a:ln w="12700">
            <a:solidFill>
              <a:srgbClr val="FFC000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1100" spc="-60" dirty="0" smtClean="0">
                <a:latin typeface="Dinbol" pitchFamily="2" charset="0"/>
                <a:ea typeface="Yoon 윤고딕 550_TT" panose="02090603020101020101" pitchFamily="18" charset="-127"/>
              </a:rPr>
              <a:t>소리 기반 객체 인식</a:t>
            </a:r>
          </a:p>
          <a:p>
            <a:r>
              <a:rPr lang="ko-KR" altLang="en-US" sz="1000" spc="-60" dirty="0">
                <a:latin typeface="Dinreg" pitchFamily="2" charset="0"/>
                <a:ea typeface="Yoon 윤고딕 530_TT" panose="02090603020101020101" pitchFamily="18" charset="-127"/>
              </a:rPr>
              <a:t>객체 소리 획득</a:t>
            </a:r>
            <a:r>
              <a:rPr lang="en-US" altLang="ko-KR" sz="1000" spc="-60" dirty="0">
                <a:latin typeface="Dinreg" pitchFamily="2" charset="0"/>
                <a:ea typeface="Yoon 윤고딕 530_TT" panose="02090603020101020101" pitchFamily="18" charset="-127"/>
              </a:rPr>
              <a:t/>
            </a:r>
            <a:br>
              <a:rPr lang="en-US" altLang="ko-KR" sz="1000" spc="-60" dirty="0">
                <a:latin typeface="Dinreg" pitchFamily="2" charset="0"/>
                <a:ea typeface="Yoon 윤고딕 530_TT" panose="02090603020101020101" pitchFamily="18" charset="-127"/>
              </a:rPr>
            </a:br>
            <a:r>
              <a:rPr lang="ko-KR" altLang="en-US" sz="1000" spc="-60" dirty="0">
                <a:latin typeface="Dinreg" pitchFamily="2" charset="0"/>
                <a:ea typeface="Yoon 윤고딕 530_TT" panose="02090603020101020101" pitchFamily="18" charset="-127"/>
              </a:rPr>
              <a:t>소리 특징 추출 </a:t>
            </a:r>
            <a:endParaRPr lang="en-US" altLang="ko-KR" sz="1000" spc="-60" dirty="0">
              <a:latin typeface="Dinreg" pitchFamily="2" charset="0"/>
              <a:ea typeface="Yoon 윤고딕 530_TT" panose="02090603020101020101" pitchFamily="18" charset="-127"/>
            </a:endParaRPr>
          </a:p>
          <a:p>
            <a:r>
              <a:rPr lang="ko-KR" altLang="en-US" sz="1000" spc="-60" dirty="0">
                <a:latin typeface="Dinreg" pitchFamily="2" charset="0"/>
                <a:ea typeface="Yoon 윤고딕 530_TT" panose="02090603020101020101" pitchFamily="18" charset="-127"/>
              </a:rPr>
              <a:t>구기 경쟁 객체 인식</a:t>
            </a:r>
            <a:endParaRPr lang="en-US" altLang="ko-KR" sz="1000" spc="-60" dirty="0">
              <a:latin typeface="Dinbol" pitchFamily="2" charset="0"/>
              <a:ea typeface="Yoon 윤고딕 550_TT" panose="02090603020101020101" pitchFamily="18" charset="-127"/>
            </a:endParaRPr>
          </a:p>
        </p:txBody>
      </p:sp>
      <p:pic>
        <p:nvPicPr>
          <p:cNvPr id="26" name="Picture 2" descr="http://cfile26.uf.tistory.com/image/265CC244532029741C657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7" t="7602" r="38448" b="16189"/>
          <a:stretch/>
        </p:blipFill>
        <p:spPr bwMode="auto">
          <a:xfrm rot="18638975">
            <a:off x="3189362" y="4912924"/>
            <a:ext cx="234328" cy="211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cfile26.uf.tistory.com/image/265CC244532029741C657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6452" b="88710" l="3690" r="6715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7" t="7602" r="38448" b="16189"/>
          <a:stretch/>
        </p:blipFill>
        <p:spPr bwMode="auto">
          <a:xfrm rot="3048976" flipH="1">
            <a:off x="2934000" y="4914592"/>
            <a:ext cx="244188" cy="222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://cfs1.tistory.com/upload_control/download.blog?fhandle=YmxvZzEyOTA4QGZzMS50aXN0b3J5LmNvbTovYXR0YWNoLzAvMTYuUE5H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5" t="1188" r="26314" b="70869"/>
          <a:stretch/>
        </p:blipFill>
        <p:spPr bwMode="auto">
          <a:xfrm>
            <a:off x="2912083" y="5166493"/>
            <a:ext cx="582005" cy="199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cfile237.uf.daum.net/image/122B69184A894E0E5DC28B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45" t="29206" r="8843"/>
          <a:stretch/>
        </p:blipFill>
        <p:spPr bwMode="auto">
          <a:xfrm>
            <a:off x="3494088" y="5132807"/>
            <a:ext cx="597431" cy="257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494088" y="4914538"/>
            <a:ext cx="599838" cy="220353"/>
          </a:xfrm>
          <a:prstGeom prst="rect">
            <a:avLst/>
          </a:prstGeom>
        </p:spPr>
      </p:pic>
      <p:sp>
        <p:nvSpPr>
          <p:cNvPr id="31" name="오른쪽 화살표 30"/>
          <p:cNvSpPr/>
          <p:nvPr/>
        </p:nvSpPr>
        <p:spPr>
          <a:xfrm>
            <a:off x="5762711" y="3841549"/>
            <a:ext cx="180016" cy="252000"/>
          </a:xfrm>
          <a:prstGeom prst="rightArrow">
            <a:avLst/>
          </a:prstGeom>
          <a:solidFill>
            <a:srgbClr val="92D050"/>
          </a:solidFill>
          <a:ln w="1905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 spc="-60" dirty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0" scaled="1"/>
              </a:gradFill>
              <a:latin typeface="Dinbol" pitchFamily="2" charset="0"/>
              <a:ea typeface="Yoon 윤고딕 550_TT" panose="02090603020101020101" pitchFamily="18" charset="-127"/>
            </a:endParaRPr>
          </a:p>
        </p:txBody>
      </p:sp>
      <p:sp>
        <p:nvSpPr>
          <p:cNvPr id="32" name="오른쪽 화살표 31"/>
          <p:cNvSpPr/>
          <p:nvPr/>
        </p:nvSpPr>
        <p:spPr>
          <a:xfrm>
            <a:off x="5762712" y="5020475"/>
            <a:ext cx="180016" cy="252000"/>
          </a:xfrm>
          <a:prstGeom prst="rightArrow">
            <a:avLst/>
          </a:prstGeom>
          <a:solidFill>
            <a:srgbClr val="FFC000"/>
          </a:solidFill>
          <a:ln w="1905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 spc="-60" dirty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0" scaled="1"/>
              </a:gradFill>
              <a:latin typeface="Dinbol" pitchFamily="2" charset="0"/>
              <a:ea typeface="Yoon 윤고딕 550_TT" panose="0209060302010102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956452" y="3429000"/>
            <a:ext cx="1350152" cy="2245817"/>
          </a:xfrm>
          <a:prstGeom prst="rect">
            <a:avLst/>
          </a:prstGeom>
          <a:ln w="12700">
            <a:solidFill>
              <a:srgbClr val="C00000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spc="-6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0" scaled="1"/>
                </a:gradFill>
                <a:latin typeface="Dinbol" pitchFamily="2" charset="0"/>
                <a:ea typeface="Yoon 윤고딕 550_TT" panose="02090603020101020101" pitchFamily="18" charset="-127"/>
              </a:rPr>
              <a:t>구기 경쟁용 스포츠</a:t>
            </a:r>
            <a:endParaRPr lang="en-US" altLang="ko-KR" sz="1100" spc="-60" dirty="0" smtClean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0" scaled="1"/>
              </a:gradFill>
              <a:latin typeface="Dinbol" pitchFamily="2" charset="0"/>
              <a:ea typeface="Yoon 윤고딕 550_TT" panose="02090603020101020101" pitchFamily="18" charset="-127"/>
            </a:endParaRPr>
          </a:p>
          <a:p>
            <a:r>
              <a:rPr lang="ko-KR" altLang="en-US" sz="1100" spc="-6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0" scaled="1"/>
                </a:gradFill>
                <a:latin typeface="Dinbol" pitchFamily="2" charset="0"/>
                <a:ea typeface="Yoon 윤고딕 550_TT" panose="02090603020101020101" pitchFamily="18" charset="-127"/>
              </a:rPr>
              <a:t>플랫폼 시제품</a:t>
            </a:r>
            <a:endParaRPr lang="en-US" altLang="ko-KR" sz="1100" spc="-60" dirty="0" smtClean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0" scaled="1"/>
              </a:gradFill>
              <a:latin typeface="Dinbol" pitchFamily="2" charset="0"/>
              <a:ea typeface="Yoon 윤고딕 550_TT" panose="02090603020101020101" pitchFamily="18" charset="-127"/>
            </a:endParaRPr>
          </a:p>
          <a:p>
            <a:endParaRPr lang="en-US" altLang="ko-KR" sz="1100" spc="-60" dirty="0" smtClean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0" scaled="1"/>
              </a:gradFill>
              <a:latin typeface="Dinbol" pitchFamily="2" charset="0"/>
              <a:ea typeface="Yoon 윤고딕 550_TT" panose="02090603020101020101" pitchFamily="18" charset="-127"/>
            </a:endParaRPr>
          </a:p>
          <a:p>
            <a:pPr lvl="0"/>
            <a:r>
              <a:rPr lang="ko-KR" altLang="en-US" sz="1000" spc="-60" dirty="0" smtClean="0">
                <a:gradFill>
                  <a:gsLst>
                    <a:gs pos="100000">
                      <a:prstClr val="black"/>
                    </a:gs>
                    <a:gs pos="0">
                      <a:prstClr val="black"/>
                    </a:gs>
                  </a:gsLst>
                  <a:lin ang="0" scaled="1"/>
                </a:gradFill>
                <a:latin typeface="Dinreg" pitchFamily="2" charset="0"/>
                <a:ea typeface="Yoon 윤고딕 530_TT" panose="02090603020101020101" pitchFamily="18" charset="-127"/>
              </a:rPr>
              <a:t>사용자 스윙인식 기술</a:t>
            </a:r>
            <a:endParaRPr lang="en-US" altLang="ko-KR" sz="1000" spc="-60" dirty="0" smtClean="0">
              <a:gradFill>
                <a:gsLst>
                  <a:gs pos="100000">
                    <a:prstClr val="black"/>
                  </a:gs>
                  <a:gs pos="0">
                    <a:prstClr val="black"/>
                  </a:gs>
                </a:gsLst>
                <a:lin ang="0" scaled="1"/>
              </a:gradFill>
              <a:latin typeface="Dinreg" pitchFamily="2" charset="0"/>
              <a:ea typeface="Yoon 윤고딕 530_TT" panose="02090603020101020101" pitchFamily="18" charset="-127"/>
            </a:endParaRPr>
          </a:p>
          <a:p>
            <a:pPr lvl="0"/>
            <a:r>
              <a:rPr lang="ko-KR" altLang="en-US" sz="1000" spc="-60" dirty="0" smtClean="0">
                <a:gradFill>
                  <a:gsLst>
                    <a:gs pos="100000">
                      <a:prstClr val="black"/>
                    </a:gs>
                    <a:gs pos="0">
                      <a:prstClr val="black"/>
                    </a:gs>
                  </a:gsLst>
                  <a:lin ang="0" scaled="1"/>
                </a:gradFill>
                <a:latin typeface="Dinreg" pitchFamily="2" charset="0"/>
                <a:ea typeface="Yoon 윤고딕 530_TT" panose="02090603020101020101" pitchFamily="18" charset="-127"/>
              </a:rPr>
              <a:t>볼 </a:t>
            </a:r>
            <a:r>
              <a:rPr lang="ko-KR" altLang="en-US" sz="1000" spc="-60" dirty="0" err="1" smtClean="0">
                <a:gradFill>
                  <a:gsLst>
                    <a:gs pos="100000">
                      <a:prstClr val="black"/>
                    </a:gs>
                    <a:gs pos="0">
                      <a:prstClr val="black"/>
                    </a:gs>
                  </a:gsLst>
                  <a:lin ang="0" scaled="1"/>
                </a:gradFill>
                <a:latin typeface="Dinreg" pitchFamily="2" charset="0"/>
                <a:ea typeface="Yoon 윤고딕 530_TT" panose="02090603020101020101" pitchFamily="18" charset="-127"/>
              </a:rPr>
              <a:t>임팩트</a:t>
            </a:r>
            <a:r>
              <a:rPr lang="ko-KR" altLang="en-US" sz="1000" spc="-60" dirty="0" smtClean="0">
                <a:gradFill>
                  <a:gsLst>
                    <a:gs pos="100000">
                      <a:prstClr val="black"/>
                    </a:gs>
                    <a:gs pos="0">
                      <a:prstClr val="black"/>
                    </a:gs>
                  </a:gsLst>
                  <a:lin ang="0" scaled="1"/>
                </a:gradFill>
                <a:latin typeface="Dinreg" pitchFamily="2" charset="0"/>
                <a:ea typeface="Yoon 윤고딕 530_TT" panose="02090603020101020101" pitchFamily="18" charset="-127"/>
              </a:rPr>
              <a:t> 분석 및 소리인식 기술</a:t>
            </a:r>
            <a:endParaRPr lang="en-US" altLang="ko-KR" sz="1000" spc="-60" dirty="0" smtClean="0">
              <a:gradFill>
                <a:gsLst>
                  <a:gs pos="100000">
                    <a:prstClr val="black"/>
                  </a:gs>
                  <a:gs pos="0">
                    <a:prstClr val="black"/>
                  </a:gs>
                </a:gsLst>
                <a:lin ang="0" scaled="1"/>
              </a:gradFill>
              <a:latin typeface="Dinreg" pitchFamily="2" charset="0"/>
              <a:ea typeface="Yoon 윤고딕 530_TT" panose="02090603020101020101" pitchFamily="18" charset="-127"/>
            </a:endParaRPr>
          </a:p>
          <a:p>
            <a:pPr lvl="0"/>
            <a:r>
              <a:rPr lang="ko-KR" altLang="en-US" sz="1000" spc="-60" dirty="0" smtClean="0">
                <a:gradFill>
                  <a:gsLst>
                    <a:gs pos="100000">
                      <a:prstClr val="black"/>
                    </a:gs>
                    <a:gs pos="0">
                      <a:prstClr val="black"/>
                    </a:gs>
                  </a:gsLst>
                  <a:lin ang="0" scaled="1"/>
                </a:gradFill>
                <a:latin typeface="Dinreg" pitchFamily="2" charset="0"/>
                <a:ea typeface="Yoon 윤고딕 530_TT" panose="02090603020101020101" pitchFamily="18" charset="-127"/>
              </a:rPr>
              <a:t>실시간 볼 모션 인식 기술</a:t>
            </a:r>
            <a:endParaRPr lang="en-US" altLang="ko-KR" sz="1000" spc="-60" dirty="0">
              <a:gradFill>
                <a:gsLst>
                  <a:gs pos="100000">
                    <a:prstClr val="black"/>
                  </a:gs>
                  <a:gs pos="0">
                    <a:prstClr val="black"/>
                  </a:gs>
                </a:gsLst>
                <a:lin ang="0" scaled="1"/>
              </a:gradFill>
              <a:latin typeface="Dinreg" pitchFamily="2" charset="0"/>
              <a:ea typeface="Yoon 윤고딕 530_TT" panose="02090603020101020101" pitchFamily="18" charset="-127"/>
            </a:endParaRPr>
          </a:p>
          <a:p>
            <a:pPr lvl="0"/>
            <a:endParaRPr lang="en-US" altLang="ko-KR" sz="1000" spc="-60" dirty="0">
              <a:gradFill>
                <a:gsLst>
                  <a:gs pos="100000">
                    <a:prstClr val="black"/>
                  </a:gs>
                  <a:gs pos="0">
                    <a:prstClr val="black"/>
                  </a:gs>
                </a:gsLst>
                <a:lin ang="0" scaled="1"/>
              </a:gradFill>
              <a:latin typeface="Dinbol" pitchFamily="2" charset="0"/>
              <a:ea typeface="Yoon 윤고딕 550_TT" panose="02090603020101020101" pitchFamily="18" charset="-127"/>
            </a:endParaRPr>
          </a:p>
          <a:p>
            <a:endParaRPr lang="en-US" altLang="ko-KR" sz="1100" spc="-60" dirty="0" smtClean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0" scaled="1"/>
              </a:gradFill>
              <a:latin typeface="Dinbol" pitchFamily="2" charset="0"/>
              <a:ea typeface="Yoon 윤고딕 550_TT" panose="02090603020101020101" pitchFamily="18" charset="-127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37706" y="4986374"/>
            <a:ext cx="1175334" cy="519572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800" y="4820893"/>
            <a:ext cx="1313095" cy="399163"/>
          </a:xfrm>
          <a:prstGeom prst="rect">
            <a:avLst/>
          </a:prstGeom>
        </p:spPr>
      </p:pic>
      <p:grpSp>
        <p:nvGrpSpPr>
          <p:cNvPr id="36" name="그룹 35"/>
          <p:cNvGrpSpPr/>
          <p:nvPr/>
        </p:nvGrpSpPr>
        <p:grpSpPr>
          <a:xfrm>
            <a:off x="4218622" y="3429001"/>
            <a:ext cx="1543971" cy="1254364"/>
            <a:chOff x="4211288" y="2761303"/>
            <a:chExt cx="1543971" cy="1254364"/>
          </a:xfrm>
        </p:grpSpPr>
        <p:grpSp>
          <p:nvGrpSpPr>
            <p:cNvPr id="37" name="그룹 36"/>
            <p:cNvGrpSpPr/>
            <p:nvPr/>
          </p:nvGrpSpPr>
          <p:grpSpPr>
            <a:xfrm>
              <a:off x="4211288" y="2761303"/>
              <a:ext cx="1543971" cy="1254364"/>
              <a:chOff x="4211288" y="2761303"/>
              <a:chExt cx="1543971" cy="1254364"/>
            </a:xfrm>
          </p:grpSpPr>
          <p:sp>
            <p:nvSpPr>
              <p:cNvPr id="42" name="오른쪽 화살표 41"/>
              <p:cNvSpPr/>
              <p:nvPr/>
            </p:nvSpPr>
            <p:spPr>
              <a:xfrm>
                <a:off x="4211288" y="3173851"/>
                <a:ext cx="180016" cy="252000"/>
              </a:xfrm>
              <a:prstGeom prst="rightArrow">
                <a:avLst/>
              </a:prstGeom>
              <a:solidFill>
                <a:srgbClr val="92D050"/>
              </a:solidFill>
              <a:ln w="19050">
                <a:noFill/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000" spc="-60" dirty="0">
                  <a:gradFill>
                    <a:gsLst>
                      <a:gs pos="100000">
                        <a:schemeClr val="tx1"/>
                      </a:gs>
                      <a:gs pos="0">
                        <a:schemeClr val="tx1"/>
                      </a:gs>
                    </a:gsLst>
                    <a:lin ang="0" scaled="1"/>
                  </a:gradFill>
                  <a:latin typeface="Dinbol" pitchFamily="2" charset="0"/>
                  <a:ea typeface="Yoon 윤고딕 550_TT" panose="02090603020101020101" pitchFamily="18" charset="-127"/>
                </a:endParaRPr>
              </a:p>
            </p:txBody>
          </p:sp>
          <p:grpSp>
            <p:nvGrpSpPr>
              <p:cNvPr id="43" name="그룹 42"/>
              <p:cNvGrpSpPr/>
              <p:nvPr/>
            </p:nvGrpSpPr>
            <p:grpSpPr>
              <a:xfrm>
                <a:off x="4405107" y="2761303"/>
                <a:ext cx="1350152" cy="1254364"/>
                <a:chOff x="4405107" y="2761303"/>
                <a:chExt cx="1350152" cy="1254364"/>
              </a:xfrm>
            </p:grpSpPr>
            <p:grpSp>
              <p:nvGrpSpPr>
                <p:cNvPr id="44" name="그룹 43"/>
                <p:cNvGrpSpPr>
                  <a:grpSpLocks noChangeAspect="1"/>
                </p:cNvGrpSpPr>
                <p:nvPr/>
              </p:nvGrpSpPr>
              <p:grpSpPr>
                <a:xfrm>
                  <a:off x="4626846" y="3272277"/>
                  <a:ext cx="731513" cy="743390"/>
                  <a:chOff x="3716204" y="2982136"/>
                  <a:chExt cx="1212986" cy="1232682"/>
                </a:xfrm>
              </p:grpSpPr>
              <p:grpSp>
                <p:nvGrpSpPr>
                  <p:cNvPr id="46" name="그룹 45"/>
                  <p:cNvGrpSpPr>
                    <a:grpSpLocks noChangeAspect="1"/>
                  </p:cNvGrpSpPr>
                  <p:nvPr/>
                </p:nvGrpSpPr>
                <p:grpSpPr>
                  <a:xfrm>
                    <a:off x="3716204" y="3134818"/>
                    <a:ext cx="1080000" cy="1080000"/>
                    <a:chOff x="6858016" y="4357694"/>
                    <a:chExt cx="1428760" cy="1428760"/>
                  </a:xfrm>
                </p:grpSpPr>
                <p:grpSp>
                  <p:nvGrpSpPr>
                    <p:cNvPr id="50" name="그룹 49"/>
                    <p:cNvGrpSpPr/>
                    <p:nvPr/>
                  </p:nvGrpSpPr>
                  <p:grpSpPr>
                    <a:xfrm>
                      <a:off x="6858016" y="4357694"/>
                      <a:ext cx="1428760" cy="1428760"/>
                      <a:chOff x="5072066" y="5357826"/>
                      <a:chExt cx="1428760" cy="1428760"/>
                    </a:xfrm>
                    <a:noFill/>
                    <a:scene3d>
                      <a:camera prst="isometricOffAxis2Top"/>
                      <a:lightRig rig="threePt" dir="t"/>
                    </a:scene3d>
                  </p:grpSpPr>
                  <p:sp>
                    <p:nvSpPr>
                      <p:cNvPr id="56" name="직사각형 55"/>
                      <p:cNvSpPr/>
                      <p:nvPr/>
                    </p:nvSpPr>
                    <p:spPr>
                      <a:xfrm>
                        <a:off x="5072066" y="564357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57" name="직사각형 56"/>
                      <p:cNvSpPr/>
                      <p:nvPr/>
                    </p:nvSpPr>
                    <p:spPr>
                      <a:xfrm>
                        <a:off x="5214942" y="564357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58" name="직사각형 57"/>
                      <p:cNvSpPr/>
                      <p:nvPr/>
                    </p:nvSpPr>
                    <p:spPr>
                      <a:xfrm>
                        <a:off x="5357818" y="564357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59" name="직사각형 58"/>
                      <p:cNvSpPr/>
                      <p:nvPr/>
                    </p:nvSpPr>
                    <p:spPr>
                      <a:xfrm>
                        <a:off x="5500694" y="564357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60" name="직사각형 59"/>
                      <p:cNvSpPr/>
                      <p:nvPr/>
                    </p:nvSpPr>
                    <p:spPr>
                      <a:xfrm>
                        <a:off x="5643570" y="564357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61" name="직사각형 60"/>
                      <p:cNvSpPr/>
                      <p:nvPr/>
                    </p:nvSpPr>
                    <p:spPr>
                      <a:xfrm>
                        <a:off x="5786446" y="564357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62" name="직사각형 61"/>
                      <p:cNvSpPr/>
                      <p:nvPr/>
                    </p:nvSpPr>
                    <p:spPr>
                      <a:xfrm>
                        <a:off x="5929322" y="564357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63" name="직사각형 62"/>
                      <p:cNvSpPr/>
                      <p:nvPr/>
                    </p:nvSpPr>
                    <p:spPr>
                      <a:xfrm>
                        <a:off x="6072198" y="564357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64" name="직사각형 63"/>
                      <p:cNvSpPr/>
                      <p:nvPr/>
                    </p:nvSpPr>
                    <p:spPr>
                      <a:xfrm>
                        <a:off x="6215074" y="564357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65" name="직사각형 64"/>
                      <p:cNvSpPr/>
                      <p:nvPr/>
                    </p:nvSpPr>
                    <p:spPr>
                      <a:xfrm>
                        <a:off x="6357950" y="564357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66" name="직사각형 65"/>
                      <p:cNvSpPr/>
                      <p:nvPr/>
                    </p:nvSpPr>
                    <p:spPr>
                      <a:xfrm>
                        <a:off x="5072066" y="578645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67" name="직사각형 66"/>
                      <p:cNvSpPr/>
                      <p:nvPr/>
                    </p:nvSpPr>
                    <p:spPr>
                      <a:xfrm>
                        <a:off x="5214942" y="578645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68" name="직사각형 67"/>
                      <p:cNvSpPr/>
                      <p:nvPr/>
                    </p:nvSpPr>
                    <p:spPr>
                      <a:xfrm>
                        <a:off x="5357818" y="578645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69" name="직사각형 68"/>
                      <p:cNvSpPr/>
                      <p:nvPr/>
                    </p:nvSpPr>
                    <p:spPr>
                      <a:xfrm>
                        <a:off x="5500694" y="578645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70" name="직사각형 69"/>
                      <p:cNvSpPr/>
                      <p:nvPr/>
                    </p:nvSpPr>
                    <p:spPr>
                      <a:xfrm>
                        <a:off x="5643570" y="578645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71" name="직사각형 70"/>
                      <p:cNvSpPr/>
                      <p:nvPr/>
                    </p:nvSpPr>
                    <p:spPr>
                      <a:xfrm>
                        <a:off x="5786446" y="578645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72" name="직사각형 71"/>
                      <p:cNvSpPr/>
                      <p:nvPr/>
                    </p:nvSpPr>
                    <p:spPr>
                      <a:xfrm>
                        <a:off x="5929322" y="578645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73" name="직사각형 72"/>
                      <p:cNvSpPr/>
                      <p:nvPr/>
                    </p:nvSpPr>
                    <p:spPr>
                      <a:xfrm>
                        <a:off x="6072198" y="578645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74" name="직사각형 73"/>
                      <p:cNvSpPr/>
                      <p:nvPr/>
                    </p:nvSpPr>
                    <p:spPr>
                      <a:xfrm>
                        <a:off x="6215074" y="578645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75" name="직사각형 74"/>
                      <p:cNvSpPr/>
                      <p:nvPr/>
                    </p:nvSpPr>
                    <p:spPr>
                      <a:xfrm>
                        <a:off x="6357950" y="578645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76" name="직사각형 75"/>
                      <p:cNvSpPr/>
                      <p:nvPr/>
                    </p:nvSpPr>
                    <p:spPr>
                      <a:xfrm>
                        <a:off x="5072066" y="592933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77" name="직사각형 76"/>
                      <p:cNvSpPr/>
                      <p:nvPr/>
                    </p:nvSpPr>
                    <p:spPr>
                      <a:xfrm>
                        <a:off x="5214942" y="592933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78" name="직사각형 77"/>
                      <p:cNvSpPr/>
                      <p:nvPr/>
                    </p:nvSpPr>
                    <p:spPr>
                      <a:xfrm>
                        <a:off x="5357818" y="592933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79" name="직사각형 78"/>
                      <p:cNvSpPr/>
                      <p:nvPr/>
                    </p:nvSpPr>
                    <p:spPr>
                      <a:xfrm>
                        <a:off x="5500694" y="592933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80" name="직사각형 79"/>
                      <p:cNvSpPr/>
                      <p:nvPr/>
                    </p:nvSpPr>
                    <p:spPr>
                      <a:xfrm>
                        <a:off x="5643570" y="592933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81" name="직사각형 80"/>
                      <p:cNvSpPr/>
                      <p:nvPr/>
                    </p:nvSpPr>
                    <p:spPr>
                      <a:xfrm>
                        <a:off x="5786446" y="592933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82" name="직사각형 81"/>
                      <p:cNvSpPr/>
                      <p:nvPr/>
                    </p:nvSpPr>
                    <p:spPr>
                      <a:xfrm>
                        <a:off x="5929322" y="592933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83" name="직사각형 82"/>
                      <p:cNvSpPr/>
                      <p:nvPr/>
                    </p:nvSpPr>
                    <p:spPr>
                      <a:xfrm>
                        <a:off x="6072198" y="592933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84" name="직사각형 83"/>
                      <p:cNvSpPr/>
                      <p:nvPr/>
                    </p:nvSpPr>
                    <p:spPr>
                      <a:xfrm>
                        <a:off x="6215074" y="592933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85" name="직사각형 84"/>
                      <p:cNvSpPr/>
                      <p:nvPr/>
                    </p:nvSpPr>
                    <p:spPr>
                      <a:xfrm>
                        <a:off x="6357950" y="592933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86" name="직사각형 85"/>
                      <p:cNvSpPr/>
                      <p:nvPr/>
                    </p:nvSpPr>
                    <p:spPr>
                      <a:xfrm>
                        <a:off x="5072066" y="607220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87" name="직사각형 86"/>
                      <p:cNvSpPr/>
                      <p:nvPr/>
                    </p:nvSpPr>
                    <p:spPr>
                      <a:xfrm>
                        <a:off x="5214942" y="607220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88" name="직사각형 87"/>
                      <p:cNvSpPr/>
                      <p:nvPr/>
                    </p:nvSpPr>
                    <p:spPr>
                      <a:xfrm>
                        <a:off x="5357818" y="607220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89" name="직사각형 88"/>
                      <p:cNvSpPr/>
                      <p:nvPr/>
                    </p:nvSpPr>
                    <p:spPr>
                      <a:xfrm>
                        <a:off x="5500694" y="607220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90" name="직사각형 89"/>
                      <p:cNvSpPr/>
                      <p:nvPr/>
                    </p:nvSpPr>
                    <p:spPr>
                      <a:xfrm>
                        <a:off x="5643570" y="607220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91" name="직사각형 90"/>
                      <p:cNvSpPr/>
                      <p:nvPr/>
                    </p:nvSpPr>
                    <p:spPr>
                      <a:xfrm>
                        <a:off x="5786446" y="607220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92" name="직사각형 91"/>
                      <p:cNvSpPr/>
                      <p:nvPr/>
                    </p:nvSpPr>
                    <p:spPr>
                      <a:xfrm>
                        <a:off x="5929322" y="607220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93" name="직사각형 92"/>
                      <p:cNvSpPr/>
                      <p:nvPr/>
                    </p:nvSpPr>
                    <p:spPr>
                      <a:xfrm>
                        <a:off x="6072198" y="607220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94" name="직사각형 93"/>
                      <p:cNvSpPr/>
                      <p:nvPr/>
                    </p:nvSpPr>
                    <p:spPr>
                      <a:xfrm>
                        <a:off x="6215074" y="607220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95" name="직사각형 94"/>
                      <p:cNvSpPr/>
                      <p:nvPr/>
                    </p:nvSpPr>
                    <p:spPr>
                      <a:xfrm>
                        <a:off x="6357950" y="607220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96" name="직사각형 95"/>
                      <p:cNvSpPr/>
                      <p:nvPr/>
                    </p:nvSpPr>
                    <p:spPr>
                      <a:xfrm>
                        <a:off x="5072066" y="621508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97" name="직사각형 96"/>
                      <p:cNvSpPr/>
                      <p:nvPr/>
                    </p:nvSpPr>
                    <p:spPr>
                      <a:xfrm>
                        <a:off x="5214942" y="621508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98" name="직사각형 97"/>
                      <p:cNvSpPr/>
                      <p:nvPr/>
                    </p:nvSpPr>
                    <p:spPr>
                      <a:xfrm>
                        <a:off x="5357818" y="621508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99" name="직사각형 98"/>
                      <p:cNvSpPr/>
                      <p:nvPr/>
                    </p:nvSpPr>
                    <p:spPr>
                      <a:xfrm>
                        <a:off x="5500694" y="621508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00" name="직사각형 99"/>
                      <p:cNvSpPr/>
                      <p:nvPr/>
                    </p:nvSpPr>
                    <p:spPr>
                      <a:xfrm>
                        <a:off x="5643570" y="621508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01" name="직사각형 100"/>
                      <p:cNvSpPr/>
                      <p:nvPr/>
                    </p:nvSpPr>
                    <p:spPr>
                      <a:xfrm>
                        <a:off x="5786446" y="621508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02" name="직사각형 101"/>
                      <p:cNvSpPr/>
                      <p:nvPr/>
                    </p:nvSpPr>
                    <p:spPr>
                      <a:xfrm>
                        <a:off x="5929322" y="621508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03" name="직사각형 102"/>
                      <p:cNvSpPr/>
                      <p:nvPr/>
                    </p:nvSpPr>
                    <p:spPr>
                      <a:xfrm>
                        <a:off x="6072198" y="621508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04" name="직사각형 103"/>
                      <p:cNvSpPr/>
                      <p:nvPr/>
                    </p:nvSpPr>
                    <p:spPr>
                      <a:xfrm>
                        <a:off x="6215074" y="621508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05" name="직사각형 104"/>
                      <p:cNvSpPr/>
                      <p:nvPr/>
                    </p:nvSpPr>
                    <p:spPr>
                      <a:xfrm>
                        <a:off x="6357950" y="621508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06" name="직사각형 105"/>
                      <p:cNvSpPr/>
                      <p:nvPr/>
                    </p:nvSpPr>
                    <p:spPr>
                      <a:xfrm>
                        <a:off x="5072066" y="635795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07" name="직사각형 106"/>
                      <p:cNvSpPr/>
                      <p:nvPr/>
                    </p:nvSpPr>
                    <p:spPr>
                      <a:xfrm>
                        <a:off x="5214942" y="635795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08" name="직사각형 107"/>
                      <p:cNvSpPr/>
                      <p:nvPr/>
                    </p:nvSpPr>
                    <p:spPr>
                      <a:xfrm>
                        <a:off x="5357818" y="635795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09" name="직사각형 108"/>
                      <p:cNvSpPr/>
                      <p:nvPr/>
                    </p:nvSpPr>
                    <p:spPr>
                      <a:xfrm>
                        <a:off x="5500694" y="635795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10" name="직사각형 109"/>
                      <p:cNvSpPr/>
                      <p:nvPr/>
                    </p:nvSpPr>
                    <p:spPr>
                      <a:xfrm>
                        <a:off x="5643570" y="635795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11" name="직사각형 110"/>
                      <p:cNvSpPr/>
                      <p:nvPr/>
                    </p:nvSpPr>
                    <p:spPr>
                      <a:xfrm>
                        <a:off x="5786446" y="635795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12" name="직사각형 111"/>
                      <p:cNvSpPr/>
                      <p:nvPr/>
                    </p:nvSpPr>
                    <p:spPr>
                      <a:xfrm>
                        <a:off x="5929322" y="635795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13" name="직사각형 112"/>
                      <p:cNvSpPr/>
                      <p:nvPr/>
                    </p:nvSpPr>
                    <p:spPr>
                      <a:xfrm>
                        <a:off x="6072198" y="635795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14" name="직사각형 113"/>
                      <p:cNvSpPr/>
                      <p:nvPr/>
                    </p:nvSpPr>
                    <p:spPr>
                      <a:xfrm>
                        <a:off x="6215074" y="635795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15" name="직사각형 114"/>
                      <p:cNvSpPr/>
                      <p:nvPr/>
                    </p:nvSpPr>
                    <p:spPr>
                      <a:xfrm>
                        <a:off x="6357950" y="6357958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16" name="직사각형 115"/>
                      <p:cNvSpPr/>
                      <p:nvPr/>
                    </p:nvSpPr>
                    <p:spPr>
                      <a:xfrm>
                        <a:off x="5072066" y="650083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17" name="직사각형 116"/>
                      <p:cNvSpPr/>
                      <p:nvPr/>
                    </p:nvSpPr>
                    <p:spPr>
                      <a:xfrm>
                        <a:off x="5214942" y="650083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18" name="직사각형 117"/>
                      <p:cNvSpPr/>
                      <p:nvPr/>
                    </p:nvSpPr>
                    <p:spPr>
                      <a:xfrm>
                        <a:off x="5357818" y="650083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19" name="직사각형 118"/>
                      <p:cNvSpPr/>
                      <p:nvPr/>
                    </p:nvSpPr>
                    <p:spPr>
                      <a:xfrm>
                        <a:off x="5500694" y="650083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20" name="직사각형 119"/>
                      <p:cNvSpPr/>
                      <p:nvPr/>
                    </p:nvSpPr>
                    <p:spPr>
                      <a:xfrm>
                        <a:off x="5643570" y="650083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21" name="직사각형 120"/>
                      <p:cNvSpPr/>
                      <p:nvPr/>
                    </p:nvSpPr>
                    <p:spPr>
                      <a:xfrm>
                        <a:off x="5786446" y="650083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22" name="직사각형 121"/>
                      <p:cNvSpPr/>
                      <p:nvPr/>
                    </p:nvSpPr>
                    <p:spPr>
                      <a:xfrm>
                        <a:off x="5929322" y="650083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23" name="직사각형 122"/>
                      <p:cNvSpPr/>
                      <p:nvPr/>
                    </p:nvSpPr>
                    <p:spPr>
                      <a:xfrm>
                        <a:off x="6072198" y="650083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24" name="직사각형 123"/>
                      <p:cNvSpPr/>
                      <p:nvPr/>
                    </p:nvSpPr>
                    <p:spPr>
                      <a:xfrm>
                        <a:off x="6215074" y="650083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25" name="직사각형 124"/>
                      <p:cNvSpPr/>
                      <p:nvPr/>
                    </p:nvSpPr>
                    <p:spPr>
                      <a:xfrm>
                        <a:off x="6357950" y="6500834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26" name="직사각형 125"/>
                      <p:cNvSpPr/>
                      <p:nvPr/>
                    </p:nvSpPr>
                    <p:spPr>
                      <a:xfrm>
                        <a:off x="5072066" y="664371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27" name="직사각형 126"/>
                      <p:cNvSpPr/>
                      <p:nvPr/>
                    </p:nvSpPr>
                    <p:spPr>
                      <a:xfrm>
                        <a:off x="5214942" y="664371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28" name="직사각형 127"/>
                      <p:cNvSpPr/>
                      <p:nvPr/>
                    </p:nvSpPr>
                    <p:spPr>
                      <a:xfrm>
                        <a:off x="5357818" y="664371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29" name="직사각형 128"/>
                      <p:cNvSpPr/>
                      <p:nvPr/>
                    </p:nvSpPr>
                    <p:spPr>
                      <a:xfrm>
                        <a:off x="5500694" y="664371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30" name="직사각형 129"/>
                      <p:cNvSpPr/>
                      <p:nvPr/>
                    </p:nvSpPr>
                    <p:spPr>
                      <a:xfrm>
                        <a:off x="5643570" y="664371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31" name="직사각형 130"/>
                      <p:cNvSpPr/>
                      <p:nvPr/>
                    </p:nvSpPr>
                    <p:spPr>
                      <a:xfrm>
                        <a:off x="5786446" y="664371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32" name="직사각형 131"/>
                      <p:cNvSpPr/>
                      <p:nvPr/>
                    </p:nvSpPr>
                    <p:spPr>
                      <a:xfrm>
                        <a:off x="5929322" y="664371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33" name="직사각형 132"/>
                      <p:cNvSpPr/>
                      <p:nvPr/>
                    </p:nvSpPr>
                    <p:spPr>
                      <a:xfrm>
                        <a:off x="6072198" y="664371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34" name="직사각형 133"/>
                      <p:cNvSpPr/>
                      <p:nvPr/>
                    </p:nvSpPr>
                    <p:spPr>
                      <a:xfrm>
                        <a:off x="6215074" y="664371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35" name="직사각형 134"/>
                      <p:cNvSpPr/>
                      <p:nvPr/>
                    </p:nvSpPr>
                    <p:spPr>
                      <a:xfrm>
                        <a:off x="6357950" y="6643710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36" name="직사각형 135"/>
                      <p:cNvSpPr/>
                      <p:nvPr/>
                    </p:nvSpPr>
                    <p:spPr>
                      <a:xfrm>
                        <a:off x="5072066" y="535782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37" name="직사각형 136"/>
                      <p:cNvSpPr/>
                      <p:nvPr/>
                    </p:nvSpPr>
                    <p:spPr>
                      <a:xfrm>
                        <a:off x="5214942" y="535782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38" name="직사각형 137"/>
                      <p:cNvSpPr/>
                      <p:nvPr/>
                    </p:nvSpPr>
                    <p:spPr>
                      <a:xfrm>
                        <a:off x="5357818" y="535782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39" name="직사각형 138"/>
                      <p:cNvSpPr/>
                      <p:nvPr/>
                    </p:nvSpPr>
                    <p:spPr>
                      <a:xfrm>
                        <a:off x="5500694" y="535782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40" name="직사각형 139"/>
                      <p:cNvSpPr/>
                      <p:nvPr/>
                    </p:nvSpPr>
                    <p:spPr>
                      <a:xfrm>
                        <a:off x="5643570" y="535782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41" name="직사각형 140"/>
                      <p:cNvSpPr/>
                      <p:nvPr/>
                    </p:nvSpPr>
                    <p:spPr>
                      <a:xfrm>
                        <a:off x="5786446" y="535782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42" name="직사각형 141"/>
                      <p:cNvSpPr/>
                      <p:nvPr/>
                    </p:nvSpPr>
                    <p:spPr>
                      <a:xfrm>
                        <a:off x="5929322" y="535782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43" name="직사각형 142"/>
                      <p:cNvSpPr/>
                      <p:nvPr/>
                    </p:nvSpPr>
                    <p:spPr>
                      <a:xfrm>
                        <a:off x="6072198" y="535782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44" name="직사각형 143"/>
                      <p:cNvSpPr/>
                      <p:nvPr/>
                    </p:nvSpPr>
                    <p:spPr>
                      <a:xfrm>
                        <a:off x="6215074" y="535782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45" name="직사각형 144"/>
                      <p:cNvSpPr/>
                      <p:nvPr/>
                    </p:nvSpPr>
                    <p:spPr>
                      <a:xfrm>
                        <a:off x="6357950" y="5357826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46" name="직사각형 145"/>
                      <p:cNvSpPr/>
                      <p:nvPr/>
                    </p:nvSpPr>
                    <p:spPr>
                      <a:xfrm>
                        <a:off x="5072066" y="550070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47" name="직사각형 146"/>
                      <p:cNvSpPr/>
                      <p:nvPr/>
                    </p:nvSpPr>
                    <p:spPr>
                      <a:xfrm>
                        <a:off x="5214942" y="550070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48" name="직사각형 147"/>
                      <p:cNvSpPr/>
                      <p:nvPr/>
                    </p:nvSpPr>
                    <p:spPr>
                      <a:xfrm>
                        <a:off x="5357818" y="550070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49" name="직사각형 148"/>
                      <p:cNvSpPr/>
                      <p:nvPr/>
                    </p:nvSpPr>
                    <p:spPr>
                      <a:xfrm>
                        <a:off x="5500694" y="550070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50" name="직사각형 149"/>
                      <p:cNvSpPr/>
                      <p:nvPr/>
                    </p:nvSpPr>
                    <p:spPr>
                      <a:xfrm>
                        <a:off x="5643570" y="550070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51" name="직사각형 150"/>
                      <p:cNvSpPr/>
                      <p:nvPr/>
                    </p:nvSpPr>
                    <p:spPr>
                      <a:xfrm>
                        <a:off x="5786446" y="550070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52" name="직사각형 151"/>
                      <p:cNvSpPr/>
                      <p:nvPr/>
                    </p:nvSpPr>
                    <p:spPr>
                      <a:xfrm>
                        <a:off x="5929322" y="550070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53" name="직사각형 152"/>
                      <p:cNvSpPr/>
                      <p:nvPr/>
                    </p:nvSpPr>
                    <p:spPr>
                      <a:xfrm>
                        <a:off x="6072198" y="550070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54" name="직사각형 153"/>
                      <p:cNvSpPr/>
                      <p:nvPr/>
                    </p:nvSpPr>
                    <p:spPr>
                      <a:xfrm>
                        <a:off x="6215074" y="550070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55" name="직사각형 154"/>
                      <p:cNvSpPr/>
                      <p:nvPr/>
                    </p:nvSpPr>
                    <p:spPr>
                      <a:xfrm>
                        <a:off x="6357950" y="5500702"/>
                        <a:ext cx="142876" cy="142876"/>
                      </a:xfrm>
                      <a:prstGeom prst="rect">
                        <a:avLst/>
                      </a:prstGeom>
                      <a:grp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ko-KR"/>
                        </a:defPPr>
                        <a:lvl1pPr marL="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1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ko-KR" altLang="en-US" dirty="0"/>
                      </a:p>
                    </p:txBody>
                  </p:sp>
                </p:grpSp>
                <p:grpSp>
                  <p:nvGrpSpPr>
                    <p:cNvPr id="51" name="그룹 50"/>
                    <p:cNvGrpSpPr/>
                    <p:nvPr/>
                  </p:nvGrpSpPr>
                  <p:grpSpPr>
                    <a:xfrm>
                      <a:off x="7484400" y="4929198"/>
                      <a:ext cx="142876" cy="174950"/>
                      <a:chOff x="7429520" y="4968562"/>
                      <a:chExt cx="142876" cy="174950"/>
                    </a:xfrm>
                  </p:grpSpPr>
                  <p:grpSp>
                    <p:nvGrpSpPr>
                      <p:cNvPr id="52" name="그룹 51"/>
                      <p:cNvGrpSpPr/>
                      <p:nvPr/>
                    </p:nvGrpSpPr>
                    <p:grpSpPr>
                      <a:xfrm>
                        <a:off x="7429520" y="5000636"/>
                        <a:ext cx="142876" cy="142876"/>
                        <a:chOff x="7786710" y="5643578"/>
                        <a:chExt cx="142876" cy="142876"/>
                      </a:xfrm>
                      <a:scene3d>
                        <a:camera prst="isometricOffAxis2Top"/>
                        <a:lightRig rig="threePt" dir="t"/>
                      </a:scene3d>
                    </p:grpSpPr>
                    <p:cxnSp>
                      <p:nvCxnSpPr>
                        <p:cNvPr id="54" name="직선 연결선 53"/>
                        <p:cNvCxnSpPr/>
                        <p:nvPr/>
                      </p:nvCxnSpPr>
                      <p:spPr>
                        <a:xfrm rot="10800000">
                          <a:off x="7786710" y="5786454"/>
                          <a:ext cx="14287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직선 연결선 54"/>
                        <p:cNvCxnSpPr/>
                        <p:nvPr/>
                      </p:nvCxnSpPr>
                      <p:spPr>
                        <a:xfrm rot="5400000">
                          <a:off x="7858148" y="5715016"/>
                          <a:ext cx="14287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rgbClr val="00B05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53" name="직선 연결선 52"/>
                      <p:cNvCxnSpPr/>
                      <p:nvPr/>
                    </p:nvCxnSpPr>
                    <p:spPr>
                      <a:xfrm rot="5400000" flipH="1" flipV="1">
                        <a:off x="7452000" y="5040000"/>
                        <a:ext cx="142876" cy="0"/>
                      </a:xfrm>
                      <a:prstGeom prst="line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47" name="자유형 46"/>
                  <p:cNvSpPr/>
                  <p:nvPr/>
                </p:nvSpPr>
                <p:spPr>
                  <a:xfrm>
                    <a:off x="3877365" y="3349132"/>
                    <a:ext cx="1051825" cy="454390"/>
                  </a:xfrm>
                  <a:custGeom>
                    <a:avLst/>
                    <a:gdLst>
                      <a:gd name="connsiteX0" fmla="*/ 1051825 w 1051825"/>
                      <a:gd name="connsiteY0" fmla="*/ 607838 h 607838"/>
                      <a:gd name="connsiteX1" fmla="*/ 708264 w 1051825"/>
                      <a:gd name="connsiteY1" fmla="*/ 369988 h 607838"/>
                      <a:gd name="connsiteX2" fmla="*/ 454558 w 1051825"/>
                      <a:gd name="connsiteY2" fmla="*/ 216707 h 607838"/>
                      <a:gd name="connsiteX3" fmla="*/ 0 w 1051825"/>
                      <a:gd name="connsiteY3" fmla="*/ 0 h 60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1825" h="607838">
                        <a:moveTo>
                          <a:pt x="1051825" y="607838"/>
                        </a:moveTo>
                        <a:cubicBezTo>
                          <a:pt x="929816" y="521507"/>
                          <a:pt x="807808" y="435176"/>
                          <a:pt x="708264" y="369988"/>
                        </a:cubicBezTo>
                        <a:cubicBezTo>
                          <a:pt x="608720" y="304800"/>
                          <a:pt x="572602" y="278372"/>
                          <a:pt x="454558" y="216707"/>
                        </a:cubicBezTo>
                        <a:cubicBezTo>
                          <a:pt x="336514" y="155042"/>
                          <a:pt x="168257" y="77521"/>
                          <a:pt x="0" y="0"/>
                        </a:cubicBezTo>
                      </a:path>
                    </a:pathLst>
                  </a:custGeom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48" name="이등변 삼각형 47"/>
                  <p:cNvSpPr>
                    <a:spLocks/>
                  </p:cNvSpPr>
                  <p:nvPr/>
                </p:nvSpPr>
                <p:spPr>
                  <a:xfrm>
                    <a:off x="3753554" y="2982136"/>
                    <a:ext cx="995296" cy="72000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1">
                      <a:lumMod val="65000"/>
                      <a:alpha val="70000"/>
                    </a:schemeClr>
                  </a:solidFill>
                  <a:ln>
                    <a:noFill/>
                  </a:ln>
                  <a:scene3d>
                    <a:camera prst="orthographicFront">
                      <a:rot lat="20280000" lon="144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49" name="자유형 48"/>
                  <p:cNvSpPr/>
                  <p:nvPr/>
                </p:nvSpPr>
                <p:spPr>
                  <a:xfrm>
                    <a:off x="3786182" y="3420000"/>
                    <a:ext cx="1131871" cy="382952"/>
                  </a:xfrm>
                  <a:custGeom>
                    <a:avLst/>
                    <a:gdLst>
                      <a:gd name="connsiteX0" fmla="*/ 1252675 w 1252675"/>
                      <a:gd name="connsiteY0" fmla="*/ 523269 h 523269"/>
                      <a:gd name="connsiteX1" fmla="*/ 713549 w 1252675"/>
                      <a:gd name="connsiteY1" fmla="*/ 232564 h 523269"/>
                      <a:gd name="connsiteX2" fmla="*/ 0 w 1252675"/>
                      <a:gd name="connsiteY2" fmla="*/ 0 h 523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52675" h="523269">
                        <a:moveTo>
                          <a:pt x="1252675" y="523269"/>
                        </a:moveTo>
                        <a:cubicBezTo>
                          <a:pt x="1087501" y="421522"/>
                          <a:pt x="922328" y="319776"/>
                          <a:pt x="713549" y="232564"/>
                        </a:cubicBezTo>
                        <a:cubicBezTo>
                          <a:pt x="504770" y="145353"/>
                          <a:pt x="252385" y="72676"/>
                          <a:pt x="0" y="0"/>
                        </a:cubicBezTo>
                      </a:path>
                    </a:pathLst>
                  </a:custGeom>
                  <a:ln>
                    <a:solidFill>
                      <a:schemeClr val="accent6">
                        <a:lumMod val="75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dirty="0"/>
                  </a:p>
                </p:txBody>
              </p:sp>
            </p:grpSp>
            <p:sp>
              <p:nvSpPr>
                <p:cNvPr id="45" name="직사각형 44"/>
                <p:cNvSpPr/>
                <p:nvPr/>
              </p:nvSpPr>
              <p:spPr>
                <a:xfrm>
                  <a:off x="4405107" y="2761303"/>
                  <a:ext cx="1350152" cy="1109876"/>
                </a:xfrm>
                <a:prstGeom prst="rect">
                  <a:avLst/>
                </a:prstGeom>
                <a:ln w="12700">
                  <a:solidFill>
                    <a:srgbClr val="92D050"/>
                  </a:solidFill>
                  <a:prstDash val="solid"/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 anchorCtr="0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sz="1100" spc="-60" dirty="0" smtClean="0">
                      <a:gradFill>
                        <a:gsLst>
                          <a:gs pos="100000">
                            <a:schemeClr val="tx1"/>
                          </a:gs>
                          <a:gs pos="0">
                            <a:schemeClr val="tx1"/>
                          </a:gs>
                        </a:gsLst>
                        <a:lin ang="0" scaled="1"/>
                      </a:gradFill>
                      <a:latin typeface="Dinbol" pitchFamily="2" charset="0"/>
                      <a:ea typeface="Yoon 윤고딕 550_TT" panose="02090603020101020101" pitchFamily="18" charset="-127"/>
                    </a:rPr>
                    <a:t>볼 모션 인식</a:t>
                  </a:r>
                  <a:endParaRPr lang="en-US" altLang="ko-KR" sz="1000" spc="-60" dirty="0" smtClean="0">
                    <a:gradFill>
                      <a:gsLst>
                        <a:gs pos="100000">
                          <a:schemeClr val="tx1"/>
                        </a:gs>
                        <a:gs pos="0">
                          <a:schemeClr val="tx1"/>
                        </a:gs>
                      </a:gsLst>
                      <a:lin ang="0" scaled="1"/>
                    </a:gradFill>
                    <a:latin typeface="Dinbol" pitchFamily="2" charset="0"/>
                    <a:ea typeface="Yoon 윤고딕 550_TT" panose="02090603020101020101" pitchFamily="18" charset="-127"/>
                  </a:endParaRPr>
                </a:p>
                <a:p>
                  <a:r>
                    <a:rPr lang="en-US" altLang="ko-KR" sz="1000" spc="-60" dirty="0">
                      <a:latin typeface="Dinreg" pitchFamily="2" charset="0"/>
                      <a:ea typeface="Yoon 윤고딕 530_TT" panose="02090603020101020101" pitchFamily="18" charset="-127"/>
                    </a:rPr>
                    <a:t>3D </a:t>
                  </a:r>
                  <a:r>
                    <a:rPr lang="ko-KR" altLang="en-US" sz="1000" spc="-60" dirty="0" smtClean="0">
                      <a:latin typeface="Dinreg" pitchFamily="2" charset="0"/>
                      <a:ea typeface="Yoon 윤고딕 530_TT" panose="02090603020101020101" pitchFamily="18" charset="-127"/>
                    </a:rPr>
                    <a:t>속도</a:t>
                  </a:r>
                  <a:r>
                    <a:rPr lang="en-US" altLang="ko-KR" sz="1000" spc="-60" dirty="0" smtClean="0">
                      <a:latin typeface="Dinreg" pitchFamily="2" charset="0"/>
                      <a:ea typeface="Yoon 윤고딕 530_TT" panose="02090603020101020101" pitchFamily="18" charset="-127"/>
                    </a:rPr>
                    <a:t>/</a:t>
                  </a:r>
                  <a:r>
                    <a:rPr lang="ko-KR" altLang="en-US" sz="1000" spc="-60" dirty="0" smtClean="0">
                      <a:latin typeface="Dinreg" pitchFamily="2" charset="0"/>
                      <a:ea typeface="Yoon 윤고딕 530_TT" panose="02090603020101020101" pitchFamily="18" charset="-127"/>
                    </a:rPr>
                    <a:t>스</a:t>
                  </a:r>
                  <a:r>
                    <a:rPr lang="ko-KR" altLang="en-US" sz="1000" spc="-60" dirty="0">
                      <a:latin typeface="Dinreg" pitchFamily="2" charset="0"/>
                      <a:ea typeface="Yoon 윤고딕 530_TT" panose="02090603020101020101" pitchFamily="18" charset="-127"/>
                    </a:rPr>
                    <a:t>핀</a:t>
                  </a:r>
                  <a:r>
                    <a:rPr lang="en-US" altLang="ko-KR" sz="1000" spc="-60" dirty="0" smtClean="0">
                      <a:latin typeface="Dinreg" pitchFamily="2" charset="0"/>
                      <a:ea typeface="Yoon 윤고딕 530_TT" panose="02090603020101020101" pitchFamily="18" charset="-127"/>
                    </a:rPr>
                    <a:t> </a:t>
                  </a:r>
                  <a:r>
                    <a:rPr lang="ko-KR" altLang="en-US" sz="1000" spc="-60" dirty="0" smtClean="0">
                      <a:latin typeface="Dinreg" pitchFamily="2" charset="0"/>
                      <a:ea typeface="Yoon 윤고딕 530_TT" panose="02090603020101020101" pitchFamily="18" charset="-127"/>
                    </a:rPr>
                    <a:t>인식</a:t>
                  </a:r>
                  <a:endParaRPr lang="en-US" altLang="ko-KR" sz="1000" spc="-60" dirty="0" smtClean="0">
                    <a:latin typeface="Dinreg" pitchFamily="2" charset="0"/>
                    <a:ea typeface="Yoon 윤고딕 530_TT" panose="02090603020101020101" pitchFamily="18" charset="-127"/>
                  </a:endParaRPr>
                </a:p>
                <a:p>
                  <a:endParaRPr lang="en-US" altLang="ko-KR" sz="1000" spc="-60" dirty="0" smtClean="0">
                    <a:gradFill>
                      <a:gsLst>
                        <a:gs pos="100000">
                          <a:schemeClr val="tx1"/>
                        </a:gs>
                        <a:gs pos="0">
                          <a:schemeClr val="tx1"/>
                        </a:gs>
                      </a:gsLst>
                      <a:lin ang="0" scaled="1"/>
                    </a:gradFill>
                    <a:latin typeface="Dinbol" pitchFamily="2" charset="0"/>
                    <a:ea typeface="Yoon 윤고딕 550_TT" panose="02090603020101020101" pitchFamily="18" charset="-127"/>
                  </a:endParaRPr>
                </a:p>
                <a:p>
                  <a:endParaRPr lang="en-US" altLang="ko-KR" sz="900" spc="-60" dirty="0">
                    <a:gradFill>
                      <a:gsLst>
                        <a:gs pos="100000">
                          <a:schemeClr val="tx1"/>
                        </a:gs>
                        <a:gs pos="0">
                          <a:schemeClr val="tx1"/>
                        </a:gs>
                      </a:gsLst>
                      <a:lin ang="0" scaled="1"/>
                    </a:gradFill>
                    <a:latin typeface="Dinbol" pitchFamily="2" charset="0"/>
                    <a:ea typeface="Yoon 윤고딕 550_TT" panose="02090603020101020101" pitchFamily="18" charset="-127"/>
                  </a:endParaRPr>
                </a:p>
                <a:p>
                  <a:endParaRPr lang="en-US" altLang="ko-KR" sz="900" spc="-60" dirty="0">
                    <a:gradFill>
                      <a:gsLst>
                        <a:gs pos="100000">
                          <a:schemeClr val="tx1"/>
                        </a:gs>
                        <a:gs pos="0">
                          <a:schemeClr val="tx1"/>
                        </a:gs>
                      </a:gsLst>
                      <a:lin ang="0" scaled="1"/>
                    </a:gradFill>
                    <a:latin typeface="Dinbol" pitchFamily="2" charset="0"/>
                    <a:ea typeface="Yoon 윤고딕 550_TT" panose="02090603020101020101" pitchFamily="18" charset="-127"/>
                  </a:endParaRPr>
                </a:p>
                <a:p>
                  <a:endParaRPr lang="en-US" altLang="ko-KR" sz="900" spc="-60" dirty="0">
                    <a:gradFill>
                      <a:gsLst>
                        <a:gs pos="100000">
                          <a:schemeClr val="tx1"/>
                        </a:gs>
                        <a:gs pos="0">
                          <a:schemeClr val="tx1"/>
                        </a:gs>
                      </a:gsLst>
                      <a:lin ang="0" scaled="1"/>
                    </a:gradFill>
                    <a:latin typeface="Dinbol" pitchFamily="2" charset="0"/>
                    <a:ea typeface="Yoon 윤고딕 550_TT" panose="02090603020101020101" pitchFamily="18" charset="-127"/>
                  </a:endParaRPr>
                </a:p>
              </p:txBody>
            </p:sp>
          </p:grpSp>
        </p:grpSp>
        <p:cxnSp>
          <p:nvCxnSpPr>
            <p:cNvPr id="38" name="직선 연결선 37"/>
            <p:cNvCxnSpPr/>
            <p:nvPr/>
          </p:nvCxnSpPr>
          <p:spPr>
            <a:xfrm flipH="1" flipV="1">
              <a:off x="4500757" y="3699070"/>
              <a:ext cx="850882" cy="7664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flipH="1" flipV="1">
              <a:off x="4516412" y="3645526"/>
              <a:ext cx="820309" cy="125030"/>
            </a:xfrm>
            <a:prstGeom prst="line">
              <a:avLst/>
            </a:prstGeom>
            <a:ln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2813" y="3474165"/>
              <a:ext cx="363306" cy="363306"/>
            </a:xfrm>
            <a:prstGeom prst="rect">
              <a:avLst/>
            </a:prstGeom>
          </p:spPr>
        </p:pic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547" y="3250832"/>
              <a:ext cx="777338" cy="388669"/>
            </a:xfrm>
            <a:prstGeom prst="rect">
              <a:avLst/>
            </a:prstGeom>
          </p:spPr>
        </p:pic>
      </p:grpSp>
      <p:pic>
        <p:nvPicPr>
          <p:cNvPr id="156" name="Picture 8" descr="http://cfs1.tistory.com/upload_control/download.blog?fhandle=YmxvZzEyOTA4QGZzMS50aXN0b3J5LmNvbTovYXR0YWNoLzAvMTYuUE5H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45" t="45642" r="37925" b="8689"/>
          <a:stretch/>
        </p:blipFill>
        <p:spPr bwMode="auto">
          <a:xfrm>
            <a:off x="4467663" y="5318163"/>
            <a:ext cx="1239545" cy="304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오른쪽 화살표 156"/>
          <p:cNvSpPr/>
          <p:nvPr/>
        </p:nvSpPr>
        <p:spPr>
          <a:xfrm rot="10800000">
            <a:off x="7303160" y="4429169"/>
            <a:ext cx="180016" cy="252000"/>
          </a:xfrm>
          <a:prstGeom prst="rightArrow">
            <a:avLst/>
          </a:prstGeom>
          <a:solidFill>
            <a:srgbClr val="0070C0"/>
          </a:solidFill>
          <a:ln w="1905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 spc="-60" dirty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0" scaled="1"/>
              </a:gradFill>
              <a:latin typeface="Dinbol" pitchFamily="2" charset="0"/>
              <a:ea typeface="Yoon 윤고딕 550_TT" panose="02090603020101020101" pitchFamily="18" charset="-127"/>
            </a:endParaRPr>
          </a:p>
        </p:txBody>
      </p:sp>
      <p:sp>
        <p:nvSpPr>
          <p:cNvPr id="159" name="직사각형 158"/>
          <p:cNvSpPr/>
          <p:nvPr/>
        </p:nvSpPr>
        <p:spPr>
          <a:xfrm>
            <a:off x="2123728" y="5869679"/>
            <a:ext cx="5359447" cy="436230"/>
          </a:xfrm>
          <a:prstGeom prst="rect">
            <a:avLst/>
          </a:prstGeom>
          <a:ln w="12700">
            <a:solidFill>
              <a:srgbClr val="FFC000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ko-KR" altLang="en-US" sz="2400" spc="-60" dirty="0" smtClean="0">
                <a:latin typeface="Dinbol" pitchFamily="2" charset="0"/>
                <a:ea typeface="Yoon 윤고딕 550_TT" panose="02090603020101020101" pitchFamily="18" charset="-127"/>
              </a:rPr>
              <a:t>구기 스포츠용 모션 분석 기술 흐름도</a:t>
            </a:r>
          </a:p>
        </p:txBody>
      </p:sp>
      <p:sp>
        <p:nvSpPr>
          <p:cNvPr id="160" name="직사각형 159"/>
          <p:cNvSpPr/>
          <p:nvPr/>
        </p:nvSpPr>
        <p:spPr>
          <a:xfrm>
            <a:off x="7484867" y="3429000"/>
            <a:ext cx="1350152" cy="2245817"/>
          </a:xfrm>
          <a:prstGeom prst="rect">
            <a:avLst/>
          </a:prstGeom>
          <a:ln w="12700">
            <a:solidFill>
              <a:srgbClr val="0070C0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spc="-60" dirty="0" smtClean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0" scaled="1"/>
                </a:gradFill>
                <a:latin typeface="Dinbol" pitchFamily="2" charset="0"/>
                <a:ea typeface="Yoon 윤고딕 550_TT" panose="02090603020101020101" pitchFamily="18" charset="-127"/>
              </a:rPr>
              <a:t>사용자 자세인식</a:t>
            </a:r>
            <a:endParaRPr lang="en-US" altLang="ko-KR" sz="1100" spc="-60" dirty="0" smtClean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0" scaled="1"/>
              </a:gradFill>
              <a:latin typeface="Dinbol" pitchFamily="2" charset="0"/>
              <a:ea typeface="Yoon 윤고딕 550_TT" panose="02090603020101020101" pitchFamily="18" charset="-127"/>
            </a:endParaRPr>
          </a:p>
          <a:p>
            <a:endParaRPr lang="en-US" altLang="ko-KR" sz="1100" spc="-60" dirty="0" smtClean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0" scaled="1"/>
              </a:gradFill>
              <a:latin typeface="Dinbol" pitchFamily="2" charset="0"/>
              <a:ea typeface="Yoon 윤고딕 550_TT" panose="02090603020101020101" pitchFamily="18" charset="-127"/>
            </a:endParaRPr>
          </a:p>
          <a:p>
            <a:pPr lvl="0"/>
            <a:r>
              <a:rPr lang="ko-KR" altLang="en-US" sz="1000" spc="-60" dirty="0" smtClean="0">
                <a:gradFill>
                  <a:gsLst>
                    <a:gs pos="100000">
                      <a:prstClr val="black"/>
                    </a:gs>
                    <a:gs pos="0">
                      <a:prstClr val="black"/>
                    </a:gs>
                  </a:gsLst>
                  <a:lin ang="0" scaled="1"/>
                </a:gradFill>
                <a:latin typeface="Dinreg" pitchFamily="2" charset="0"/>
                <a:ea typeface="Yoon 윤고딕 530_TT" panose="02090603020101020101" pitchFamily="18" charset="-127"/>
              </a:rPr>
              <a:t>스윙 인식 </a:t>
            </a:r>
            <a:r>
              <a:rPr lang="en-US" altLang="ko-KR" sz="1000" spc="-60" dirty="0" smtClean="0">
                <a:gradFill>
                  <a:gsLst>
                    <a:gs pos="100000">
                      <a:prstClr val="black"/>
                    </a:gs>
                    <a:gs pos="0">
                      <a:prstClr val="black"/>
                    </a:gs>
                  </a:gsLst>
                  <a:lin ang="0" scaled="1"/>
                </a:gradFill>
                <a:latin typeface="Dinreg" pitchFamily="2" charset="0"/>
                <a:ea typeface="Yoon 윤고딕 530_TT" panose="02090603020101020101" pitchFamily="18" charset="-127"/>
              </a:rPr>
              <a:t>/ </a:t>
            </a:r>
            <a:r>
              <a:rPr lang="ko-KR" altLang="en-US" sz="1000" spc="-60" smtClean="0">
                <a:gradFill>
                  <a:gsLst>
                    <a:gs pos="100000">
                      <a:prstClr val="black"/>
                    </a:gs>
                    <a:gs pos="0">
                      <a:prstClr val="black"/>
                    </a:gs>
                  </a:gsLst>
                  <a:lin ang="0" scaled="1"/>
                </a:gradFill>
                <a:latin typeface="Dinreg" pitchFamily="2" charset="0"/>
                <a:ea typeface="Yoon 윤고딕 530_TT" panose="02090603020101020101" pitchFamily="18" charset="-127"/>
              </a:rPr>
              <a:t>킥 스텝</a:t>
            </a:r>
            <a:endParaRPr lang="en-US" altLang="ko-KR" sz="1100" spc="-60" dirty="0" smtClean="0">
              <a:gradFill>
                <a:gsLst>
                  <a:gs pos="100000">
                    <a:schemeClr val="tx1"/>
                  </a:gs>
                  <a:gs pos="0">
                    <a:schemeClr val="tx1"/>
                  </a:gs>
                </a:gsLst>
                <a:lin ang="0" scaled="1"/>
              </a:gradFill>
              <a:latin typeface="Dinbol" pitchFamily="2" charset="0"/>
              <a:ea typeface="Yoon 윤고딕 550_TT" panose="02090603020101020101" pitchFamily="18" charset="-127"/>
            </a:endParaRPr>
          </a:p>
        </p:txBody>
      </p:sp>
      <p:pic>
        <p:nvPicPr>
          <p:cNvPr id="161" name="그림 160"/>
          <p:cNvPicPr>
            <a:picLocks noChangeAspect="1"/>
          </p:cNvPicPr>
          <p:nvPr/>
        </p:nvPicPr>
        <p:blipFill rotWithShape="1">
          <a:blip r:embed="rId20" cstate="print"/>
          <a:srcRect l="1479" t="4576" r="1525"/>
          <a:stretch/>
        </p:blipFill>
        <p:spPr>
          <a:xfrm>
            <a:off x="7789179" y="4141863"/>
            <a:ext cx="964049" cy="77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542255" y="4965259"/>
            <a:ext cx="1073318" cy="641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직사각형 43"/>
          <p:cNvSpPr/>
          <p:nvPr/>
        </p:nvSpPr>
        <p:spPr bwMode="auto">
          <a:xfrm>
            <a:off x="5220072" y="1628800"/>
            <a:ext cx="3334173" cy="3168352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개요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57188" y="1033463"/>
            <a:ext cx="8501062" cy="49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ko-KR" altLang="en-US" sz="2400" b="1" dirty="0">
                <a:solidFill>
                  <a:srgbClr val="CC0066"/>
                </a:solidFill>
                <a:latin typeface="굴림" panose="020B0600000101010101" pitchFamily="50" charset="-127"/>
              </a:rPr>
              <a:t> 시스템 </a:t>
            </a:r>
            <a:r>
              <a:rPr lang="ko-KR" altLang="en-US" sz="2400" b="1" dirty="0" smtClean="0">
                <a:solidFill>
                  <a:srgbClr val="CC0066"/>
                </a:solidFill>
                <a:latin typeface="굴림" panose="020B0600000101010101" pitchFamily="50" charset="-127"/>
              </a:rPr>
              <a:t>개요 및 이전 범위</a:t>
            </a:r>
            <a:endParaRPr lang="en-US" altLang="ko-KR" sz="1200" dirty="0">
              <a:latin typeface="굴림" panose="020B0600000101010101" pitchFamily="50" charset="-127"/>
            </a:endParaRPr>
          </a:p>
        </p:txBody>
      </p:sp>
      <p:sp>
        <p:nvSpPr>
          <p:cNvPr id="717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35BBE7B-8C24-4D54-B61C-BCC91DA1F21A}" type="slidenum">
              <a:rPr lang="en-US" altLang="ko-KR" sz="1400">
                <a:latin typeface="굴림" panose="020B0600000101010101" pitchFamily="50" charset="-12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5292080" y="1716123"/>
            <a:ext cx="3168351" cy="113395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깊이 카메라 모듈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algn="ctr"/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다중 깊이 센서 캘리브레이션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다중 관절 위치 획득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611562" y="4747230"/>
            <a:ext cx="3168351" cy="147096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음향 기반 타구 분석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소리 분석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모듈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755857" y="5267696"/>
            <a:ext cx="935823" cy="82452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음향 센서 모듈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1763688" y="5275592"/>
            <a:ext cx="1872489" cy="81663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시간 영역 내 소리 획득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스펙트럼 분석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특징 주파수 비교 분석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 bwMode="auto">
          <a:xfrm>
            <a:off x="5292080" y="5046262"/>
            <a:ext cx="3168351" cy="117193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시각화 모듈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운동 궤적 시각화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전문가 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사용자 모델 시각화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아래쪽 화살표 30"/>
          <p:cNvSpPr/>
          <p:nvPr/>
        </p:nvSpPr>
        <p:spPr bwMode="auto">
          <a:xfrm rot="16200000">
            <a:off x="4397416" y="5374514"/>
            <a:ext cx="288032" cy="1069817"/>
          </a:xfrm>
          <a:prstGeom prst="downArrow">
            <a:avLst/>
          </a:prstGeom>
          <a:noFill/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 bwMode="auto">
          <a:xfrm>
            <a:off x="4006520" y="3470612"/>
            <a:ext cx="1058952" cy="510016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인터페이스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아래쪽 화살표 32"/>
          <p:cNvSpPr/>
          <p:nvPr/>
        </p:nvSpPr>
        <p:spPr bwMode="auto">
          <a:xfrm rot="16200000">
            <a:off x="3752940" y="3617608"/>
            <a:ext cx="288032" cy="216024"/>
          </a:xfrm>
          <a:prstGeom prst="downArrow">
            <a:avLst/>
          </a:prstGeom>
          <a:solidFill>
            <a:schemeClr val="accent4">
              <a:lumMod val="50000"/>
              <a:lumOff val="50000"/>
            </a:schemeClr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4006520" y="4203496"/>
            <a:ext cx="1058952" cy="1450347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인체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객체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동시 분석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아래쪽 화살표 35"/>
          <p:cNvSpPr/>
          <p:nvPr/>
        </p:nvSpPr>
        <p:spPr bwMode="auto">
          <a:xfrm>
            <a:off x="4391980" y="3988985"/>
            <a:ext cx="288032" cy="216024"/>
          </a:xfrm>
          <a:prstGeom prst="downArrow">
            <a:avLst/>
          </a:prstGeom>
          <a:solidFill>
            <a:schemeClr val="accent4">
              <a:lumMod val="50000"/>
              <a:lumOff val="50000"/>
            </a:schemeClr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6204723" y="5894977"/>
            <a:ext cx="1496144" cy="316925"/>
          </a:xfrm>
          <a:prstGeom prst="roundRect">
            <a:avLst/>
          </a:prstGeom>
          <a:noFill/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분석결과 가시화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51292" y="1532033"/>
            <a:ext cx="1258678" cy="246221"/>
          </a:xfrm>
          <a:prstGeom prst="rect">
            <a:avLst/>
          </a:prstGeom>
          <a:solidFill>
            <a:srgbClr val="F8F8F8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228600" indent="-228600">
              <a:buAutoNum type="alphaUcPeriod"/>
            </a:pPr>
            <a:r>
              <a:rPr lang="ko-KR" altLang="en-US" sz="1000" b="1" dirty="0" smtClean="0"/>
              <a:t>기술 이전 범위</a:t>
            </a:r>
            <a:endParaRPr lang="en-US" altLang="ko-KR" sz="1000" b="1" dirty="0" smtClean="0"/>
          </a:p>
        </p:txBody>
      </p:sp>
      <p:sp>
        <p:nvSpPr>
          <p:cNvPr id="37" name="아래쪽 화살표 36"/>
          <p:cNvSpPr/>
          <p:nvPr/>
        </p:nvSpPr>
        <p:spPr bwMode="auto">
          <a:xfrm rot="16200000">
            <a:off x="1606108" y="5571946"/>
            <a:ext cx="288032" cy="216024"/>
          </a:xfrm>
          <a:prstGeom prst="downArrow">
            <a:avLst/>
          </a:prstGeom>
          <a:solidFill>
            <a:schemeClr val="accent4">
              <a:lumMod val="50000"/>
              <a:lumOff val="50000"/>
            </a:schemeClr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8" name="직사각형 37"/>
          <p:cNvSpPr/>
          <p:nvPr/>
        </p:nvSpPr>
        <p:spPr bwMode="auto">
          <a:xfrm>
            <a:off x="539551" y="4683539"/>
            <a:ext cx="3334173" cy="1625781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09385" y="6115971"/>
            <a:ext cx="1200970" cy="246221"/>
          </a:xfrm>
          <a:prstGeom prst="rect">
            <a:avLst/>
          </a:prstGeom>
          <a:solidFill>
            <a:srgbClr val="F8F8F8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C. </a:t>
            </a:r>
            <a:r>
              <a:rPr lang="ko-KR" altLang="en-US" sz="1000" b="1" dirty="0" smtClean="0"/>
              <a:t>기술 </a:t>
            </a:r>
            <a:r>
              <a:rPr lang="ko-KR" altLang="en-US" sz="1000" b="1" smtClean="0"/>
              <a:t>이전 범위</a:t>
            </a:r>
            <a:endParaRPr lang="en-US" altLang="ko-KR" sz="1000" b="1" dirty="0" smtClean="0"/>
          </a:p>
        </p:txBody>
      </p:sp>
      <p:sp>
        <p:nvSpPr>
          <p:cNvPr id="40" name="아래쪽 화살표 39"/>
          <p:cNvSpPr/>
          <p:nvPr/>
        </p:nvSpPr>
        <p:spPr bwMode="auto">
          <a:xfrm rot="16200000">
            <a:off x="5054252" y="5055399"/>
            <a:ext cx="288032" cy="503831"/>
          </a:xfrm>
          <a:prstGeom prst="downArrow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2" name="직사각형 41"/>
          <p:cNvSpPr/>
          <p:nvPr/>
        </p:nvSpPr>
        <p:spPr bwMode="auto">
          <a:xfrm>
            <a:off x="539551" y="2850076"/>
            <a:ext cx="3334173" cy="1736468"/>
          </a:xfrm>
          <a:prstGeom prst="rect">
            <a:avLst/>
          </a:prstGeom>
          <a:noFill/>
          <a:ln w="19050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 bwMode="auto">
          <a:xfrm>
            <a:off x="611562" y="2951389"/>
            <a:ext cx="3168351" cy="1584176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실시간 공 모션 인식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인식 모듈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 bwMode="auto">
          <a:xfrm>
            <a:off x="610313" y="1568091"/>
            <a:ext cx="3168351" cy="112129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영상 카메라 모듈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algn="ctr"/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저가형 고속 카메라 영상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카메라 보정 값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아래쪽 화살표 46"/>
          <p:cNvSpPr/>
          <p:nvPr/>
        </p:nvSpPr>
        <p:spPr bwMode="auto">
          <a:xfrm>
            <a:off x="2037189" y="2621820"/>
            <a:ext cx="288032" cy="440769"/>
          </a:xfrm>
          <a:prstGeom prst="downArrow">
            <a:avLst/>
          </a:prstGeom>
          <a:solidFill>
            <a:schemeClr val="accent4">
              <a:lumMod val="50000"/>
              <a:lumOff val="50000"/>
            </a:schemeClr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8" name="모서리가 둥근 직사각형 47"/>
          <p:cNvSpPr/>
          <p:nvPr/>
        </p:nvSpPr>
        <p:spPr bwMode="auto">
          <a:xfrm>
            <a:off x="755857" y="3524400"/>
            <a:ext cx="1335197" cy="82452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고속 영상 전처리 및 공 특이점 검출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 bwMode="auto">
          <a:xfrm>
            <a:off x="2159789" y="3524400"/>
            <a:ext cx="1294765" cy="82452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모션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속도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스핀 벡터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인식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아래쪽 화살표 49"/>
          <p:cNvSpPr/>
          <p:nvPr/>
        </p:nvSpPr>
        <p:spPr bwMode="auto">
          <a:xfrm rot="16200000">
            <a:off x="2002182" y="3716278"/>
            <a:ext cx="288032" cy="440769"/>
          </a:xfrm>
          <a:prstGeom prst="downArrow">
            <a:avLst/>
          </a:prstGeom>
          <a:solidFill>
            <a:schemeClr val="accent4">
              <a:lumMod val="50000"/>
              <a:lumOff val="50000"/>
            </a:schemeClr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9385" y="2758991"/>
            <a:ext cx="1196161" cy="246221"/>
          </a:xfrm>
          <a:prstGeom prst="rect">
            <a:avLst/>
          </a:prstGeom>
          <a:solidFill>
            <a:srgbClr val="F8F8F8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B. </a:t>
            </a:r>
            <a:r>
              <a:rPr lang="ko-KR" altLang="en-US" sz="1000" b="1" dirty="0" smtClean="0"/>
              <a:t>기술 </a:t>
            </a:r>
            <a:r>
              <a:rPr lang="ko-KR" altLang="en-US" sz="1000" b="1" smtClean="0"/>
              <a:t>이전 범위</a:t>
            </a:r>
            <a:endParaRPr lang="en-US" altLang="ko-KR" sz="1000" b="1" dirty="0" smtClean="0"/>
          </a:p>
        </p:txBody>
      </p:sp>
      <p:sp>
        <p:nvSpPr>
          <p:cNvPr id="51" name="모서리가 둥근 직사각형 50"/>
          <p:cNvSpPr/>
          <p:nvPr/>
        </p:nvSpPr>
        <p:spPr bwMode="auto">
          <a:xfrm>
            <a:off x="5292080" y="2954358"/>
            <a:ext cx="3168351" cy="1584176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깊이 데이터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기반 움직임 분석</a:t>
            </a:r>
            <a:endParaRPr lang="en-US" altLang="ko-KR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인식 </a:t>
            </a:r>
            <a:r>
              <a:rPr lang="ko-KR" altLang="en-US" sz="1200" b="1">
                <a:latin typeface="맑은 고딕" panose="020B0503020000020004" pitchFamily="50" charset="-127"/>
                <a:ea typeface="맑은 고딕" panose="020B0503020000020004" pitchFamily="50" charset="-127"/>
              </a:rPr>
              <a:t>모듈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2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 bwMode="auto">
          <a:xfrm>
            <a:off x="7487301" y="3576722"/>
            <a:ext cx="916924" cy="82452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45720" rIns="7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동작분석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타석구분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스윙인식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킥 스텝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아래쪽 화살표 52"/>
          <p:cNvSpPr/>
          <p:nvPr/>
        </p:nvSpPr>
        <p:spPr bwMode="auto">
          <a:xfrm rot="16200000">
            <a:off x="7329620" y="3880972"/>
            <a:ext cx="288032" cy="216024"/>
          </a:xfrm>
          <a:prstGeom prst="downArrow">
            <a:avLst/>
          </a:prstGeom>
          <a:solidFill>
            <a:schemeClr val="accent4">
              <a:lumMod val="50000"/>
              <a:lumOff val="50000"/>
            </a:schemeClr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4" name="모서리가 둥근 직사각형 53"/>
          <p:cNvSpPr/>
          <p:nvPr/>
        </p:nvSpPr>
        <p:spPr bwMode="auto">
          <a:xfrm>
            <a:off x="6251947" y="3581034"/>
            <a:ext cx="1105841" cy="82452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인체 인식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중심 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머리 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손 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발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아래쪽 화살표 54"/>
          <p:cNvSpPr/>
          <p:nvPr/>
        </p:nvSpPr>
        <p:spPr bwMode="auto">
          <a:xfrm rot="16200000">
            <a:off x="6093848" y="3872616"/>
            <a:ext cx="288032" cy="216024"/>
          </a:xfrm>
          <a:prstGeom prst="downArrow">
            <a:avLst/>
          </a:prstGeom>
          <a:solidFill>
            <a:schemeClr val="accent4">
              <a:lumMod val="50000"/>
              <a:lumOff val="50000"/>
            </a:schemeClr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6" name="모서리가 둥근 직사각형 55"/>
          <p:cNvSpPr/>
          <p:nvPr/>
        </p:nvSpPr>
        <p:spPr bwMode="auto">
          <a:xfrm>
            <a:off x="5364088" y="3581034"/>
            <a:ext cx="758346" cy="82452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배경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노이즈 제거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아래쪽 화살표 28"/>
          <p:cNvSpPr/>
          <p:nvPr/>
        </p:nvSpPr>
        <p:spPr bwMode="auto">
          <a:xfrm>
            <a:off x="6735193" y="2794151"/>
            <a:ext cx="288032" cy="216024"/>
          </a:xfrm>
          <a:prstGeom prst="downArrow">
            <a:avLst/>
          </a:prstGeom>
          <a:solidFill>
            <a:schemeClr val="accent4">
              <a:lumMod val="50000"/>
              <a:lumOff val="50000"/>
            </a:schemeClr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" name="아래쪽 화살표 33"/>
          <p:cNvSpPr/>
          <p:nvPr/>
        </p:nvSpPr>
        <p:spPr bwMode="auto">
          <a:xfrm rot="5400000">
            <a:off x="5032216" y="3617038"/>
            <a:ext cx="288032" cy="216024"/>
          </a:xfrm>
          <a:prstGeom prst="downArrow">
            <a:avLst/>
          </a:prstGeom>
          <a:solidFill>
            <a:schemeClr val="accent4">
              <a:lumMod val="50000"/>
              <a:lumOff val="50000"/>
            </a:schemeClr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0" name="아래쪽 화살표 29"/>
          <p:cNvSpPr/>
          <p:nvPr/>
        </p:nvSpPr>
        <p:spPr bwMode="auto">
          <a:xfrm>
            <a:off x="6743142" y="4706563"/>
            <a:ext cx="288032" cy="305633"/>
          </a:xfrm>
          <a:prstGeom prst="downArrow">
            <a:avLst/>
          </a:prstGeom>
          <a:noFill/>
          <a:ln w="1905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en-US" altLang="ko-KR" sz="2600" b="0" dirty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dirty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개요</a:t>
            </a:r>
          </a:p>
        </p:txBody>
      </p:sp>
      <p:sp>
        <p:nvSpPr>
          <p:cNvPr id="120" name="Rectangle 5"/>
          <p:cNvSpPr>
            <a:spLocks noChangeArrowheads="1"/>
          </p:cNvSpPr>
          <p:nvPr/>
        </p:nvSpPr>
        <p:spPr bwMode="auto">
          <a:xfrm>
            <a:off x="357188" y="962024"/>
            <a:ext cx="8482012" cy="498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800" b="1" dirty="0">
                <a:solidFill>
                  <a:srgbClr val="CC0066"/>
                </a:solidFill>
              </a:rPr>
              <a:t> </a:t>
            </a:r>
            <a:r>
              <a:rPr lang="ko-KR" altLang="en-US" sz="2800" b="1" dirty="0" smtClean="0">
                <a:solidFill>
                  <a:srgbClr val="CC0066"/>
                </a:solidFill>
              </a:rPr>
              <a:t>구기 스포츠용 모션 분석 </a:t>
            </a:r>
            <a:r>
              <a:rPr lang="ko-KR" altLang="en-US" sz="2800" b="1" dirty="0">
                <a:solidFill>
                  <a:srgbClr val="CC0066"/>
                </a:solidFill>
              </a:rPr>
              <a:t>기술</a:t>
            </a:r>
            <a:endParaRPr lang="en-US" altLang="ko-KR" sz="2800" b="1" dirty="0">
              <a:solidFill>
                <a:srgbClr val="CC0066"/>
              </a:solidFill>
            </a:endParaRPr>
          </a:p>
          <a:p>
            <a:pPr marL="762000" lvl="1" indent="-285750">
              <a:lnSpc>
                <a:spcPct val="150000"/>
              </a:lnSpc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깊이 </a:t>
            </a:r>
            <a:r>
              <a:rPr lang="ko-KR" altLang="en-US" sz="2000" b="1" dirty="0" smtClean="0"/>
              <a:t>데이터를 기반으로 주변 잡음 및 배경을 제거하여 인체 중심 머리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손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발 등을 인식하여 사용자의 타석 구분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스윙 분석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킥 스텝 등을 추출하는 기술 </a:t>
            </a:r>
            <a:endParaRPr lang="en-US" altLang="ko-KR" sz="2000" b="1" dirty="0" smtClean="0"/>
          </a:p>
          <a:p>
            <a:pPr marL="762000" lvl="1" indent="-285750">
              <a:lnSpc>
                <a:spcPct val="150000"/>
              </a:lnSpc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저가형 고속 카메라를 통해 객체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공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의 </a:t>
            </a:r>
            <a:r>
              <a:rPr lang="ko-KR" altLang="en-US" sz="2000" b="1" dirty="0" smtClean="0"/>
              <a:t>모션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스핀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속도 벡터 등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을 </a:t>
            </a:r>
            <a:r>
              <a:rPr lang="ko-KR" altLang="en-US" sz="2000" b="1" dirty="0"/>
              <a:t>선택적으로 실시간 인식하는 </a:t>
            </a:r>
            <a:r>
              <a:rPr lang="ko-KR" altLang="en-US" sz="2000" b="1" dirty="0" smtClean="0"/>
              <a:t>기술</a:t>
            </a:r>
            <a:endParaRPr lang="en-US" altLang="ko-KR" sz="2000" b="1" dirty="0" smtClean="0"/>
          </a:p>
          <a:p>
            <a:pPr marL="762000" lvl="1" indent="-285750">
              <a:lnSpc>
                <a:spcPct val="150000"/>
              </a:lnSpc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 smtClean="0"/>
              <a:t>음향 센서를 활용하여 타격 발생 시점의 소리를 획득한 후 획득된 시간영역의 소리를 주파수영역의 스펙트럼으로 변환한 후 특징 주파수를 추출하여 타구를 분석하는 기술</a:t>
            </a:r>
            <a:endParaRPr lang="en-US" altLang="ko-KR" sz="2000" b="1" dirty="0"/>
          </a:p>
          <a:p>
            <a:pPr marL="342900" lvl="1" indent="-342900" algn="just">
              <a:lnSpc>
                <a:spcPct val="15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1400" dirty="0"/>
          </a:p>
        </p:txBody>
      </p:sp>
      <p:sp>
        <p:nvSpPr>
          <p:cNvPr id="8196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720EE9B-A47B-4A12-8BF5-81893493FC0D}" type="slidenum">
              <a:rPr lang="en-US" altLang="ko-KR" sz="1400">
                <a:latin typeface="굴림" panose="020B0600000101010101" pitchFamily="50" charset="-12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135FAF3-F71C-45CD-8C72-995735C73750}" type="slidenum">
              <a:rPr lang="en-US" altLang="ko-KR" sz="1400">
                <a:latin typeface="굴림" panose="020B0600000101010101" pitchFamily="50" charset="-12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내용 및 범위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57189" y="1052735"/>
            <a:ext cx="8047036" cy="525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800" b="1" dirty="0" smtClean="0">
                <a:solidFill>
                  <a:srgbClr val="CC0066"/>
                </a:solidFill>
              </a:rPr>
              <a:t> 구기 스포츠용 모션 분석 </a:t>
            </a:r>
            <a:r>
              <a:rPr lang="ko-KR" altLang="en-US" sz="2800" b="1" dirty="0">
                <a:solidFill>
                  <a:srgbClr val="CC0066"/>
                </a:solidFill>
              </a:rPr>
              <a:t>기술</a:t>
            </a:r>
            <a:endParaRPr lang="en-US" altLang="ko-KR" sz="2800" b="1" dirty="0">
              <a:solidFill>
                <a:srgbClr val="CC0066"/>
              </a:solidFill>
            </a:endParaRPr>
          </a:p>
          <a:p>
            <a:pPr marL="762000" lvl="1" indent="-285750">
              <a:spcBef>
                <a:spcPts val="0"/>
              </a:spcBef>
              <a:spcAft>
                <a:spcPts val="600"/>
              </a:spcAft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기술이전</a:t>
            </a:r>
            <a:r>
              <a:rPr lang="en-US" altLang="ko-KR" sz="2000" b="1" dirty="0"/>
              <a:t> </a:t>
            </a:r>
            <a:r>
              <a:rPr lang="ko-KR" altLang="en-US" sz="2000" b="1" dirty="0" smtClean="0"/>
              <a:t>내용</a:t>
            </a:r>
            <a:endParaRPr lang="en-US" altLang="ko-KR" sz="2000" b="1" dirty="0" smtClean="0"/>
          </a:p>
          <a:p>
            <a:pPr marL="950913" lvl="0" indent="-231775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ko-KR" altLang="en-US" b="1" smtClean="0"/>
              <a:t>구기 </a:t>
            </a:r>
            <a:r>
              <a:rPr lang="ko-KR" altLang="en-US" b="1" dirty="0" smtClean="0"/>
              <a:t>스포츠 시뮬레이터 제작을 위한 “표적 도전 스포츠용 객체 플랫폼 기술”이나 유사한 기술에 대하여 추가 기능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사용자 자세 인식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볼 인식 범위 확대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스핀 인식 성능 향상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특수 구질 분석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제공</a:t>
            </a:r>
          </a:p>
          <a:p>
            <a:pPr marL="950913" lvl="0" indent="-231775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ko-KR" altLang="en-US" b="1" dirty="0" smtClean="0"/>
              <a:t>구기 </a:t>
            </a:r>
            <a:r>
              <a:rPr lang="ko-KR" altLang="en-US" b="1" dirty="0" smtClean="0"/>
              <a:t>스포츠 시뮬레이터에 추가 기능을 제공하는 기술</a:t>
            </a:r>
            <a:r>
              <a:rPr lang="en-US" altLang="ko-KR" b="1" dirty="0" smtClean="0"/>
              <a:t>A(</a:t>
            </a:r>
            <a:r>
              <a:rPr lang="ko-KR" altLang="en-US" b="1" dirty="0" smtClean="0"/>
              <a:t>사용자 자세 인식 기술</a:t>
            </a:r>
            <a:r>
              <a:rPr lang="en-US" altLang="ko-KR" b="1" dirty="0" smtClean="0"/>
              <a:t>), </a:t>
            </a:r>
            <a:r>
              <a:rPr lang="ko-KR" altLang="en-US" b="1" dirty="0" smtClean="0"/>
              <a:t>기술</a:t>
            </a:r>
            <a:r>
              <a:rPr lang="en-US" altLang="ko-KR" b="1" dirty="0" smtClean="0"/>
              <a:t>B(</a:t>
            </a:r>
            <a:r>
              <a:rPr lang="ko-KR" altLang="en-US" b="1" dirty="0" smtClean="0"/>
              <a:t>실시간 볼 모션 인식 기술</a:t>
            </a:r>
            <a:r>
              <a:rPr lang="en-US" altLang="ko-KR" b="1" dirty="0" smtClean="0"/>
              <a:t>), </a:t>
            </a:r>
            <a:r>
              <a:rPr lang="ko-KR" altLang="en-US" b="1" dirty="0" smtClean="0"/>
              <a:t>기술</a:t>
            </a:r>
            <a:r>
              <a:rPr lang="en-US" altLang="ko-KR" b="1" dirty="0" smtClean="0"/>
              <a:t>C(</a:t>
            </a:r>
            <a:r>
              <a:rPr lang="ko-KR" altLang="en-US" b="1" dirty="0" smtClean="0"/>
              <a:t>볼 </a:t>
            </a:r>
            <a:r>
              <a:rPr lang="ko-KR" altLang="en-US" b="1" dirty="0" err="1" smtClean="0"/>
              <a:t>임팩트</a:t>
            </a:r>
            <a:r>
              <a:rPr lang="ko-KR" altLang="en-US" b="1" dirty="0" smtClean="0"/>
              <a:t> 분석용 소리인식 기술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로 구성</a:t>
            </a:r>
          </a:p>
          <a:p>
            <a:pPr marL="950913" lvl="0" indent="-231775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ko-KR" altLang="en-US" b="1" dirty="0" smtClean="0"/>
              <a:t>전체 </a:t>
            </a:r>
            <a:r>
              <a:rPr lang="ko-KR" altLang="en-US" b="1" dirty="0" smtClean="0"/>
              <a:t>이전이 원칙이며 </a:t>
            </a:r>
            <a:r>
              <a:rPr lang="en-US" altLang="ko-KR" b="1" dirty="0" smtClean="0"/>
              <a:t>A, B, C </a:t>
            </a:r>
            <a:r>
              <a:rPr lang="ko-KR" altLang="en-US" b="1" dirty="0" smtClean="0"/>
              <a:t>별도 이전은 협의된 경우만 </a:t>
            </a:r>
            <a:r>
              <a:rPr lang="ko-KR" altLang="en-US" b="1" dirty="0" smtClean="0"/>
              <a:t>가능</a:t>
            </a:r>
            <a:endParaRPr lang="en-US" altLang="ko-KR" b="1" dirty="0" smtClean="0"/>
          </a:p>
          <a:p>
            <a:pPr marL="950913" lvl="0" indent="-231775">
              <a:spcBef>
                <a:spcPts val="0"/>
              </a:spcBef>
              <a:spcAft>
                <a:spcPts val="600"/>
              </a:spcAft>
            </a:pPr>
            <a:r>
              <a:rPr lang="en-US" altLang="ko-KR" b="1" dirty="0" smtClean="0"/>
              <a:t> </a:t>
            </a:r>
            <a:r>
              <a:rPr lang="en-US" altLang="ko-KR" b="1" dirty="0" smtClean="0"/>
              <a:t>   A</a:t>
            </a:r>
            <a:r>
              <a:rPr lang="en-US" altLang="ko-KR" b="1" dirty="0" smtClean="0"/>
              <a:t>. </a:t>
            </a:r>
            <a:r>
              <a:rPr lang="ko-KR" altLang="en-US" b="1" dirty="0" err="1" smtClean="0"/>
              <a:t>기술명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사용자 자세 인식 </a:t>
            </a:r>
            <a:r>
              <a:rPr lang="ko-KR" altLang="en-US" b="1" dirty="0" smtClean="0"/>
              <a:t>기술</a:t>
            </a:r>
            <a:endParaRPr lang="en-US" altLang="ko-KR" b="1" dirty="0" smtClean="0"/>
          </a:p>
          <a:p>
            <a:pPr marL="950913" lvl="0" indent="-231775">
              <a:spcBef>
                <a:spcPts val="0"/>
              </a:spcBef>
              <a:spcAft>
                <a:spcPts val="600"/>
              </a:spcAft>
            </a:pPr>
            <a:r>
              <a:rPr lang="en-US" altLang="ko-KR" b="1" dirty="0" smtClean="0"/>
              <a:t> </a:t>
            </a:r>
            <a:r>
              <a:rPr lang="en-US" altLang="ko-KR" b="1" dirty="0" smtClean="0"/>
              <a:t>   B</a:t>
            </a:r>
            <a:r>
              <a:rPr lang="en-US" altLang="ko-KR" b="1" dirty="0" smtClean="0"/>
              <a:t>. </a:t>
            </a:r>
            <a:r>
              <a:rPr lang="ko-KR" altLang="en-US" b="1" dirty="0" err="1" smtClean="0"/>
              <a:t>기술명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실시간 볼 모션 인식 </a:t>
            </a:r>
            <a:r>
              <a:rPr lang="ko-KR" altLang="en-US" b="1" dirty="0" smtClean="0"/>
              <a:t>기술</a:t>
            </a:r>
            <a:endParaRPr lang="en-US" altLang="ko-KR" b="1" dirty="0" smtClean="0"/>
          </a:p>
          <a:p>
            <a:pPr marL="950913" lvl="0" indent="-231775">
              <a:spcBef>
                <a:spcPts val="0"/>
              </a:spcBef>
              <a:spcAft>
                <a:spcPts val="600"/>
              </a:spcAft>
            </a:pPr>
            <a:r>
              <a:rPr lang="en-US" altLang="ko-KR" b="1" dirty="0" smtClean="0"/>
              <a:t> </a:t>
            </a:r>
            <a:r>
              <a:rPr lang="en-US" altLang="ko-KR" b="1" dirty="0" smtClean="0"/>
              <a:t>   C</a:t>
            </a:r>
            <a:r>
              <a:rPr lang="en-US" altLang="ko-KR" b="1" dirty="0" smtClean="0"/>
              <a:t>. </a:t>
            </a:r>
            <a:r>
              <a:rPr lang="ko-KR" altLang="en-US" b="1" dirty="0" err="1" smtClean="0"/>
              <a:t>기술명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볼 </a:t>
            </a:r>
            <a:r>
              <a:rPr lang="ko-KR" altLang="en-US" b="1" dirty="0" err="1" smtClean="0"/>
              <a:t>임팩트</a:t>
            </a:r>
            <a:r>
              <a:rPr lang="ko-KR" altLang="en-US" b="1" dirty="0" smtClean="0"/>
              <a:t> 분석용 소리인식 기술</a:t>
            </a:r>
            <a:endParaRPr lang="ko-KR" altLang="en-US" b="1" dirty="0" smtClean="0"/>
          </a:p>
          <a:p>
            <a:pPr marL="762000" lvl="1" indent="-285750">
              <a:spcBef>
                <a:spcPts val="0"/>
              </a:spcBef>
              <a:spcAft>
                <a:spcPts val="600"/>
              </a:spcAft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 smtClean="0"/>
              <a:t>기술이전 범위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프로그램 코드 및 사용 설명서</a:t>
            </a:r>
            <a:endParaRPr lang="en-US" altLang="ko-KR" sz="2000" b="1" dirty="0" smtClean="0"/>
          </a:p>
          <a:p>
            <a:pPr marL="476250" lvl="1">
              <a:spcBef>
                <a:spcPts val="0"/>
              </a:spcBef>
              <a:spcAft>
                <a:spcPts val="600"/>
              </a:spcAft>
              <a:buClr>
                <a:srgbClr val="6600CC"/>
              </a:buClr>
              <a:defRPr/>
            </a:pPr>
            <a:r>
              <a:rPr lang="en-US" altLang="ko-KR" b="1" dirty="0"/>
              <a:t>	- </a:t>
            </a:r>
            <a:r>
              <a:rPr lang="ko-KR" altLang="en-US" b="1" dirty="0" smtClean="0"/>
              <a:t>사용자 자세 인식 </a:t>
            </a:r>
            <a:r>
              <a:rPr lang="en-US" altLang="ko-KR" b="1" dirty="0" smtClean="0"/>
              <a:t>SW</a:t>
            </a:r>
            <a:endParaRPr lang="ko-KR" altLang="en-US" b="1" dirty="0"/>
          </a:p>
          <a:p>
            <a:pPr marL="476250" lvl="1">
              <a:spcBef>
                <a:spcPts val="0"/>
              </a:spcBef>
              <a:spcAft>
                <a:spcPts val="600"/>
              </a:spcAft>
              <a:buClr>
                <a:srgbClr val="6600CC"/>
              </a:buClr>
              <a:defRPr/>
            </a:pPr>
            <a:r>
              <a:rPr lang="en-US" altLang="ko-KR" b="1" dirty="0"/>
              <a:t>	- </a:t>
            </a:r>
            <a:r>
              <a:rPr lang="ko-KR" altLang="en-US" b="1" dirty="0" smtClean="0"/>
              <a:t>실시간 볼 모션 인식 </a:t>
            </a:r>
            <a:r>
              <a:rPr lang="en-US" altLang="ko-KR" b="1" dirty="0" smtClean="0"/>
              <a:t>SW</a:t>
            </a:r>
            <a:endParaRPr lang="en-US" altLang="ko-KR" b="1" dirty="0"/>
          </a:p>
          <a:p>
            <a:pPr marL="476250" lvl="1">
              <a:spcBef>
                <a:spcPts val="0"/>
              </a:spcBef>
              <a:spcAft>
                <a:spcPts val="600"/>
              </a:spcAft>
              <a:buClr>
                <a:srgbClr val="6600CC"/>
              </a:buClr>
              <a:defRPr/>
            </a:pPr>
            <a:r>
              <a:rPr lang="en-US" altLang="ko-KR" b="1" dirty="0"/>
              <a:t> </a:t>
            </a:r>
            <a:r>
              <a:rPr lang="en-US" altLang="ko-KR" b="1" dirty="0" smtClean="0"/>
              <a:t>     - </a:t>
            </a:r>
            <a:r>
              <a:rPr lang="ko-KR" altLang="en-US" b="1" dirty="0" smtClean="0"/>
              <a:t>소리 인식 </a:t>
            </a:r>
            <a:r>
              <a:rPr lang="en-US" altLang="ko-KR" b="1" dirty="0" smtClean="0"/>
              <a:t>SW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내용 및 범위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188" y="981075"/>
            <a:ext cx="8501062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</a:rPr>
              <a:t>기술 개발 현황</a:t>
            </a:r>
            <a:endParaRPr lang="en-US" altLang="ko-KR" sz="2800" b="1" dirty="0">
              <a:solidFill>
                <a:srgbClr val="CC0066"/>
              </a:solidFill>
            </a:endParaRPr>
          </a:p>
          <a:p>
            <a:pPr marL="762000" lvl="1" indent="-285750">
              <a:lnSpc>
                <a:spcPct val="150000"/>
              </a:lnSpc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/>
              <a:t> </a:t>
            </a:r>
            <a:r>
              <a:rPr lang="ko-KR" altLang="en-US" sz="2000" b="1" dirty="0"/>
              <a:t>기술성숙도</a:t>
            </a:r>
            <a:r>
              <a:rPr lang="en-US" altLang="ko-KR" sz="2000" dirty="0"/>
              <a:t>(</a:t>
            </a:r>
            <a:r>
              <a:rPr lang="en-US" altLang="ko-KR" sz="2000" spc="-100" dirty="0"/>
              <a:t>TRL : Technology Readiness Level</a:t>
            </a:r>
            <a:r>
              <a:rPr lang="en-US" altLang="ko-KR" sz="2000" dirty="0"/>
              <a:t>)</a:t>
            </a:r>
            <a:r>
              <a:rPr lang="ko-KR" altLang="en-US" sz="2000" b="1" dirty="0"/>
              <a:t> 단계 </a:t>
            </a:r>
            <a:r>
              <a:rPr lang="en-US" altLang="ko-KR" sz="2000" b="1" dirty="0"/>
              <a:t>:  </a:t>
            </a:r>
            <a:r>
              <a:rPr lang="en-US" altLang="ko-KR" sz="2000" b="1"/>
              <a:t>( </a:t>
            </a:r>
            <a:r>
              <a:rPr lang="en-US" altLang="ko-KR" sz="2000" b="1" smtClean="0"/>
              <a:t>4 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단계</a:t>
            </a:r>
            <a:endParaRPr lang="en-US" altLang="ko-KR" sz="2000" b="1" dirty="0"/>
          </a:p>
          <a:p>
            <a:pPr marL="990600" lvl="2" indent="-276225">
              <a:lnSpc>
                <a:spcPct val="150000"/>
              </a:lnSpc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/>
              <a:t>확정된 소재</a:t>
            </a:r>
            <a:r>
              <a:rPr lang="en-US" altLang="ko-KR" dirty="0"/>
              <a:t>/</a:t>
            </a:r>
            <a:r>
              <a:rPr lang="ko-KR" altLang="en-US" dirty="0"/>
              <a:t>부품</a:t>
            </a:r>
            <a:r>
              <a:rPr lang="en-US" altLang="ko-KR" dirty="0"/>
              <a:t>/</a:t>
            </a:r>
            <a:r>
              <a:rPr lang="ko-KR" altLang="en-US" dirty="0"/>
              <a:t>시스템 시작품 제작 및 성능 평가 완료</a:t>
            </a:r>
            <a:endParaRPr lang="en-US" altLang="ko-KR" dirty="0"/>
          </a:p>
        </p:txBody>
      </p:sp>
      <p:sp>
        <p:nvSpPr>
          <p:cNvPr id="10244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97B30E6-5828-48DB-AE8C-ADC52546E0A9}" type="slidenum">
              <a:rPr lang="en-US" altLang="ko-KR" sz="1400">
                <a:latin typeface="굴림" panose="020B0600000101010101" pitchFamily="50" charset="-12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8A420E1-959A-4362-8F15-F8732FA0913C}" type="slidenum">
              <a:rPr lang="en-US" altLang="ko-KR" sz="1400">
                <a:latin typeface="굴림" panose="020B0600000101010101" pitchFamily="50" charset="-12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사업성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5750" y="1071563"/>
            <a:ext cx="85725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</a:rPr>
              <a:t>예상 응용 제품 및 서비스</a:t>
            </a:r>
            <a:endParaRPr lang="en-US" altLang="ko-KR" sz="2800" b="1" dirty="0">
              <a:solidFill>
                <a:srgbClr val="CC0066"/>
              </a:solidFill>
            </a:endParaRPr>
          </a:p>
          <a:p>
            <a:pPr marL="762000" lvl="1" indent="-285750" algn="just">
              <a:lnSpc>
                <a:spcPct val="150000"/>
              </a:lnSpc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자세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동작 교정 시스템</a:t>
            </a:r>
            <a:endParaRPr lang="en-US" altLang="ko-KR" sz="2000" b="1" dirty="0"/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ko-KR" altLang="en-US" sz="2000" dirty="0" smtClean="0"/>
              <a:t>가격 경쟁력 면</a:t>
            </a:r>
            <a:r>
              <a:rPr lang="en-US" altLang="ko-KR" sz="2000" dirty="0"/>
              <a:t>: </a:t>
            </a:r>
            <a:r>
              <a:rPr lang="ko-KR" altLang="en-US" sz="2000" dirty="0" smtClean="0"/>
              <a:t>염가 깊이 센서를 활용하므로 저렴하게 구현 가능</a:t>
            </a:r>
            <a:endParaRPr lang="ko-KR" altLang="en-US" sz="2000" dirty="0"/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ko-KR" altLang="en-US" sz="2000" dirty="0" smtClean="0"/>
              <a:t>시장 환경 면</a:t>
            </a:r>
            <a:r>
              <a:rPr lang="en-US" altLang="ko-KR" sz="2000" dirty="0"/>
              <a:t>: </a:t>
            </a:r>
            <a:r>
              <a:rPr lang="ko-KR" altLang="en-US" sz="2000" dirty="0" smtClean="0"/>
              <a:t>기존 센서에서 제공하지 못하는 사용자 자세 기반 킥 자세 혹은 스윙 및 타구 분석과 넓은 영역 내 객체 모션 분석</a:t>
            </a:r>
            <a:endParaRPr lang="en-US" altLang="ko-KR" sz="2000" b="1" dirty="0">
              <a:solidFill>
                <a:srgbClr val="C00000"/>
              </a:solidFill>
            </a:endParaRPr>
          </a:p>
          <a:p>
            <a:pPr marL="762000" lvl="1" indent="-285750" algn="just">
              <a:lnSpc>
                <a:spcPct val="150000"/>
              </a:lnSpc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 smtClean="0"/>
              <a:t>운</a:t>
            </a:r>
            <a:r>
              <a:rPr lang="ko-KR" altLang="en-US" sz="2000" b="1" dirty="0"/>
              <a:t>동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자</a:t>
            </a:r>
            <a:r>
              <a:rPr lang="ko-KR" altLang="en-US" sz="2000" b="1" dirty="0"/>
              <a:t>세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시뮬레이터</a:t>
            </a:r>
            <a:endParaRPr lang="en-US" altLang="ko-KR" sz="2000" b="1" dirty="0"/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ko-KR" altLang="en-US" sz="2000" dirty="0" smtClean="0"/>
              <a:t>가격 경쟁력 면</a:t>
            </a:r>
            <a:r>
              <a:rPr lang="en-US" altLang="ko-KR" sz="2000" dirty="0"/>
              <a:t>: </a:t>
            </a:r>
            <a:r>
              <a:rPr lang="ko-KR" altLang="en-US" sz="2000" dirty="0"/>
              <a:t>현재까지 </a:t>
            </a:r>
            <a:r>
              <a:rPr lang="ko-KR" altLang="en-US" sz="2000" dirty="0" err="1" smtClean="0"/>
              <a:t>체험형</a:t>
            </a:r>
            <a:r>
              <a:rPr lang="ko-KR" altLang="en-US" sz="2000" dirty="0" smtClean="0"/>
              <a:t> 스포츠 </a:t>
            </a:r>
            <a:r>
              <a:rPr lang="ko-KR" altLang="en-US" sz="2000" dirty="0"/>
              <a:t>시뮬레이터  기술이전 </a:t>
            </a:r>
            <a:r>
              <a:rPr lang="ko-KR" altLang="en-US" sz="2000" dirty="0" smtClean="0"/>
              <a:t>사례 없음</a:t>
            </a:r>
            <a:endParaRPr lang="ko-KR" altLang="en-US" sz="2000" dirty="0"/>
          </a:p>
          <a:p>
            <a:pPr marL="1200150" lvl="2" indent="-28575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ko-KR" altLang="en-US" sz="2000" dirty="0" smtClean="0"/>
              <a:t>시장 환경 면</a:t>
            </a:r>
            <a:r>
              <a:rPr lang="en-US" altLang="ko-KR" sz="2000" dirty="0"/>
              <a:t>: </a:t>
            </a:r>
            <a:r>
              <a:rPr lang="ko-KR" altLang="en-US" sz="2000" dirty="0" smtClean="0"/>
              <a:t>축</a:t>
            </a:r>
            <a:r>
              <a:rPr lang="ko-KR" altLang="en-US" sz="2000" dirty="0"/>
              <a:t>구</a:t>
            </a:r>
            <a:r>
              <a:rPr lang="en-US" altLang="ko-KR" sz="2000" dirty="0" smtClean="0"/>
              <a:t>, </a:t>
            </a:r>
            <a:r>
              <a:rPr lang="ko-KR" altLang="en-US" sz="2000" dirty="0"/>
              <a:t>야구</a:t>
            </a:r>
            <a:r>
              <a:rPr lang="en-US" altLang="ko-KR" sz="2000" dirty="0"/>
              <a:t>, </a:t>
            </a:r>
            <a:r>
              <a:rPr lang="ko-KR" altLang="en-US" sz="2000" dirty="0" smtClean="0"/>
              <a:t>골</a:t>
            </a:r>
            <a:r>
              <a:rPr lang="ko-KR" altLang="en-US" sz="2000" dirty="0"/>
              <a:t>프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등의 </a:t>
            </a:r>
            <a:r>
              <a:rPr lang="ko-KR" altLang="en-US" sz="2000" dirty="0" smtClean="0"/>
              <a:t>실감 </a:t>
            </a:r>
            <a:r>
              <a:rPr lang="ko-KR" altLang="en-US" sz="2000" dirty="0" err="1" smtClean="0"/>
              <a:t>체험형</a:t>
            </a:r>
            <a:r>
              <a:rPr lang="ko-KR" altLang="en-US" sz="2000" dirty="0" smtClean="0"/>
              <a:t> 콘텐츠 </a:t>
            </a:r>
            <a:r>
              <a:rPr lang="ko-KR" altLang="en-US" sz="2000" dirty="0"/>
              <a:t>시장 규모 성장 </a:t>
            </a:r>
            <a:r>
              <a:rPr lang="ko-KR" altLang="en-US" sz="2000" dirty="0" smtClean="0"/>
              <a:t>예상</a:t>
            </a:r>
            <a:endParaRPr lang="en-US" altLang="ko-K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8A420E1-959A-4362-8F15-F8732FA0913C}" type="slidenum">
              <a:rPr lang="en-US" altLang="ko-KR" sz="1400">
                <a:latin typeface="굴림" panose="020B0600000101010101" pitchFamily="50" charset="-127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사업성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5750" y="1071563"/>
            <a:ext cx="8572500" cy="487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</a:rPr>
              <a:t> </a:t>
            </a:r>
            <a:r>
              <a:rPr lang="ko-KR" altLang="en-US" sz="2800" b="1" dirty="0" smtClean="0">
                <a:solidFill>
                  <a:srgbClr val="CC0066"/>
                </a:solidFill>
              </a:rPr>
              <a:t>사업성</a:t>
            </a:r>
            <a:endParaRPr lang="en-US" altLang="ko-KR" sz="2800" b="1" dirty="0">
              <a:solidFill>
                <a:srgbClr val="CC0066"/>
              </a:solidFill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dirty="0"/>
              <a:t>사용자 인터랙션에 의한 </a:t>
            </a:r>
            <a:r>
              <a:rPr lang="ko-KR" altLang="en-US" sz="2000" dirty="0" smtClean="0"/>
              <a:t>공의 </a:t>
            </a:r>
            <a:r>
              <a:rPr lang="ko-KR" altLang="en-US" sz="2000" dirty="0"/>
              <a:t>초기 운동에 의한 </a:t>
            </a:r>
            <a:r>
              <a:rPr lang="ko-KR" altLang="en-US" sz="2000" dirty="0" smtClean="0"/>
              <a:t>사실적인 시뮬레이션이 </a:t>
            </a:r>
            <a:r>
              <a:rPr lang="ko-KR" altLang="en-US" sz="2000" dirty="0"/>
              <a:t>필수적인 </a:t>
            </a:r>
            <a:r>
              <a:rPr lang="ko-KR" altLang="en-US" sz="2000" dirty="0" smtClean="0"/>
              <a:t>구기 스포츠 </a:t>
            </a:r>
            <a:r>
              <a:rPr lang="ko-KR" altLang="en-US" sz="2000" dirty="0"/>
              <a:t>시뮬레이터에 적용할 수 있음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dirty="0"/>
              <a:t>본 기술이 진출 가능한 시장은 동작 분석 및 시뮬레이션 등이 있으며</a:t>
            </a:r>
            <a:r>
              <a:rPr lang="en-US" altLang="ko-KR" sz="2000" dirty="0"/>
              <a:t>, </a:t>
            </a:r>
            <a:r>
              <a:rPr lang="ko-KR" altLang="en-US" sz="2000" dirty="0"/>
              <a:t>최근 동작 기반 </a:t>
            </a:r>
            <a:r>
              <a:rPr lang="ko-KR" altLang="en-US" sz="2000" dirty="0" smtClean="0"/>
              <a:t>체험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학습 콘텐츠 </a:t>
            </a:r>
            <a:r>
              <a:rPr lang="ko-KR" altLang="en-US" sz="2000" dirty="0"/>
              <a:t>시장이 성장하는 상황에서 경쟁력을 높일 수 있을 것으로 기대됨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2000" dirty="0"/>
              <a:t>본 기술 적용 시 장소 및 공간에 제한이 없는 다양한 활용이 가능하며</a:t>
            </a:r>
            <a:r>
              <a:rPr lang="en-US" altLang="ko-KR" sz="2000" dirty="0"/>
              <a:t>, </a:t>
            </a:r>
            <a:r>
              <a:rPr lang="ko-KR" altLang="en-US" sz="2000" dirty="0"/>
              <a:t>가격 및 콘텐츠 경쟁력 향상으로 인해 기존 시장을 대체할 수 있을 것으로 </a:t>
            </a:r>
            <a:r>
              <a:rPr lang="ko-KR" altLang="en-US" sz="2000" dirty="0" smtClean="0"/>
              <a:t>기대됨</a:t>
            </a:r>
            <a:endParaRPr lang="ko-KR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5874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4">
            <a:lumMod val="50000"/>
            <a:lumOff val="50000"/>
          </a:schemeClr>
        </a:solidFill>
        <a:ln w="1016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20214</TotalTime>
  <Words>1027</Words>
  <Application>Microsoft Office PowerPoint</Application>
  <PresentationFormat>화면 슬라이드 쇼(4:3)</PresentationFormat>
  <Paragraphs>169</Paragraphs>
  <Slides>13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기본 디자인</vt:lpstr>
      <vt:lpstr>슬라이드 1</vt:lpstr>
      <vt:lpstr>슬라이드 2</vt:lpstr>
      <vt:lpstr>1. 기술의 개요</vt:lpstr>
      <vt:lpstr>1. 기술의 개요</vt:lpstr>
      <vt:lpstr>1. 기술의 개요</vt:lpstr>
      <vt:lpstr>2. 기술이전 내용 및 범위</vt:lpstr>
      <vt:lpstr>2. 기술이전 내용 및 범위</vt:lpstr>
      <vt:lpstr>3. 기술의 사업성</vt:lpstr>
      <vt:lpstr>3. 기술의 사업성</vt:lpstr>
      <vt:lpstr>3. 기술의 사업성</vt:lpstr>
      <vt:lpstr>4. 국내외 시장 동향</vt:lpstr>
      <vt:lpstr>4. 국내외 시장 동향</vt:lpstr>
      <vt:lpstr>슬라이드 13</vt:lpstr>
    </vt:vector>
  </TitlesOfParts>
  <Company>시스템공학연구소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joop</cp:lastModifiedBy>
  <cp:revision>1319</cp:revision>
  <cp:lastPrinted>2000-01-26T07:28:59Z</cp:lastPrinted>
  <dcterms:created xsi:type="dcterms:W3CDTF">1998-07-27T04:31:16Z</dcterms:created>
  <dcterms:modified xsi:type="dcterms:W3CDTF">2016-12-01T13:01:05Z</dcterms:modified>
</cp:coreProperties>
</file>