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24" r:id="rId2"/>
    <p:sldId id="347" r:id="rId3"/>
    <p:sldId id="444" r:id="rId4"/>
    <p:sldId id="448" r:id="rId5"/>
    <p:sldId id="450" r:id="rId6"/>
    <p:sldId id="442" r:id="rId7"/>
    <p:sldId id="445" r:id="rId8"/>
    <p:sldId id="443" r:id="rId9"/>
    <p:sldId id="434" r:id="rId10"/>
  </p:sldIdLst>
  <p:sldSz cx="9144000" cy="6858000" type="screen4x3"/>
  <p:notesSz cx="6669088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DDD"/>
    <a:srgbClr val="FFCCFF"/>
    <a:srgbClr val="BDEEFF"/>
    <a:srgbClr val="3333CC"/>
    <a:srgbClr val="FFFFFF"/>
    <a:srgbClr val="800000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1648" y="52"/>
      </p:cViewPr>
      <p:guideLst>
        <p:guide orient="horz" pos="110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44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8934FE88-B290-41C3-9047-7B41D95F3B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defTabSz="926858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97E49617-055B-47BB-8908-FCE0DE85114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46838" y="92075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algn="r" defTabSz="926858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5A06037E-3E43-4BFA-B06E-355F9BBBC31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47238"/>
            <a:ext cx="187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defTabSz="926858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7E04FAE6-E0CB-4DF8-8E7F-5FE0F563235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16650" y="9647238"/>
            <a:ext cx="4175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algn="r" defTabSz="925513">
              <a:defRPr sz="1200"/>
            </a:lvl1pPr>
          </a:lstStyle>
          <a:p>
            <a:fld id="{369E9789-51C9-4E05-AEBF-3B43BDA67D4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AF17983-9F86-4A0D-B82A-ED9D8682D1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defTabSz="920366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D18066B-D811-496A-B4E8-C3302B1257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algn="r" defTabSz="920366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642200C-057F-467C-A8BC-4D08F342033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E00BB8E-1B18-4DDF-A2CB-4E5D3FD5209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문자열 유형을 편집하려면 누르십시오</a:t>
            </a:r>
            <a:r>
              <a:rPr lang="en-US" altLang="ko-KR" noProof="0"/>
              <a:t>.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세째 수준</a:t>
            </a:r>
          </a:p>
          <a:p>
            <a:pPr lvl="3"/>
            <a:r>
              <a:rPr lang="ko-KR" altLang="en-US" noProof="0"/>
              <a:t>네째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AE2F6F4-292F-46C3-8D8B-F1C6116C53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defTabSz="920366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FD12FE7-0A77-408E-A26C-08ECA64458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anose="02020603050405020304" pitchFamily="18" charset="0"/>
              </a:defRPr>
            </a:lvl1pPr>
          </a:lstStyle>
          <a:p>
            <a:fld id="{0739ED8C-FA8F-44B7-9E44-3AEDE2D01E2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D:\pskwork\ETRI\bmp\title.bmp">
            <a:extLst>
              <a:ext uri="{FF2B5EF4-FFF2-40B4-BE49-F238E27FC236}">
                <a16:creationId xmlns:a16="http://schemas.microsoft.com/office/drawing/2014/main" id="{BB5314B4-0D97-4121-9CA8-3C61CEBD2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961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30" descr="C:\My Documents\DS\New Folder\로고심볼.wmf">
            <a:extLst>
              <a:ext uri="{FF2B5EF4-FFF2-40B4-BE49-F238E27FC236}">
                <a16:creationId xmlns:a16="http://schemas.microsoft.com/office/drawing/2014/main" id="{81B6EC53-8B95-42E4-A6DE-E144FD11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3124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굴림체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</a:p>
        </p:txBody>
      </p:sp>
    </p:spTree>
    <p:extLst>
      <p:ext uri="{BB962C8B-B14F-4D97-AF65-F5344CB8AC3E}">
        <p14:creationId xmlns:p14="http://schemas.microsoft.com/office/powerpoint/2010/main" val="9661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DFF9B81D-0CC5-43F2-8655-67EF09462D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F7FAC499-B60D-4112-BAEA-5EF1ED509C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D8B63-C0F9-4473-A561-1DF26F21E20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854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890588"/>
            <a:ext cx="1962150" cy="50530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890588"/>
            <a:ext cx="5734050" cy="50530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5394653F-D852-4C30-AAB6-EAD535DDA8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3C449840-CA2D-43A5-9E20-0B1B505C40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50F42-FBCC-403F-9862-3E2F8DF1091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7089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890588"/>
            <a:ext cx="7772400" cy="57943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A933F766-AE58-46A5-AB19-F2945E9DBC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FA2E2BDD-DE41-4DB5-B862-6893896421B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E77F2-14F9-4F25-8BDF-7587BB5489F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270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5788D527-EDA8-412A-B217-BEEC3B0A96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9542F9C8-A528-418B-B9C4-AF5FC36905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CA274-C541-4FCF-A259-E8504CF424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496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C82A2E60-618C-4E52-B3BB-6B1FE359BC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AAF472B5-04B3-40CE-9CC6-9460BC2BEF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3DE2D-55E7-47E0-A591-10C61271EF5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122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0E2FA38D-9EB0-4B88-93C7-32E792D1BB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6E8EA738-3F69-4747-9E8F-E25F8C5DB5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D7095-863D-402B-AABC-CAF11E4178B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473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FF536E07-B368-4D3A-9401-7624967EE5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345A6523-A397-4252-B488-28859EBE2B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7607B-22D2-4037-93BB-8E14BD36931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951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185384AE-1EF9-4852-A626-5037054AA3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D287D3F3-492F-4AD7-A25B-F5A930936A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223BBB-E6C7-4CE3-935B-15B43238B4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209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>
            <a:extLst>
              <a:ext uri="{FF2B5EF4-FFF2-40B4-BE49-F238E27FC236}">
                <a16:creationId xmlns:a16="http://schemas.microsoft.com/office/drawing/2014/main" id="{3A0B5C1C-40D5-4D3E-A27A-E0DB610C99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3" name="Rectangle 30">
            <a:extLst>
              <a:ext uri="{FF2B5EF4-FFF2-40B4-BE49-F238E27FC236}">
                <a16:creationId xmlns:a16="http://schemas.microsoft.com/office/drawing/2014/main" id="{721310C7-CB6B-428C-8E19-CD5E9F8C36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A40E0-14B9-47B6-B29D-AC1C7D86DAB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319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018F1BA7-F50D-4455-BFCF-3FBD9E2F05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7FA67B2F-1A1C-450B-A910-7EEB5425F0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EE0A4-7A94-4EC2-A510-772F7019868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153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7DEAEC8C-96D6-4D32-99CE-AC3F630650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457AF75F-8DCA-4EB9-A60A-23E6C2F1F0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E8DCE-BC07-40A8-AAB5-2959433351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122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>
            <a:extLst>
              <a:ext uri="{FF2B5EF4-FFF2-40B4-BE49-F238E27FC236}">
                <a16:creationId xmlns:a16="http://schemas.microsoft.com/office/drawing/2014/main" id="{9291FA31-1830-4669-8821-A3D5268DE2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 w="1016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7C6199-481D-4C07-A5A2-EC4FE83F5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문자열 유형을 편집하려면 누르십시오</a:t>
            </a:r>
            <a:r>
              <a:rPr lang="en-US" altLang="ko-KR"/>
              <a:t>.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세째 수준</a:t>
            </a:r>
          </a:p>
          <a:p>
            <a:pPr lvl="3"/>
            <a:r>
              <a:rPr lang="ko-KR" altLang="en-US"/>
              <a:t>네째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28">
            <a:extLst>
              <a:ext uri="{FF2B5EF4-FFF2-40B4-BE49-F238E27FC236}">
                <a16:creationId xmlns:a16="http://schemas.microsoft.com/office/drawing/2014/main" id="{1174F8BA-97C3-4807-A647-3ACE2FA5C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90588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제목 작성</a:t>
            </a:r>
          </a:p>
        </p:txBody>
      </p:sp>
      <p:sp>
        <p:nvSpPr>
          <p:cNvPr id="1053" name="Rectangle 29">
            <a:extLst>
              <a:ext uri="{FF2B5EF4-FFF2-40B4-BE49-F238E27FC236}">
                <a16:creationId xmlns:a16="http://schemas.microsoft.com/office/drawing/2014/main" id="{1E928202-1EDA-43FD-A78F-42C80B071A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0125" y="6400800"/>
            <a:ext cx="25304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400"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1054" name="Rectangle 30">
            <a:extLst>
              <a:ext uri="{FF2B5EF4-FFF2-40B4-BE49-F238E27FC236}">
                <a16:creationId xmlns:a16="http://schemas.microsoft.com/office/drawing/2014/main" id="{43803772-E007-4C4E-800B-320EC9A4E8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400" b="1"/>
            </a:lvl1pPr>
          </a:lstStyle>
          <a:p>
            <a:fld id="{3F77D595-BB3A-45BA-A37C-66FE61A8F0E3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1031" name="Picture 46" descr="D:\홍보실\●홍보실 업무 자료\2003홍보실업무보고\상단 이미지(4).jpg">
            <a:extLst>
              <a:ext uri="{FF2B5EF4-FFF2-40B4-BE49-F238E27FC236}">
                <a16:creationId xmlns:a16="http://schemas.microsoft.com/office/drawing/2014/main" id="{745ACFE2-3BA6-4251-8C55-203941236F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0" descr="D:\2004 기술이전\ETRI CI\2004 변경 로고심볼.wmf">
            <a:extLst>
              <a:ext uri="{FF2B5EF4-FFF2-40B4-BE49-F238E27FC236}">
                <a16:creationId xmlns:a16="http://schemas.microsoft.com/office/drawing/2014/main" id="{4AE9888C-77A2-4EEB-B8B5-6619EC21C7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" name="Text Box 92">
            <a:extLst>
              <a:ext uri="{FF2B5EF4-FFF2-40B4-BE49-F238E27FC236}">
                <a16:creationId xmlns:a16="http://schemas.microsoft.com/office/drawing/2014/main" id="{E07E7B89-7D07-4F91-9295-753D947311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200">
                <a:latin typeface="휴먼새내기체" pitchFamily="18" charset="-127"/>
                <a:ea typeface="휴먼새내기체" pitchFamily="18" charset="-127"/>
              </a:rPr>
              <a:t>Proprietary</a:t>
            </a:r>
          </a:p>
        </p:txBody>
      </p:sp>
      <p:pic>
        <p:nvPicPr>
          <p:cNvPr id="1034" name="Picture 93" descr="D:\2004 기술이전\ETRI CI\2004 변경 로고심볼.wmf">
            <a:extLst>
              <a:ext uri="{FF2B5EF4-FFF2-40B4-BE49-F238E27FC236}">
                <a16:creationId xmlns:a16="http://schemas.microsoft.com/office/drawing/2014/main" id="{CBC0EB41-C97F-479A-9001-8364723F65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0813"/>
            <a:ext cx="6096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굴림체" panose="020B0609000101010101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굴림체" panose="020B0609000101010101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바닥글 개체 틀 1">
            <a:extLst>
              <a:ext uri="{FF2B5EF4-FFF2-40B4-BE49-F238E27FC236}">
                <a16:creationId xmlns:a16="http://schemas.microsoft.com/office/drawing/2014/main" id="{2111EEFE-DE2A-45F0-8D84-A49F19D01D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3075" name="슬라이드 번호 개체 틀 2">
            <a:extLst>
              <a:ext uri="{FF2B5EF4-FFF2-40B4-BE49-F238E27FC236}">
                <a16:creationId xmlns:a16="http://schemas.microsoft.com/office/drawing/2014/main" id="{797A61D4-5108-407F-BA8C-A110A0CA0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7E9543C4-D3B2-4467-917A-30FCF782724C}" type="slidenum">
              <a:rPr lang="en-US" altLang="ko-KR"/>
              <a:pPr eaLnBrk="1" hangingPunct="1"/>
              <a:t>1</a:t>
            </a:fld>
            <a:endParaRPr lang="en-US" altLang="ko-KR"/>
          </a:p>
        </p:txBody>
      </p:sp>
      <p:sp>
        <p:nvSpPr>
          <p:cNvPr id="3076" name="Rectangle 2054">
            <a:extLst>
              <a:ext uri="{FF2B5EF4-FFF2-40B4-BE49-F238E27FC236}">
                <a16:creationId xmlns:a16="http://schemas.microsoft.com/office/drawing/2014/main" id="{D4128C06-56E1-42A1-A197-6DDEB374D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077" name="Rectangle 2060">
            <a:extLst>
              <a:ext uri="{FF2B5EF4-FFF2-40B4-BE49-F238E27FC236}">
                <a16:creationId xmlns:a16="http://schemas.microsoft.com/office/drawing/2014/main" id="{6D43D7E9-391C-458C-A112-25E3B3D8F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34851" name="Rectangle 2051">
            <a:extLst>
              <a:ext uri="{FF2B5EF4-FFF2-40B4-BE49-F238E27FC236}">
                <a16:creationId xmlns:a16="http://schemas.microsoft.com/office/drawing/2014/main" id="{E4802DCF-4D35-4EE3-B301-B7D178404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031875"/>
            <a:ext cx="7316788" cy="6477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>
            <a:outerShdw dist="63500" dir="2212194" algn="ctr" rotWithShape="0">
              <a:srgbClr val="D3D3D3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ko-KR" altLang="en-US" sz="3600" dirty="0" err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스마트폰</a:t>
            </a:r>
            <a:r>
              <a:rPr lang="ko-KR" altLang="en-US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포렌식</a:t>
            </a:r>
            <a:r>
              <a:rPr lang="ko-KR" altLang="en-US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시각화 분석 기술</a:t>
            </a:r>
          </a:p>
        </p:txBody>
      </p:sp>
      <p:pic>
        <p:nvPicPr>
          <p:cNvPr id="334863" name="Picture 2063" descr="보고-2">
            <a:extLst>
              <a:ext uri="{FF2B5EF4-FFF2-40B4-BE49-F238E27FC236}">
                <a16:creationId xmlns:a16="http://schemas.microsoft.com/office/drawing/2014/main" id="{D336CDBB-D8B1-4D8B-8E95-18DA95D0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5" name="Text Box 2065">
            <a:extLst>
              <a:ext uri="{FF2B5EF4-FFF2-40B4-BE49-F238E27FC236}">
                <a16:creationId xmlns:a16="http://schemas.microsoft.com/office/drawing/2014/main" id="{1FE0FA24-1D24-435D-8343-5CE73226C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743200"/>
            <a:ext cx="2133600" cy="1495425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>
            <a:outerShdw dist="53882" dir="2700000" algn="ctr" rotWithShape="0">
              <a:srgbClr val="003366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ETRI</a:t>
            </a:r>
          </a:p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Technology Marketing</a:t>
            </a:r>
          </a:p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Strategy</a:t>
            </a:r>
          </a:p>
        </p:txBody>
      </p:sp>
      <p:sp>
        <p:nvSpPr>
          <p:cNvPr id="334866" name="Rectangle 2066">
            <a:extLst>
              <a:ext uri="{FF2B5EF4-FFF2-40B4-BE49-F238E27FC236}">
                <a16:creationId xmlns:a16="http://schemas.microsoft.com/office/drawing/2014/main" id="{B5DDE795-AE19-4E23-80AD-4C969D668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i="1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rPr>
              <a:t>IT R&amp;D Global Leader</a:t>
            </a:r>
          </a:p>
        </p:txBody>
      </p:sp>
      <p:pic>
        <p:nvPicPr>
          <p:cNvPr id="334870" name="Picture 2070" descr="좌우로고">
            <a:extLst>
              <a:ext uri="{FF2B5EF4-FFF2-40B4-BE49-F238E27FC236}">
                <a16:creationId xmlns:a16="http://schemas.microsoft.com/office/drawing/2014/main" id="{6DC74F51-8914-481B-A480-EE0A4C625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76950"/>
            <a:ext cx="2816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71" name="Picture 2071" descr="2004 변경 로고심볼">
            <a:extLst>
              <a:ext uri="{FF2B5EF4-FFF2-40B4-BE49-F238E27FC236}">
                <a16:creationId xmlns:a16="http://schemas.microsoft.com/office/drawing/2014/main" id="{970F4C83-658F-4F61-9966-9CED72C0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2072">
            <a:extLst>
              <a:ext uri="{FF2B5EF4-FFF2-40B4-BE49-F238E27FC236}">
                <a16:creationId xmlns:a16="http://schemas.microsoft.com/office/drawing/2014/main" id="{18DDB67C-056A-49EE-A50B-99D217A0C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0713"/>
            <a:ext cx="1728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/>
              <a:t>[</a:t>
            </a:r>
            <a:r>
              <a:rPr lang="ko-KR" altLang="en-US" sz="1200"/>
              <a:t>별첨 </a:t>
            </a:r>
            <a:r>
              <a:rPr lang="en-US" altLang="ko-KR" sz="1200"/>
              <a:t>5]</a:t>
            </a:r>
          </a:p>
        </p:txBody>
      </p:sp>
      <p:sp>
        <p:nvSpPr>
          <p:cNvPr id="14" name="Text Box 2061">
            <a:extLst>
              <a:ext uri="{FF2B5EF4-FFF2-40B4-BE49-F238E27FC236}">
                <a16:creationId xmlns:a16="http://schemas.microsoft.com/office/drawing/2014/main" id="{10EC8345-4B4C-4E7D-B1EE-99AD67F2A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4657725"/>
            <a:ext cx="4214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김건우</a:t>
            </a:r>
            <a:r>
              <a:rPr kumimoji="0"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(wootopian@etri.re.kr)</a:t>
            </a:r>
          </a:p>
          <a:p>
            <a:pPr algn="ctr" eaLnBrk="0" latinLnBrk="0" hangingPunct="0">
              <a:defRPr/>
            </a:pPr>
            <a:r>
              <a:rPr kumimoji="0"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암호기술연구실</a:t>
            </a:r>
          </a:p>
        </p:txBody>
      </p:sp>
      <p:sp>
        <p:nvSpPr>
          <p:cNvPr id="15" name="Text Box 2061">
            <a:extLst>
              <a:ext uri="{FF2B5EF4-FFF2-40B4-BE49-F238E27FC236}">
                <a16:creationId xmlns:a16="http://schemas.microsoft.com/office/drawing/2014/main" id="{C6FEAD04-B257-4D30-95AE-20B5D343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6416675"/>
            <a:ext cx="2951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소프트웨어연구부문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사이버보안연구단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utoUpdateAnimBg="0"/>
      <p:bldP spid="334865" grpId="0" autoUpdateAnimBg="0"/>
      <p:bldP spid="334866" grpId="0" autoUpdateAnimBg="0"/>
      <p:bldP spid="14" grpId="0" autoUpdateAnimBg="0"/>
      <p:bldP spid="1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번호 개체 틀 4">
            <a:extLst>
              <a:ext uri="{FF2B5EF4-FFF2-40B4-BE49-F238E27FC236}">
                <a16:creationId xmlns:a16="http://schemas.microsoft.com/office/drawing/2014/main" id="{2CCE66BB-6BC3-4B28-8DC5-2A18CF76EE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8C1A9089-E42B-4BD6-AD93-FEFB1A0340E8}" type="slidenum">
              <a:rPr lang="en-US" altLang="ko-KR"/>
              <a:pPr eaLnBrk="1" hangingPunct="1"/>
              <a:t>2</a:t>
            </a:fld>
            <a:endParaRPr lang="en-US" altLang="ko-KR"/>
          </a:p>
        </p:txBody>
      </p:sp>
      <p:pic>
        <p:nvPicPr>
          <p:cNvPr id="4099" name="Picture 742" descr="D:\홍보실\●홍보실 업무 자료\2003홍보실업무보고\상단 이미지(3).jpg">
            <a:extLst>
              <a:ext uri="{FF2B5EF4-FFF2-40B4-BE49-F238E27FC236}">
                <a16:creationId xmlns:a16="http://schemas.microsoft.com/office/drawing/2014/main" id="{4A6FA680-5CE6-4629-9C5F-E90ACC5FD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743">
            <a:extLst>
              <a:ext uri="{FF2B5EF4-FFF2-40B4-BE49-F238E27FC236}">
                <a16:creationId xmlns:a16="http://schemas.microsoft.com/office/drawing/2014/main" id="{774980AC-E260-4696-B6AB-E797F420B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5715000" cy="4119563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895350" indent="-609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ko-KR" altLang="en-US" sz="290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목    차</a:t>
            </a:r>
          </a:p>
          <a:p>
            <a:pPr lvl="1" eaLnBrk="1" hangingPunct="1">
              <a:lnSpc>
                <a:spcPct val="110000"/>
              </a:lnSpc>
              <a:buClr>
                <a:srgbClr val="CC0066"/>
              </a:buClr>
            </a:pPr>
            <a:r>
              <a:rPr lang="en-US" altLang="ko-KR" sz="2500" b="1">
                <a:solidFill>
                  <a:srgbClr val="FF6600"/>
                </a:solidFill>
                <a:latin typeface="Times New Roman" panose="02020603050405020304" pitchFamily="18" charset="0"/>
              </a:rPr>
              <a:t>----------------------------------------------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1. </a:t>
            </a:r>
            <a:r>
              <a:rPr lang="ko-KR" altLang="en-US" sz="2500" b="1">
                <a:latin typeface="Times New Roman" panose="02020603050405020304" pitchFamily="18" charset="0"/>
              </a:rPr>
              <a:t>기술의 개요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2. </a:t>
            </a:r>
            <a:r>
              <a:rPr lang="ko-KR" altLang="en-US" sz="2500" b="1">
                <a:latin typeface="Times New Roman" panose="02020603050405020304" pitchFamily="18" charset="0"/>
              </a:rPr>
              <a:t>기술이전 내용 및 범위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3. </a:t>
            </a:r>
            <a:r>
              <a:rPr lang="ko-KR" altLang="en-US" sz="2500" b="1">
                <a:latin typeface="Times New Roman" panose="02020603050405020304" pitchFamily="18" charset="0"/>
              </a:rPr>
              <a:t>경쟁기술과 비교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4. </a:t>
            </a:r>
            <a:r>
              <a:rPr lang="ko-KR" altLang="en-US" sz="2500" b="1">
                <a:latin typeface="Times New Roman" panose="02020603050405020304" pitchFamily="18" charset="0"/>
              </a:rPr>
              <a:t>기술의 사업성 </a:t>
            </a:r>
            <a:endParaRPr lang="en-US" altLang="ko-KR" sz="2500" b="1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ko-KR" altLang="en-US" sz="2500" b="1">
                <a:latin typeface="Times New Roman" panose="02020603050405020304" pitchFamily="18" charset="0"/>
              </a:rPr>
              <a:t> </a:t>
            </a:r>
            <a:r>
              <a:rPr lang="en-US" altLang="ko-KR" sz="2500" b="1">
                <a:latin typeface="Times New Roman" panose="02020603050405020304" pitchFamily="18" charset="0"/>
              </a:rPr>
              <a:t>- </a:t>
            </a:r>
            <a:r>
              <a:rPr lang="ko-KR" altLang="en-US" sz="2500" b="1">
                <a:latin typeface="Times New Roman" panose="02020603050405020304" pitchFamily="18" charset="0"/>
              </a:rPr>
              <a:t>활용분야 및 기대효과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5. </a:t>
            </a:r>
            <a:r>
              <a:rPr lang="ko-KR" altLang="en-US" sz="2500" b="1">
                <a:latin typeface="Times New Roman" panose="02020603050405020304" pitchFamily="18" charset="0"/>
              </a:rPr>
              <a:t>국내외 시장 동향</a:t>
            </a:r>
          </a:p>
        </p:txBody>
      </p:sp>
      <p:sp>
        <p:nvSpPr>
          <p:cNvPr id="7" name="Text Box 2061">
            <a:extLst>
              <a:ext uri="{FF2B5EF4-FFF2-40B4-BE49-F238E27FC236}">
                <a16:creationId xmlns:a16="http://schemas.microsoft.com/office/drawing/2014/main" id="{E6E54476-20E7-4362-9317-4464B041D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416675"/>
            <a:ext cx="2592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사이버보안연구단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번호 개체 틀 4">
            <a:extLst>
              <a:ext uri="{FF2B5EF4-FFF2-40B4-BE49-F238E27FC236}">
                <a16:creationId xmlns:a16="http://schemas.microsoft.com/office/drawing/2014/main" id="{5DAFCB64-E4D1-497A-A89E-9E41B3E77F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3AE09691-8DA7-4C84-AFC5-A60A8C2A989E}" type="slidenum">
              <a:rPr lang="en-US" altLang="ko-KR"/>
              <a:pPr eaLnBrk="1" hangingPunct="1"/>
              <a:t>3</a:t>
            </a:fld>
            <a:endParaRPr lang="en-US" altLang="ko-KR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9E92DBE-C12F-4277-A208-18B5D0C58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</a:t>
            </a:r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23FBE4E0-9E7B-41DC-B333-D891F8F0E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33463"/>
            <a:ext cx="8501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800" b="1" dirty="0" err="1">
                <a:solidFill>
                  <a:srgbClr val="CC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스마트폰</a:t>
            </a:r>
            <a:r>
              <a:rPr lang="ko-KR" altLang="en-US" sz="2800" b="1" dirty="0">
                <a:solidFill>
                  <a:srgbClr val="CC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lang="ko-KR" altLang="en-US" sz="2800" b="1" dirty="0" err="1">
                <a:solidFill>
                  <a:srgbClr val="CC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포렌식</a:t>
            </a:r>
            <a:r>
              <a:rPr lang="ko-KR" altLang="en-US" sz="2800" b="1" dirty="0">
                <a:solidFill>
                  <a:srgbClr val="CC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시각화 분석 기술</a:t>
            </a:r>
            <a:endParaRPr lang="en-US" altLang="ko-KR" sz="2800" b="1" dirty="0">
              <a:solidFill>
                <a:srgbClr val="CC0066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marL="742950" lvl="1" indent="-285750">
              <a:spcBef>
                <a:spcPct val="15000"/>
              </a:spcBef>
              <a:buFont typeface="Wingdings 2" pitchFamily="18" charset="2"/>
              <a:buChar char="8"/>
              <a:defRPr/>
            </a:pPr>
            <a:r>
              <a:rPr lang="ko-KR" altLang="en-US" sz="2000" dirty="0" err="1">
                <a:latin typeface="굴림" pitchFamily="50" charset="-127"/>
                <a:ea typeface="굴림" pitchFamily="50" charset="-127"/>
              </a:rPr>
              <a:t>스마트폰에서</a:t>
            </a:r>
            <a:r>
              <a:rPr lang="ko-KR" altLang="en-US" sz="2000" dirty="0">
                <a:latin typeface="굴림" pitchFamily="50" charset="-127"/>
                <a:ea typeface="굴림" pitchFamily="50" charset="-127"/>
              </a:rPr>
              <a:t> 수집된 통화 기록</a:t>
            </a:r>
            <a:r>
              <a:rPr lang="en-US" altLang="ko-KR" sz="2000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>
                <a:latin typeface="굴림" pitchFamily="50" charset="-127"/>
                <a:ea typeface="굴림" pitchFamily="50" charset="-127"/>
              </a:rPr>
              <a:t>문자</a:t>
            </a:r>
            <a:r>
              <a:rPr lang="en-US" altLang="ko-KR" sz="2000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>
                <a:latin typeface="굴림" pitchFamily="50" charset="-127"/>
                <a:ea typeface="굴림" pitchFamily="50" charset="-127"/>
              </a:rPr>
              <a:t>웹 검색</a:t>
            </a:r>
            <a:r>
              <a:rPr lang="en-US" altLang="ko-KR" sz="2000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>
                <a:latin typeface="굴림" pitchFamily="50" charset="-127"/>
                <a:ea typeface="굴림" pitchFamily="50" charset="-127"/>
              </a:rPr>
              <a:t>일정</a:t>
            </a:r>
            <a:r>
              <a:rPr lang="en-US" altLang="ko-KR" sz="2000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>
                <a:latin typeface="굴림" pitchFamily="50" charset="-127"/>
                <a:ea typeface="굴림" pitchFamily="50" charset="-127"/>
              </a:rPr>
              <a:t>메모</a:t>
            </a:r>
            <a:r>
              <a:rPr lang="en-US" altLang="ko-KR" sz="2000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>
                <a:latin typeface="굴림" pitchFamily="50" charset="-127"/>
                <a:ea typeface="굴림" pitchFamily="50" charset="-127"/>
              </a:rPr>
              <a:t>위치 등의 정보를 그래프</a:t>
            </a:r>
            <a:r>
              <a:rPr lang="en-US" altLang="ko-KR" sz="2000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>
                <a:latin typeface="굴림" pitchFamily="50" charset="-127"/>
                <a:ea typeface="굴림" pitchFamily="50" charset="-127"/>
              </a:rPr>
              <a:t>차트 등의 그래픽 요소를 사용하여 시각화 분석을 제공하는 기술임</a:t>
            </a:r>
            <a:endParaRPr lang="en-US" altLang="ko-KR" sz="2000" kern="0" dirty="0">
              <a:latin typeface="맑은 고딕" pitchFamily="50" charset="-127"/>
              <a:ea typeface="맑은 고딕" pitchFamily="50" charset="-127"/>
            </a:endParaRPr>
          </a:p>
          <a:p>
            <a:pPr marL="742950" lvl="1" indent="-285750">
              <a:spcBef>
                <a:spcPct val="15000"/>
              </a:spcBef>
              <a:buFont typeface="Wingdings 2" pitchFamily="18" charset="2"/>
              <a:buChar char="8"/>
              <a:defRPr/>
            </a:pPr>
            <a:r>
              <a:rPr lang="en-US" altLang="ko-KR" sz="2000" kern="0" dirty="0">
                <a:latin typeface="맑은 고딕" pitchFamily="50" charset="-127"/>
                <a:ea typeface="맑은 고딕" pitchFamily="50" charset="-127"/>
              </a:rPr>
              <a:t>Product : </a:t>
            </a:r>
            <a:r>
              <a:rPr lang="ko-KR" altLang="en-US" sz="2000" kern="0" dirty="0" err="1">
                <a:latin typeface="맑은 고딕" pitchFamily="50" charset="-127"/>
                <a:ea typeface="맑은 고딕" pitchFamily="50" charset="-127"/>
              </a:rPr>
              <a:t>스마트폰</a:t>
            </a:r>
            <a:r>
              <a:rPr lang="ko-KR" altLang="en-US" sz="2000" kern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kern="0" dirty="0" err="1">
                <a:latin typeface="맑은 고딕" pitchFamily="50" charset="-127"/>
                <a:ea typeface="맑은 고딕" pitchFamily="50" charset="-127"/>
              </a:rPr>
              <a:t>포렌식</a:t>
            </a:r>
            <a:r>
              <a:rPr lang="ko-KR" altLang="en-US" sz="2000" kern="0" dirty="0">
                <a:latin typeface="맑은 고딕" pitchFamily="50" charset="-127"/>
                <a:ea typeface="맑은 고딕" pitchFamily="50" charset="-127"/>
              </a:rPr>
              <a:t> 데이터 시각화 도구 </a:t>
            </a:r>
            <a:r>
              <a:rPr lang="en-US" altLang="ko-KR" sz="2000" kern="0" dirty="0">
                <a:latin typeface="맑은 고딕" pitchFamily="50" charset="-127"/>
                <a:ea typeface="맑은 고딕" pitchFamily="50" charset="-127"/>
              </a:rPr>
              <a:t>(SW)</a:t>
            </a: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8339F793-4361-4D35-A13D-10F296537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416675"/>
            <a:ext cx="2592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사이버보안연구단</a:t>
            </a: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500D831E-3BC3-49D8-9F1B-DEC3B107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5127" name="Picture 3">
            <a:extLst>
              <a:ext uri="{FF2B5EF4-FFF2-40B4-BE49-F238E27FC236}">
                <a16:creationId xmlns:a16="http://schemas.microsoft.com/office/drawing/2014/main" id="{AF63C683-0C2F-4DA2-8E2D-268003DF8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97200"/>
            <a:ext cx="7488238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4">
            <a:extLst>
              <a:ext uri="{FF2B5EF4-FFF2-40B4-BE49-F238E27FC236}">
                <a16:creationId xmlns:a16="http://schemas.microsoft.com/office/drawing/2014/main" id="{5C7A083A-DEA9-4801-BEF9-52399EE55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896C2397-2263-4CDF-9037-C41B79F54E8A}" type="slidenum">
              <a:rPr lang="en-US" altLang="ko-KR"/>
              <a:pPr eaLnBrk="1" hangingPunct="1"/>
              <a:t>4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515AA23-E9B9-4DE2-94AC-3BBBB97C5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</a:p>
        </p:txBody>
      </p:sp>
      <p:sp>
        <p:nvSpPr>
          <p:cNvPr id="6148" name="Rectangle 5">
            <a:extLst>
              <a:ext uri="{FF2B5EF4-FFF2-40B4-BE49-F238E27FC236}">
                <a16:creationId xmlns:a16="http://schemas.microsoft.com/office/drawing/2014/main" id="{B3BA3BCB-2CE7-4B75-8C24-9209F1967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52513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6200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21920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ko-KR" altLang="en-US" sz="2000" b="1">
                <a:solidFill>
                  <a:srgbClr val="CC0066"/>
                </a:solidFill>
              </a:rPr>
              <a:t>기술이전 내용</a:t>
            </a:r>
            <a:endParaRPr lang="en-US" altLang="ko-KR" sz="2000" b="1">
              <a:solidFill>
                <a:srgbClr val="CC0066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400"/>
              <a:t>스마트폰으로 부터 수집한 디지털 증거 시각화 기술</a:t>
            </a:r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400"/>
              <a:t>그래프</a:t>
            </a:r>
            <a:r>
              <a:rPr lang="en-US" altLang="ko-KR" sz="1400"/>
              <a:t>, </a:t>
            </a:r>
            <a:r>
              <a:rPr lang="ko-KR" altLang="en-US" sz="1400"/>
              <a:t>차트 등 그래픽 요소를 사용하여 앱 사용정보 제공</a:t>
            </a:r>
            <a:endParaRPr lang="en-US" altLang="ko-KR" sz="1400"/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400"/>
              <a:t>사건 관련 증거 및 인적 관계의 시각화 분석을 제시하는 기술</a:t>
            </a:r>
          </a:p>
          <a:p>
            <a:pPr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ko-KR" altLang="en-US" sz="2000" b="1">
                <a:solidFill>
                  <a:srgbClr val="CC0066"/>
                </a:solidFill>
              </a:rPr>
              <a:t>기술이전 범위</a:t>
            </a:r>
            <a:endParaRPr lang="en-US" altLang="ko-KR" sz="2000" b="1">
              <a:solidFill>
                <a:srgbClr val="CC0066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400"/>
              <a:t>시각화 모델링</a:t>
            </a:r>
            <a:endParaRPr lang="en-US" altLang="ko-KR" sz="1400"/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1400"/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1400"/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1400"/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1400"/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1400"/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1400"/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1400"/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1400"/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1400"/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400"/>
              <a:t>시스템 설계서</a:t>
            </a:r>
            <a:r>
              <a:rPr lang="en-US" altLang="ko-KR" sz="1400"/>
              <a:t>, </a:t>
            </a:r>
            <a:r>
              <a:rPr lang="ko-KR" altLang="en-US" sz="1400"/>
              <a:t>블록 설계서</a:t>
            </a:r>
            <a:r>
              <a:rPr lang="en-US" altLang="ko-KR" sz="1400"/>
              <a:t>, </a:t>
            </a:r>
            <a:r>
              <a:rPr lang="ko-KR" altLang="en-US" sz="1400"/>
              <a:t>시험 절차</a:t>
            </a:r>
            <a:r>
              <a:rPr lang="en-US" altLang="ko-KR" sz="1400"/>
              <a:t>/</a:t>
            </a:r>
            <a:r>
              <a:rPr lang="ko-KR" altLang="en-US" sz="1400"/>
              <a:t>결과서</a:t>
            </a:r>
            <a:endParaRPr lang="en-US" altLang="ko-KR" sz="1400"/>
          </a:p>
          <a:p>
            <a:pPr lvl="2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en-US" altLang="ko-KR" sz="1400"/>
              <a:t>SFVS </a:t>
            </a:r>
            <a:r>
              <a:rPr lang="ko-KR" altLang="en-US" sz="1400"/>
              <a:t>시스템 설계서</a:t>
            </a:r>
            <a:endParaRPr lang="en-US" altLang="ko-KR" sz="1400"/>
          </a:p>
          <a:p>
            <a:pPr lvl="2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en-US" altLang="ko-KR" sz="1400"/>
              <a:t>SFVS </a:t>
            </a:r>
            <a:r>
              <a:rPr lang="ko-KR" altLang="en-US" sz="1400"/>
              <a:t>블록 설계서 </a:t>
            </a:r>
            <a:endParaRPr lang="en-US" altLang="ko-KR" sz="1400"/>
          </a:p>
          <a:p>
            <a:pPr lvl="2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en-US" altLang="ko-KR" sz="1400"/>
              <a:t>SFVS </a:t>
            </a:r>
            <a:r>
              <a:rPr lang="ko-KR" altLang="en-US" sz="1400"/>
              <a:t>시험절차서</a:t>
            </a:r>
            <a:endParaRPr lang="en-US" altLang="ko-KR" sz="1400"/>
          </a:p>
          <a:p>
            <a:pPr lvl="2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en-US" altLang="ko-KR" sz="1400"/>
              <a:t>SFVS </a:t>
            </a:r>
            <a:r>
              <a:rPr lang="ko-KR" altLang="en-US" sz="1400"/>
              <a:t>시험결과서</a:t>
            </a:r>
          </a:p>
          <a:p>
            <a:pPr lvl="2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1400"/>
          </a:p>
          <a:p>
            <a:pPr lvl="2" eaLnBrk="1" hangingPunct="1">
              <a:spcBef>
                <a:spcPct val="20000"/>
              </a:spcBef>
              <a:buClr>
                <a:srgbClr val="6600CC"/>
              </a:buClr>
              <a:buFontTx/>
              <a:buChar char="-"/>
            </a:pPr>
            <a:endParaRPr lang="ko-KR" altLang="en-US" sz="1400"/>
          </a:p>
          <a:p>
            <a:pPr lvl="2" eaLnBrk="1" hangingPunct="1">
              <a:spcBef>
                <a:spcPct val="20000"/>
              </a:spcBef>
              <a:buClr>
                <a:srgbClr val="6600CC"/>
              </a:buClr>
              <a:buFontTx/>
              <a:buChar char="-"/>
            </a:pPr>
            <a:endParaRPr lang="ko-KR" altLang="en-US" sz="1400"/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BFA5F6BB-2910-4058-8F1A-99D5A304F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416675"/>
            <a:ext cx="2592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사이버보안연구단</a:t>
            </a:r>
          </a:p>
        </p:txBody>
      </p:sp>
      <p:sp>
        <p:nvSpPr>
          <p:cNvPr id="6150" name="Rectangle 10">
            <a:extLst>
              <a:ext uri="{FF2B5EF4-FFF2-40B4-BE49-F238E27FC236}">
                <a16:creationId xmlns:a16="http://schemas.microsoft.com/office/drawing/2014/main" id="{0C8F4553-FE89-4AEA-9744-000B8BD9E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51" name="Rectangle 9">
            <a:extLst>
              <a:ext uri="{FF2B5EF4-FFF2-40B4-BE49-F238E27FC236}">
                <a16:creationId xmlns:a16="http://schemas.microsoft.com/office/drawing/2014/main" id="{F0825331-B0B2-40AC-9B94-D4D7FEB3D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6152" name="_x80425096" descr="EMB00000a602c05">
            <a:extLst>
              <a:ext uri="{FF2B5EF4-FFF2-40B4-BE49-F238E27FC236}">
                <a16:creationId xmlns:a16="http://schemas.microsoft.com/office/drawing/2014/main" id="{79BCB2E5-17E6-40A4-9D4E-0FD1A2DF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81300"/>
            <a:ext cx="489743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번호 개체 틀 4">
            <a:extLst>
              <a:ext uri="{FF2B5EF4-FFF2-40B4-BE49-F238E27FC236}">
                <a16:creationId xmlns:a16="http://schemas.microsoft.com/office/drawing/2014/main" id="{67387543-1B03-4715-B4E2-5C5644340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B6F88C54-DE6B-4B28-969B-BA2139285D17}" type="slidenum">
              <a:rPr lang="en-US" altLang="ko-KR"/>
              <a:pPr eaLnBrk="1" hangingPunct="1"/>
              <a:t>5</a:t>
            </a:fld>
            <a:endParaRPr lang="en-US" altLang="ko-K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2962C7B-F07D-4FA6-B44D-177A15300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64D11-E809-40DD-AF3A-372622B4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28688"/>
            <a:ext cx="850106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800" b="1" dirty="0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 기술 개발 현황</a:t>
            </a:r>
            <a:endParaRPr lang="en-US" altLang="ko-KR" sz="1100" b="1" dirty="0">
              <a:solidFill>
                <a:srgbClr val="CC0066"/>
              </a:solidFill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기술성숙도</a:t>
            </a:r>
            <a:r>
              <a:rPr lang="en-US" altLang="ko-KR" sz="2000" dirty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000" spc="-100" dirty="0">
                <a:latin typeface="굴림" pitchFamily="50" charset="-127"/>
                <a:ea typeface="굴림" pitchFamily="50" charset="-127"/>
              </a:rPr>
              <a:t>TRL : Technology Readiness Level</a:t>
            </a:r>
            <a:r>
              <a:rPr lang="en-US" altLang="ko-KR" sz="2000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단계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:  ( 5 )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단계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91EC58A8-848C-4200-8E7D-E955D7420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  <p:pic>
        <p:nvPicPr>
          <p:cNvPr id="7174" name="Picture 2">
            <a:extLst>
              <a:ext uri="{FF2B5EF4-FFF2-40B4-BE49-F238E27FC236}">
                <a16:creationId xmlns:a16="http://schemas.microsoft.com/office/drawing/2014/main" id="{C7C91180-C42B-4816-8506-4DAC0C78B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8572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번호 개체 틀 4">
            <a:extLst>
              <a:ext uri="{FF2B5EF4-FFF2-40B4-BE49-F238E27FC236}">
                <a16:creationId xmlns:a16="http://schemas.microsoft.com/office/drawing/2014/main" id="{7C76F911-A9BA-41E8-B4D1-6CDB3AC606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E54856F0-33F9-47AD-9AB9-E78E0045AB9B}" type="slidenum">
              <a:rPr lang="en-US" altLang="ko-KR"/>
              <a:pPr eaLnBrk="1" hangingPunct="1"/>
              <a:t>6</a:t>
            </a:fld>
            <a:endParaRPr lang="en-US" altLang="ko-K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4BFF8AA-AC92-4FAD-B3ED-9DE2B0F08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경쟁기술과 비교</a:t>
            </a: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33192468-5A6A-4635-990E-0737B3ECB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71563"/>
            <a:ext cx="8501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400" b="1" dirty="0">
                <a:solidFill>
                  <a:srgbClr val="CC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복수 </a:t>
            </a:r>
            <a:r>
              <a:rPr lang="ko-KR" altLang="en-US" sz="2400" b="1" dirty="0" err="1">
                <a:solidFill>
                  <a:srgbClr val="CC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스마트폰</a:t>
            </a:r>
            <a:r>
              <a:rPr lang="ko-KR" altLang="en-US" sz="2400" b="1" dirty="0">
                <a:solidFill>
                  <a:srgbClr val="CC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동시 분석 지원</a:t>
            </a:r>
            <a:endParaRPr lang="en-US" altLang="ko-KR" sz="2400" b="1" dirty="0">
              <a:solidFill>
                <a:srgbClr val="CC0066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1400" dirty="0">
                <a:latin typeface="굴림" pitchFamily="50" charset="-127"/>
                <a:ea typeface="굴림" pitchFamily="50" charset="-127"/>
              </a:rPr>
              <a:t>복수 </a:t>
            </a:r>
            <a:r>
              <a:rPr lang="ko-KR" altLang="en-US" sz="1400" dirty="0" err="1">
                <a:latin typeface="굴림" pitchFamily="50" charset="-127"/>
                <a:ea typeface="굴림" pitchFamily="50" charset="-127"/>
              </a:rPr>
              <a:t>스마트폰</a:t>
            </a:r>
            <a:r>
              <a:rPr lang="ko-KR" altLang="en-US" sz="1400" dirty="0">
                <a:latin typeface="굴림" pitchFamily="50" charset="-127"/>
                <a:ea typeface="굴림" pitchFamily="50" charset="-127"/>
              </a:rPr>
              <a:t> 데이터 연관관계 시각화</a:t>
            </a:r>
          </a:p>
          <a:p>
            <a:pPr marL="1219200" lvl="2" indent="-285750">
              <a:spcBef>
                <a:spcPct val="20000"/>
              </a:spcBef>
              <a:buClr>
                <a:srgbClr val="6600CC"/>
              </a:buClr>
              <a:buFontTx/>
              <a:buChar char="-"/>
              <a:defRPr/>
            </a:pPr>
            <a:r>
              <a:rPr lang="ko-KR" altLang="en-US" sz="1400" dirty="0">
                <a:latin typeface="굴림" pitchFamily="50" charset="-127"/>
                <a:ea typeface="굴림" pitchFamily="50" charset="-127"/>
              </a:rPr>
              <a:t>통화</a:t>
            </a:r>
            <a:r>
              <a:rPr lang="en-US" altLang="ko-KR" sz="1400" dirty="0">
                <a:latin typeface="굴림" pitchFamily="50" charset="-127"/>
                <a:ea typeface="굴림" pitchFamily="50" charset="-127"/>
              </a:rPr>
              <a:t>/SMS/SNS/Email </a:t>
            </a:r>
            <a:r>
              <a:rPr lang="ko-KR" altLang="en-US" sz="1400" dirty="0">
                <a:latin typeface="굴림" pitchFamily="50" charset="-127"/>
                <a:ea typeface="굴림" pitchFamily="50" charset="-127"/>
              </a:rPr>
              <a:t>사용 </a:t>
            </a:r>
            <a:r>
              <a:rPr lang="ko-KR" altLang="en-US" sz="1400" dirty="0" err="1">
                <a:latin typeface="굴림" pitchFamily="50" charset="-127"/>
                <a:ea typeface="굴림" pitchFamily="50" charset="-127"/>
              </a:rPr>
              <a:t>빈도별</a:t>
            </a:r>
            <a:r>
              <a:rPr lang="ko-KR" altLang="en-US" sz="1400" dirty="0">
                <a:latin typeface="굴림" pitchFamily="50" charset="-127"/>
                <a:ea typeface="굴림" pitchFamily="50" charset="-127"/>
              </a:rPr>
              <a:t> 차등하여 모델링</a:t>
            </a:r>
          </a:p>
          <a:p>
            <a:pPr marL="1219200" lvl="2" indent="-285750">
              <a:spcBef>
                <a:spcPct val="20000"/>
              </a:spcBef>
              <a:buClr>
                <a:srgbClr val="6600CC"/>
              </a:buClr>
              <a:buFontTx/>
              <a:buChar char="-"/>
              <a:defRPr/>
            </a:pPr>
            <a:r>
              <a:rPr lang="ko-KR" altLang="en-US" sz="1400" dirty="0">
                <a:latin typeface="굴림" pitchFamily="50" charset="-127"/>
                <a:ea typeface="굴림" pitchFamily="50" charset="-127"/>
              </a:rPr>
              <a:t>두 개의 </a:t>
            </a:r>
            <a:r>
              <a:rPr lang="ko-KR" altLang="en-US" sz="1400" dirty="0" err="1">
                <a:latin typeface="굴림" pitchFamily="50" charset="-127"/>
                <a:ea typeface="굴림" pitchFamily="50" charset="-127"/>
              </a:rPr>
              <a:t>스마트폰</a:t>
            </a:r>
            <a:r>
              <a:rPr lang="ko-KR" altLang="en-US" sz="1400" dirty="0">
                <a:latin typeface="굴림" pitchFamily="50" charset="-127"/>
                <a:ea typeface="굴림" pitchFamily="50" charset="-127"/>
              </a:rPr>
              <a:t> 간의 공통 사용 목록 제시</a:t>
            </a:r>
            <a:endParaRPr lang="en-US" altLang="ko-KR" sz="1400" dirty="0"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1400" dirty="0">
                <a:latin typeface="굴림" pitchFamily="50" charset="-127"/>
                <a:ea typeface="굴림" pitchFamily="50" charset="-127"/>
              </a:rPr>
              <a:t>멀티 디스플레이 지원</a:t>
            </a:r>
          </a:p>
          <a:p>
            <a:pPr marL="1219200" lvl="2" indent="-285750">
              <a:spcBef>
                <a:spcPct val="20000"/>
              </a:spcBef>
              <a:buClr>
                <a:srgbClr val="6600CC"/>
              </a:buClr>
              <a:buFontTx/>
              <a:buChar char="-"/>
              <a:defRPr/>
            </a:pPr>
            <a:r>
              <a:rPr lang="ko-KR" altLang="en-US" sz="1400" dirty="0" err="1">
                <a:latin typeface="굴림" pitchFamily="50" charset="-127"/>
                <a:ea typeface="굴림" pitchFamily="50" charset="-127"/>
              </a:rPr>
              <a:t>싱글</a:t>
            </a:r>
            <a:r>
              <a:rPr lang="ko-KR" altLang="en-US" sz="1400" dirty="0">
                <a:latin typeface="굴림" pitchFamily="50" charset="-127"/>
                <a:ea typeface="굴림" pitchFamily="50" charset="-127"/>
              </a:rPr>
              <a:t> 스크린</a:t>
            </a:r>
            <a:r>
              <a:rPr lang="en-US" altLang="ko-KR" sz="1400" dirty="0">
                <a:latin typeface="굴림" pitchFamily="50" charset="-127"/>
                <a:ea typeface="굴림" pitchFamily="50" charset="-127"/>
              </a:rPr>
              <a:t>/</a:t>
            </a:r>
            <a:r>
              <a:rPr lang="ko-KR" altLang="en-US" sz="1400" dirty="0">
                <a:latin typeface="굴림" pitchFamily="50" charset="-127"/>
                <a:ea typeface="굴림" pitchFamily="50" charset="-127"/>
              </a:rPr>
              <a:t>멀티 스크린</a:t>
            </a:r>
            <a:r>
              <a:rPr lang="en-US" altLang="ko-KR" sz="1400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400" dirty="0">
                <a:latin typeface="굴림" pitchFamily="50" charset="-127"/>
                <a:ea typeface="굴림" pitchFamily="50" charset="-127"/>
              </a:rPr>
              <a:t>분리화면</a:t>
            </a:r>
            <a:r>
              <a:rPr lang="en-US" altLang="ko-KR" sz="1400" dirty="0">
                <a:latin typeface="굴림" pitchFamily="50" charset="-127"/>
                <a:ea typeface="굴림" pitchFamily="50" charset="-127"/>
              </a:rPr>
              <a:t>/</a:t>
            </a:r>
            <a:r>
              <a:rPr lang="ko-KR" altLang="en-US" sz="1400" dirty="0">
                <a:latin typeface="굴림" pitchFamily="50" charset="-127"/>
                <a:ea typeface="굴림" pitchFamily="50" charset="-127"/>
              </a:rPr>
              <a:t>통합화면</a:t>
            </a:r>
            <a:r>
              <a:rPr lang="en-US" altLang="ko-KR" sz="1400" dirty="0">
                <a:latin typeface="굴림" pitchFamily="50" charset="-127"/>
                <a:ea typeface="굴림" pitchFamily="50" charset="-127"/>
              </a:rPr>
              <a:t>)</a:t>
            </a:r>
          </a:p>
          <a:p>
            <a:pPr marL="1219200" lvl="2" indent="-285750">
              <a:spcBef>
                <a:spcPct val="20000"/>
              </a:spcBef>
              <a:buClr>
                <a:srgbClr val="6600CC"/>
              </a:buClr>
              <a:buFontTx/>
              <a:buChar char="-"/>
              <a:defRPr/>
            </a:pPr>
            <a:r>
              <a:rPr lang="ko-KR" altLang="en-US" sz="1400" dirty="0">
                <a:latin typeface="굴림" pitchFamily="50" charset="-127"/>
                <a:ea typeface="굴림" pitchFamily="50" charset="-127"/>
              </a:rPr>
              <a:t>멀티 디스플레이를 이용한 </a:t>
            </a:r>
            <a:r>
              <a:rPr lang="en-US" altLang="ko-KR" sz="1400" dirty="0">
                <a:latin typeface="굴림" pitchFamily="50" charset="-127"/>
                <a:ea typeface="굴림" pitchFamily="50" charset="-127"/>
              </a:rPr>
              <a:t>6</a:t>
            </a:r>
            <a:r>
              <a:rPr lang="ko-KR" altLang="en-US" sz="1400" dirty="0">
                <a:latin typeface="굴림" pitchFamily="50" charset="-127"/>
                <a:ea typeface="굴림" pitchFamily="50" charset="-127"/>
              </a:rPr>
              <a:t>개 시각화 모델링의 동시 분석 가능</a:t>
            </a:r>
            <a:endParaRPr lang="en-US" altLang="ko-KR" sz="1400" dirty="0">
              <a:latin typeface="굴림" pitchFamily="50" charset="-127"/>
              <a:ea typeface="굴림" pitchFamily="50" charset="-127"/>
            </a:endParaRPr>
          </a:p>
          <a:p>
            <a:pPr marL="342900" indent="-342900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400" b="1" dirty="0">
              <a:solidFill>
                <a:srgbClr val="CC0066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400" b="1" dirty="0">
                <a:solidFill>
                  <a:srgbClr val="CC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유리한 점</a:t>
            </a:r>
            <a:endParaRPr lang="en-US" altLang="ko-KR" sz="2400" b="1" dirty="0">
              <a:solidFill>
                <a:srgbClr val="CC0066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Tx/>
              <a:buChar char="-"/>
              <a:defRPr/>
            </a:pP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통신수단 고급 분석과 통신 상대와의 인적관계 분석</a:t>
            </a: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Tx/>
              <a:buChar char="-"/>
              <a:defRPr/>
            </a:pP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타임라인 모델링 등 가시화 분석에 기반하여 데이터가 아니라 정보로서의 가치가 있음</a:t>
            </a: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Tx/>
              <a:buChar char="-"/>
              <a:defRPr/>
            </a:pP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시각화 모델링에서 분석 기간 변경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dirty="0" err="1">
                <a:latin typeface="굴림" pitchFamily="50" charset="-127"/>
                <a:ea typeface="굴림" pitchFamily="50" charset="-127"/>
              </a:rPr>
              <a:t>앱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 타입 및 종류 선택이 가능함</a:t>
            </a: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Tx/>
              <a:buChar char="-"/>
              <a:defRPr/>
            </a:pP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두 개의 스마트 </a:t>
            </a:r>
            <a:r>
              <a:rPr lang="ko-KR" altLang="en-US" sz="1600" dirty="0" err="1">
                <a:latin typeface="굴림" pitchFamily="50" charset="-127"/>
                <a:ea typeface="굴림" pitchFamily="50" charset="-127"/>
              </a:rPr>
              <a:t>폰간의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 연관관계 분석을 지원하는데 이에 관한 기존 기술은 없음</a:t>
            </a: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Tx/>
              <a:buChar char="-"/>
              <a:defRPr/>
            </a:pPr>
            <a:endParaRPr lang="ko-KR" altLang="en-US" sz="1600" dirty="0"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Tx/>
              <a:buChar char="-"/>
              <a:defRPr/>
            </a:pPr>
            <a:endParaRPr lang="ko-KR" altLang="en-US" sz="1600" dirty="0"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400" b="1" dirty="0">
              <a:solidFill>
                <a:srgbClr val="CC0066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9" name="Text Box 2061">
            <a:extLst>
              <a:ext uri="{FF2B5EF4-FFF2-40B4-BE49-F238E27FC236}">
                <a16:creationId xmlns:a16="http://schemas.microsoft.com/office/drawing/2014/main" id="{978E389D-22F1-41D3-89F7-7F9E79644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416675"/>
            <a:ext cx="2592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사이버보안연구단</a:t>
            </a:r>
          </a:p>
        </p:txBody>
      </p:sp>
      <p:sp>
        <p:nvSpPr>
          <p:cNvPr id="8198" name="Rectangle 7">
            <a:extLst>
              <a:ext uri="{FF2B5EF4-FFF2-40B4-BE49-F238E27FC236}">
                <a16:creationId xmlns:a16="http://schemas.microsoft.com/office/drawing/2014/main" id="{78FCABD6-5630-4130-9058-59F97C290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번호 개체 틀 4">
            <a:extLst>
              <a:ext uri="{FF2B5EF4-FFF2-40B4-BE49-F238E27FC236}">
                <a16:creationId xmlns:a16="http://schemas.microsoft.com/office/drawing/2014/main" id="{D4AE1DB1-8C61-4480-8A9E-686152239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AD5235D2-1FC1-4EFA-827C-47C66539FBDC}" type="slidenum">
              <a:rPr lang="en-US" altLang="ko-KR"/>
              <a:pPr eaLnBrk="1" hangingPunct="1"/>
              <a:t>7</a:t>
            </a:fld>
            <a:endParaRPr lang="en-US" altLang="ko-K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28EB522-3B53-482F-A468-50FAD1A3C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4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사업성</a:t>
            </a: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4CF1121E-3805-478C-9343-1CEFE741F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071563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6200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ko-KR" altLang="en-US" sz="2000" b="1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기술적 특성</a:t>
            </a:r>
            <a:endParaRPr lang="en-US" altLang="ko-KR" sz="2000" b="1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대부분의 스마트폰 포렌식 도구는 수집된 데이터를 단순하여 보여주는 기능을 가짐</a:t>
            </a: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그래서 데이터 간의 상관관계나 인적관계를 파악하기 어렵고 데이터로부터 정보를 찾아내기 어려움</a:t>
            </a: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본 기술은 상기 문제점을 해결하기 위해 데이터의 사용빈도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사용시간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통신 매체 분석을 통한 관계분석 기능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두 대의 스마트폰 간의 연관관계 기능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타임라인 기능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위치정보 추적 기능 등을 시각적으로 제공함</a:t>
            </a:r>
            <a:endParaRPr lang="en-US" altLang="ko-K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ko-KR" altLang="en-US" sz="2000" b="1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활용 분야</a:t>
            </a:r>
            <a:endParaRPr lang="en-US" altLang="ko-KR" sz="2000" b="1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스마트폰 데이터 수집 및 분석 </a:t>
            </a: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Timeline </a:t>
            </a: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기반 사용자 행위 분석</a:t>
            </a: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회사기밀 유출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통화기록 추적 등 사이버 범죄에 대한 수사 지원 서비스</a:t>
            </a: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다양한 지적재산권 보호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내부정보 유출 방지 등 민간 서비스 분야</a:t>
            </a:r>
          </a:p>
          <a:p>
            <a:pPr algn="just"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ko-KR" altLang="en-US" sz="2000" b="1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기대효과</a:t>
            </a:r>
            <a:endParaRPr lang="en-US" altLang="ko-KR" sz="2400" b="1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과학 수사를 지원하는 다양한 원천 기술 확보를 통해 국제적인 경쟁력을 강화</a:t>
            </a: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포렌식 환경 변화에 대응하는 기술 개발로 검찰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경찰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국방 등 국가 사법 기관의 국가 과학수사 기술력 증대</a:t>
            </a: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스마트폰을 이용한 범죄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회사기밀 유출 등 효율적 수사 방법 제공</a:t>
            </a:r>
            <a:endParaRPr lang="en-US" altLang="ko-K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국가 기관 및 민간 기업에서 사용하는 외산 스마트폰 포렌식 소프트웨어에 대한 수입 대체 효과 발생</a:t>
            </a: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061">
            <a:extLst>
              <a:ext uri="{FF2B5EF4-FFF2-40B4-BE49-F238E27FC236}">
                <a16:creationId xmlns:a16="http://schemas.microsoft.com/office/drawing/2014/main" id="{EA59DB87-AE57-4125-BE24-2A5428A1F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416675"/>
            <a:ext cx="2592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사이버보안연구단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번호 개체 틀 4">
            <a:extLst>
              <a:ext uri="{FF2B5EF4-FFF2-40B4-BE49-F238E27FC236}">
                <a16:creationId xmlns:a16="http://schemas.microsoft.com/office/drawing/2014/main" id="{263496B4-4F48-4512-96F2-84F6BF7D37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D704B6B6-26C0-4FB1-A80B-664C102895CF}" type="slidenum">
              <a:rPr lang="en-US" altLang="ko-KR"/>
              <a:pPr eaLnBrk="1" hangingPunct="1"/>
              <a:t>8</a:t>
            </a:fld>
            <a:endParaRPr lang="en-US" altLang="ko-K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6F9F859-13E9-4D69-BA1A-9EA59DE4F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7162800" cy="522288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5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국내외 시장 동향</a:t>
            </a: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8B7DE1DD-F8B1-403F-80AA-51AE22F37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176338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6200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ko-KR" altLang="en-US" sz="2400" b="1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기술 현황</a:t>
            </a:r>
            <a:endParaRPr lang="en-US" altLang="ko-KR" sz="2400" b="1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최근의 스마트폰 포렌식 도구는 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3G 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뿐만 아니라 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LTE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 지원하려 하고 있으며 주로 아이폰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안드로이드폰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블랙베리 등 스마트폰을 대상으로 함</a:t>
            </a: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기존의 모바일 포렌식 기술은 전화번호부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통화목록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문자메시지 기록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동영상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음성 녹음 데이터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사진 등을 대상으로 하고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최근의 스마트폰 포렌식 기술은 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SNS 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웹 사용기록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사용자 행위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앱 사용기록 등 사용자 행위 분석을 대상으로 하고 있음</a:t>
            </a: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이스라엘 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Cellbrite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포렌식 분석 제품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스웨덴 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Systemation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XRY,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미국 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Paraban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모바일 포렌식 분석 제품 등이 대표적인 제품임</a:t>
            </a:r>
            <a:endParaRPr lang="en-US" altLang="ko-KR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Software 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는 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EnCase V7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 모바일 분석 기능을 탑재함</a:t>
            </a:r>
            <a:endParaRPr lang="en-US" altLang="ko-KR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FTK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로 유명한 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Data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는 최근 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MPE+ 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라는 모바일 포렌식 제품을 출시함</a:t>
            </a:r>
            <a:endParaRPr lang="en-US" altLang="ko-KR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ko-KR" altLang="en-US" sz="2400" b="1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시장 전망</a:t>
            </a:r>
            <a:endParaRPr lang="en-US" altLang="ko-KR" sz="2400" b="1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스마트폰을 이용한 트위터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페이스북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카카오톡 등의 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SNS </a:t>
            </a: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서비스와 드롭박스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유클라우드와 같은 클라우드 서비스를 이용함으로서 스마트폰 포렌식 서비스 시장은 기존의 모바일 기기 데이터 수집에서 통합 데이터 분석 분야로 점차 시장이 확대되고 있음</a:t>
            </a: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우리나라는 사이버경찰청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검찰 등에서 활용하던 스마트폰 포렌식이 최근에는 공정거래위원회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국세청에서도 활용되고 있음</a:t>
            </a:r>
            <a:endParaRPr lang="en-US" altLang="ko-K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스마트폰 포렌식이 수사기관</a:t>
            </a: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600">
                <a:latin typeface="Arial" panose="020B0604020202020204" pitchFamily="34" charset="0"/>
                <a:cs typeface="Arial" panose="020B0604020202020204" pitchFamily="34" charset="0"/>
              </a:rPr>
              <a:t>공공기관을 거쳐 일반 행정기관과 민간시장으로 확대되고 있음</a:t>
            </a: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</a:pPr>
            <a:endParaRPr lang="ko-KR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ko-KR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Rectangle 7">
            <a:extLst>
              <a:ext uri="{FF2B5EF4-FFF2-40B4-BE49-F238E27FC236}">
                <a16:creationId xmlns:a16="http://schemas.microsoft.com/office/drawing/2014/main" id="{CF38EBDE-AD16-4CC0-8FFE-A2CEA04A4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7" name="Text Box 2061">
            <a:extLst>
              <a:ext uri="{FF2B5EF4-FFF2-40B4-BE49-F238E27FC236}">
                <a16:creationId xmlns:a16="http://schemas.microsoft.com/office/drawing/2014/main" id="{933D19DB-8079-4B08-A55A-5DE6C6196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416675"/>
            <a:ext cx="2592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사이버보안연구단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바닥글 개체 틀 3">
            <a:extLst>
              <a:ext uri="{FF2B5EF4-FFF2-40B4-BE49-F238E27FC236}">
                <a16:creationId xmlns:a16="http://schemas.microsoft.com/office/drawing/2014/main" id="{24C4AFF6-DAA3-471A-8703-40F18A8957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11267" name="슬라이드 번호 개체 틀 4">
            <a:extLst>
              <a:ext uri="{FF2B5EF4-FFF2-40B4-BE49-F238E27FC236}">
                <a16:creationId xmlns:a16="http://schemas.microsoft.com/office/drawing/2014/main" id="{2E4762C3-825A-4ECF-A88B-955766610B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A80D50B4-125A-463E-852E-D347AFE0889D}" type="slidenum">
              <a:rPr lang="en-US" altLang="ko-KR"/>
              <a:pPr eaLnBrk="1" hangingPunct="1"/>
              <a:t>9</a:t>
            </a:fld>
            <a:endParaRPr lang="en-US" altLang="ko-KR"/>
          </a:p>
        </p:txBody>
      </p:sp>
      <p:pic>
        <p:nvPicPr>
          <p:cNvPr id="349706" name="Picture 522" descr="D:\과거홍보\●ETRI CIS\연구원 이미지\연구장면(4개).jpg">
            <a:extLst>
              <a:ext uri="{FF2B5EF4-FFF2-40B4-BE49-F238E27FC236}">
                <a16:creationId xmlns:a16="http://schemas.microsoft.com/office/drawing/2014/main" id="{227A4FAD-089A-48CF-B7F9-CB4CB17E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25650"/>
            <a:ext cx="4572000" cy="3579813"/>
          </a:xfrm>
          <a:prstGeom prst="rect">
            <a:avLst/>
          </a:prstGeom>
          <a:noFill/>
          <a:effectLst>
            <a:outerShdw dist="89803" dir="2700000" algn="ctr" rotWithShape="0">
              <a:srgbClr val="4D4D4D">
                <a:alpha val="50000"/>
              </a:srgbClr>
            </a:outerShdw>
          </a:effectLst>
        </p:spPr>
      </p:pic>
      <p:sp>
        <p:nvSpPr>
          <p:cNvPr id="11269" name="Text Box 523">
            <a:extLst>
              <a:ext uri="{FF2B5EF4-FFF2-40B4-BE49-F238E27FC236}">
                <a16:creationId xmlns:a16="http://schemas.microsoft.com/office/drawing/2014/main" id="{D0962794-1EAF-4222-83E5-9E3D11545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39850"/>
            <a:ext cx="2667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o-KR" altLang="en-US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1270" name="Rectangle 529">
            <a:extLst>
              <a:ext uri="{FF2B5EF4-FFF2-40B4-BE49-F238E27FC236}">
                <a16:creationId xmlns:a16="http://schemas.microsoft.com/office/drawing/2014/main" id="{47B23C2F-CBAA-402D-9281-99BAE23DC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1271" name="Rectangle 530">
            <a:extLst>
              <a:ext uri="{FF2B5EF4-FFF2-40B4-BE49-F238E27FC236}">
                <a16:creationId xmlns:a16="http://schemas.microsoft.com/office/drawing/2014/main" id="{DFF4BC81-D780-4F92-A8CA-CC091A56E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6457950"/>
            <a:ext cx="832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None/>
            </a:pPr>
            <a:r>
              <a:rPr lang="en-US" altLang="ko-KR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♣ </a:t>
            </a:r>
            <a:r>
              <a:rPr lang="ko-KR" altLang="en-US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연락처 </a:t>
            </a:r>
            <a:r>
              <a:rPr lang="en-US" altLang="ko-KR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사이버보안연구단</a:t>
            </a:r>
            <a:r>
              <a:rPr lang="en-US" altLang="ko-KR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암호기술연구실   김건우 </a:t>
            </a:r>
            <a:r>
              <a:rPr lang="ko-KR" altLang="en-US" sz="1400" b="1">
                <a:solidFill>
                  <a:srgbClr val="000099"/>
                </a:solidFill>
              </a:rPr>
              <a:t>선</a:t>
            </a:r>
            <a:r>
              <a:rPr lang="en-US" altLang="ko-KR" sz="1400" b="1">
                <a:solidFill>
                  <a:srgbClr val="000099"/>
                </a:solidFill>
                <a:latin typeface="Times New Roman" panose="02020603050405020304" pitchFamily="18" charset="0"/>
              </a:rPr>
              <a:t>·</a:t>
            </a:r>
            <a:r>
              <a:rPr lang="ko-KR" altLang="en-US" sz="1400" b="1">
                <a:solidFill>
                  <a:srgbClr val="000099"/>
                </a:solidFill>
              </a:rPr>
              <a:t>연 </a:t>
            </a:r>
            <a:r>
              <a:rPr lang="en-US" altLang="ko-KR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(042-860-1521, wootopian@etri.re.kr)</a:t>
            </a:r>
          </a:p>
        </p:txBody>
      </p:sp>
      <p:sp>
        <p:nvSpPr>
          <p:cNvPr id="11272" name="Text Box 531">
            <a:extLst>
              <a:ext uri="{FF2B5EF4-FFF2-40B4-BE49-F238E27FC236}">
                <a16:creationId xmlns:a16="http://schemas.microsoft.com/office/drawing/2014/main" id="{EDDF3243-6406-4F46-96F7-F31D7E062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715000"/>
            <a:ext cx="1600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500" b="1">
                <a:solidFill>
                  <a:srgbClr val="3333CC"/>
                </a:solidFill>
                <a:latin typeface="Arial" panose="020B0604020202020204" pitchFamily="34" charset="0"/>
                <a:ea typeface="돋움" panose="020B0600000101010101" pitchFamily="34" charset="-127"/>
              </a:rPr>
              <a:t>www.etri.re.kr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17799</TotalTime>
  <Words>694</Words>
  <Application>Microsoft Office PowerPoint</Application>
  <PresentationFormat>全屏显示(4:3)</PresentationFormat>
  <Paragraphs>108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굴림</vt:lpstr>
      <vt:lpstr>Arial</vt:lpstr>
      <vt:lpstr>Times New Roman</vt:lpstr>
      <vt:lpstr>굴림체</vt:lpstr>
      <vt:lpstr>휴먼새내기체</vt:lpstr>
      <vt:lpstr>HY헤드라인M</vt:lpstr>
      <vt:lpstr>Arial Black</vt:lpstr>
      <vt:lpstr>휴먼각진헤드라인</vt:lpstr>
      <vt:lpstr>HY견고딕</vt:lpstr>
      <vt:lpstr>HY견명조</vt:lpstr>
      <vt:lpstr>맑은 고딕</vt:lpstr>
      <vt:lpstr>Wingdings 2</vt:lpstr>
      <vt:lpstr>Wingdings</vt:lpstr>
      <vt:lpstr>돋움</vt:lpstr>
      <vt:lpstr>기본 디자인</vt:lpstr>
      <vt:lpstr>PowerPoint 演示文稿</vt:lpstr>
      <vt:lpstr>PowerPoint 演示文稿</vt:lpstr>
      <vt:lpstr>1. 기술의 개요</vt:lpstr>
      <vt:lpstr>2. 기술이전 내용 및 범위</vt:lpstr>
      <vt:lpstr>2. 기술이전 내용 및 범위</vt:lpstr>
      <vt:lpstr>3. 경쟁기술과 비교</vt:lpstr>
      <vt:lpstr>4. 기술의 사업성</vt:lpstr>
      <vt:lpstr>5. 국내외 시장 동향</vt:lpstr>
      <vt:lpstr>PowerPoint 演示文稿</vt:lpstr>
    </vt:vector>
  </TitlesOfParts>
  <Company>시스템공학연구소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郎 咏琪</cp:lastModifiedBy>
  <cp:revision>1281</cp:revision>
  <cp:lastPrinted>2000-01-26T07:28:59Z</cp:lastPrinted>
  <dcterms:created xsi:type="dcterms:W3CDTF">1998-07-27T04:31:16Z</dcterms:created>
  <dcterms:modified xsi:type="dcterms:W3CDTF">2020-09-22T05:37:22Z</dcterms:modified>
</cp:coreProperties>
</file>