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24" r:id="rId2"/>
    <p:sldId id="347" r:id="rId3"/>
    <p:sldId id="444" r:id="rId4"/>
    <p:sldId id="446" r:id="rId5"/>
    <p:sldId id="448" r:id="rId6"/>
    <p:sldId id="442" r:id="rId7"/>
    <p:sldId id="445" r:id="rId8"/>
    <p:sldId id="443" r:id="rId9"/>
    <p:sldId id="434" r:id="rId10"/>
  </p:sldIdLst>
  <p:sldSz cx="9144000" cy="6858000" type="screen4x3"/>
  <p:notesSz cx="6669088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  <a:srgbClr val="FFCCFF"/>
    <a:srgbClr val="BDEEFF"/>
    <a:srgbClr val="3333CC"/>
    <a:srgbClr val="FFFFFF"/>
    <a:srgbClr val="800000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1260" y="52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44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CC788C77-2329-445C-9D35-52492686EC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4F50C91A-1FCC-454E-97A8-D84792F6CD0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46838" y="92075"/>
            <a:ext cx="187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algn="r"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77FC8670-327C-4AB8-9576-0562283A1DA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47238"/>
            <a:ext cx="187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3F41F6A2-C2DC-4FDF-8FEA-100C5B53BFF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16650" y="9647238"/>
            <a:ext cx="4175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algn="r" defTabSz="925513">
              <a:defRPr sz="1200"/>
            </a:lvl1pPr>
          </a:lstStyle>
          <a:p>
            <a:fld id="{3DD882B0-06A4-4E17-95F7-5F0F081C43C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DC10D6B-1230-4386-92A2-5C7E0D3D7D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67AB72E-2E18-478C-ABFE-7B99E53F30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algn="r"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6CD987A3-D028-4CB4-982D-EDB6F3CF83B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D6F31EF-145C-4219-A575-64962944A87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문자열 유형을 편집하려면 누르십시오</a:t>
            </a:r>
            <a:r>
              <a:rPr lang="en-US" altLang="ko-KR" noProof="0"/>
              <a:t>.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세째 수준</a:t>
            </a:r>
          </a:p>
          <a:p>
            <a:pPr lvl="3"/>
            <a:r>
              <a:rPr lang="ko-KR" altLang="en-US" noProof="0"/>
              <a:t>네째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28B6835-99C7-4A5A-930D-FA348DD515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071B847-8A05-4359-9768-A71FDBA6F6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anose="02020603050405020304" pitchFamily="18" charset="0"/>
              </a:defRPr>
            </a:lvl1pPr>
          </a:lstStyle>
          <a:p>
            <a:fld id="{9690DD64-1502-48F6-B610-3D5E5819E73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D:\pskwork\ETRI\bmp\title.bmp">
            <a:extLst>
              <a:ext uri="{FF2B5EF4-FFF2-40B4-BE49-F238E27FC236}">
                <a16:creationId xmlns:a16="http://schemas.microsoft.com/office/drawing/2014/main" id="{88D71A01-EB91-497A-95FD-EF1808591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961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 descr="C:\My Documents\DS\New Folder\로고심볼.wmf">
            <a:extLst>
              <a:ext uri="{FF2B5EF4-FFF2-40B4-BE49-F238E27FC236}">
                <a16:creationId xmlns:a16="http://schemas.microsoft.com/office/drawing/2014/main" id="{1B544FE5-0F5F-4D14-818B-93D411E2E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3124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굴림체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</a:p>
        </p:txBody>
      </p:sp>
    </p:spTree>
    <p:extLst>
      <p:ext uri="{BB962C8B-B14F-4D97-AF65-F5344CB8AC3E}">
        <p14:creationId xmlns:p14="http://schemas.microsoft.com/office/powerpoint/2010/main" val="2576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26B0571C-DEDB-4093-9FAF-D912950D13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2FDC62E5-4FCA-463A-A749-AEF190AADD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F15F-8329-4822-B053-0AE3734213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11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890588"/>
            <a:ext cx="1962150" cy="50530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890588"/>
            <a:ext cx="5734050" cy="50530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45CF8E45-17F0-445E-B88C-9D90E2CB27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68383A92-7B40-4939-8900-47C0603788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DE23E-A0A2-4747-A7C0-11295B0C6B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5078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226CE184-910E-4B2B-8812-EA2E35E07A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7C2BFF5E-AD9E-413C-B39B-0DA7CFEF65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8AE1F-EF11-487C-A154-B2A96EFF391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55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30D9CA63-2B3C-4B5E-BB4F-CE6C9B85F0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77FF86AF-7AE6-4BC9-8874-62B23DCB46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3B49E-2E5B-4DDF-808D-83C3ECB297E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031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74E4E994-5383-466E-A1C2-DC2DE1A2BF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C9BC5650-6A09-4ED5-9ED2-786A96A71B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C7CD6-6608-4B0A-BD0F-3B9B607A1E1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048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20FC44B1-971A-4DBC-A000-00FA75D684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5DB7654B-1994-4C3A-8CDA-4B078513FA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C242C-8261-4F99-B8E9-D40C24EAE3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451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3B0506F1-4224-495A-B713-4B2401057E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A60657B0-18F4-4347-996E-CADFF21E74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A6FBE-3CF1-4EEB-922F-9291DF792AD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4546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05DEBD24-1483-4977-BFA2-010345AC57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F5D68F0C-1EF7-40B7-AE6E-957662A0EA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0AF63-D71F-4479-9AD9-0A9DBE08E8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064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>
            <a:extLst>
              <a:ext uri="{FF2B5EF4-FFF2-40B4-BE49-F238E27FC236}">
                <a16:creationId xmlns:a16="http://schemas.microsoft.com/office/drawing/2014/main" id="{B2FCD5BE-A5C1-40B7-AE6F-E58EA62B82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3" name="Rectangle 30">
            <a:extLst>
              <a:ext uri="{FF2B5EF4-FFF2-40B4-BE49-F238E27FC236}">
                <a16:creationId xmlns:a16="http://schemas.microsoft.com/office/drawing/2014/main" id="{FAD5D02D-F82E-41DC-A58D-11D6DDD8B4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C4477-CE2E-45E4-A0F7-84CBE868A55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289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D86FE93E-1C96-49C1-A894-F813609705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10D463DA-B098-4843-9B16-976C4C3C9D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8AFB0-0DB1-4010-9378-D2B7371F546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902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7455505D-5619-43C7-8837-B83D090855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22F10F1C-EFE8-418B-913C-963E4EE1E6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5D6D9-F7D7-4B37-AE60-B1EF5E1788F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16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>
            <a:extLst>
              <a:ext uri="{FF2B5EF4-FFF2-40B4-BE49-F238E27FC236}">
                <a16:creationId xmlns:a16="http://schemas.microsoft.com/office/drawing/2014/main" id="{DB626F79-994C-4268-B10D-1057415CAD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 w="1016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9FFB00-3AC3-4894-966F-FD500AD16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문자열 유형을 편집하려면 누르십시오</a:t>
            </a:r>
            <a:r>
              <a:rPr lang="en-US" altLang="ko-KR"/>
              <a:t>.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세째 수준</a:t>
            </a:r>
          </a:p>
          <a:p>
            <a:pPr lvl="3"/>
            <a:r>
              <a:rPr lang="ko-KR" altLang="en-US"/>
              <a:t>네째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28">
            <a:extLst>
              <a:ext uri="{FF2B5EF4-FFF2-40B4-BE49-F238E27FC236}">
                <a16:creationId xmlns:a16="http://schemas.microsoft.com/office/drawing/2014/main" id="{D802F058-7EBA-42F6-94A2-23FB2AED5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90588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제목 작성</a:t>
            </a:r>
          </a:p>
        </p:txBody>
      </p:sp>
      <p:sp>
        <p:nvSpPr>
          <p:cNvPr id="1053" name="Rectangle 29">
            <a:extLst>
              <a:ext uri="{FF2B5EF4-FFF2-40B4-BE49-F238E27FC236}">
                <a16:creationId xmlns:a16="http://schemas.microsoft.com/office/drawing/2014/main" id="{E4CAF1EF-6D9B-470A-A42C-8C4A90482F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0125" y="6400800"/>
            <a:ext cx="25304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400"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1054" name="Rectangle 30">
            <a:extLst>
              <a:ext uri="{FF2B5EF4-FFF2-40B4-BE49-F238E27FC236}">
                <a16:creationId xmlns:a16="http://schemas.microsoft.com/office/drawing/2014/main" id="{55EBF4A0-9898-455C-B4B9-C48CFE60AC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400" b="1"/>
            </a:lvl1pPr>
          </a:lstStyle>
          <a:p>
            <a:fld id="{5FDAC666-27AA-49B8-A573-A0453F11494E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1031" name="Picture 46" descr="D:\홍보실\●홍보실 업무 자료\2003홍보실업무보고\상단 이미지(4).jpg">
            <a:extLst>
              <a:ext uri="{FF2B5EF4-FFF2-40B4-BE49-F238E27FC236}">
                <a16:creationId xmlns:a16="http://schemas.microsoft.com/office/drawing/2014/main" id="{1FBC198A-97B8-4ADE-9142-98A55A8CED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0" descr="D:\2004 기술이전\ETRI CI\2004 변경 로고심볼.wmf">
            <a:extLst>
              <a:ext uri="{FF2B5EF4-FFF2-40B4-BE49-F238E27FC236}">
                <a16:creationId xmlns:a16="http://schemas.microsoft.com/office/drawing/2014/main" id="{A0B45093-52BB-4307-AB4A-F5CCDCCF6B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2">
            <a:extLst>
              <a:ext uri="{FF2B5EF4-FFF2-40B4-BE49-F238E27FC236}">
                <a16:creationId xmlns:a16="http://schemas.microsoft.com/office/drawing/2014/main" id="{24DE042E-68C3-4052-AC4C-870DFE0937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200">
                <a:latin typeface="휴먼새내기체" pitchFamily="18" charset="-127"/>
                <a:ea typeface="휴먼새내기체" pitchFamily="18" charset="-127"/>
              </a:rPr>
              <a:t>Proprietary</a:t>
            </a:r>
          </a:p>
        </p:txBody>
      </p:sp>
      <p:pic>
        <p:nvPicPr>
          <p:cNvPr id="1034" name="Picture 93" descr="D:\2004 기술이전\ETRI CI\2004 변경 로고심볼.wmf">
            <a:extLst>
              <a:ext uri="{FF2B5EF4-FFF2-40B4-BE49-F238E27FC236}">
                <a16:creationId xmlns:a16="http://schemas.microsoft.com/office/drawing/2014/main" id="{AACF074F-DC18-4CAD-8482-A3C93059E9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0813"/>
            <a:ext cx="6096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굴림체" panose="020B0609000101010101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굴림체" panose="020B0609000101010101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바닥글 개체 틀 1">
            <a:extLst>
              <a:ext uri="{FF2B5EF4-FFF2-40B4-BE49-F238E27FC236}">
                <a16:creationId xmlns:a16="http://schemas.microsoft.com/office/drawing/2014/main" id="{110F12CA-0A1A-4F21-A073-1043A42C5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3075" name="슬라이드 번호 개체 틀 2">
            <a:extLst>
              <a:ext uri="{FF2B5EF4-FFF2-40B4-BE49-F238E27FC236}">
                <a16:creationId xmlns:a16="http://schemas.microsoft.com/office/drawing/2014/main" id="{F5051570-1A1B-487B-9466-773FDD9819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DCE56112-4DD8-445D-BABB-513399DF810C}" type="slidenum">
              <a:rPr lang="en-US" altLang="ko-KR"/>
              <a:pPr eaLnBrk="1" hangingPunct="1"/>
              <a:t>1</a:t>
            </a:fld>
            <a:endParaRPr lang="en-US" altLang="ko-KR"/>
          </a:p>
        </p:txBody>
      </p:sp>
      <p:sp>
        <p:nvSpPr>
          <p:cNvPr id="3076" name="Rectangle 2054">
            <a:extLst>
              <a:ext uri="{FF2B5EF4-FFF2-40B4-BE49-F238E27FC236}">
                <a16:creationId xmlns:a16="http://schemas.microsoft.com/office/drawing/2014/main" id="{5229811E-1FA0-40A4-8A93-3D2DADFD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77" name="Rectangle 2060">
            <a:extLst>
              <a:ext uri="{FF2B5EF4-FFF2-40B4-BE49-F238E27FC236}">
                <a16:creationId xmlns:a16="http://schemas.microsoft.com/office/drawing/2014/main" id="{24FB38D5-40C8-48D1-B68A-47141C5F3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34851" name="Rectangle 2051">
            <a:extLst>
              <a:ext uri="{FF2B5EF4-FFF2-40B4-BE49-F238E27FC236}">
                <a16:creationId xmlns:a16="http://schemas.microsoft.com/office/drawing/2014/main" id="{FF7DB324-2DFF-4640-9807-A3ACED291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755650"/>
            <a:ext cx="7010400" cy="120015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>
            <a:outerShdw dist="63500" dir="2212194" algn="ctr" rotWithShape="0">
              <a:srgbClr val="D3D3D3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ko-KR" altLang="en-US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무인우편 접수배달 통합기 </a:t>
            </a:r>
            <a:br>
              <a:rPr lang="en-US" altLang="ko-KR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운영 및 제어 기술</a:t>
            </a:r>
          </a:p>
        </p:txBody>
      </p:sp>
      <p:pic>
        <p:nvPicPr>
          <p:cNvPr id="334863" name="Picture 2063" descr="보고-2">
            <a:extLst>
              <a:ext uri="{FF2B5EF4-FFF2-40B4-BE49-F238E27FC236}">
                <a16:creationId xmlns:a16="http://schemas.microsoft.com/office/drawing/2014/main" id="{4E49BA61-5ED9-4A16-B3F1-AE3EB3255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5" name="Text Box 2065">
            <a:extLst>
              <a:ext uri="{FF2B5EF4-FFF2-40B4-BE49-F238E27FC236}">
                <a16:creationId xmlns:a16="http://schemas.microsoft.com/office/drawing/2014/main" id="{32818FC8-C795-4058-B64C-3D50DCC55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743200"/>
            <a:ext cx="2133600" cy="1495425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>
            <a:outerShdw dist="53882" dir="2700000" algn="ctr" rotWithShape="0">
              <a:srgbClr val="003366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ETRI</a:t>
            </a:r>
          </a:p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Technology Marketing</a:t>
            </a:r>
          </a:p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Strategy</a:t>
            </a:r>
          </a:p>
        </p:txBody>
      </p:sp>
      <p:sp>
        <p:nvSpPr>
          <p:cNvPr id="334866" name="Rectangle 2066">
            <a:extLst>
              <a:ext uri="{FF2B5EF4-FFF2-40B4-BE49-F238E27FC236}">
                <a16:creationId xmlns:a16="http://schemas.microsoft.com/office/drawing/2014/main" id="{DDF60D1F-2110-4BF5-8D10-A99F91E26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i="1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rPr>
              <a:t>IT R&amp;D Global Leader</a:t>
            </a:r>
          </a:p>
        </p:txBody>
      </p:sp>
      <p:pic>
        <p:nvPicPr>
          <p:cNvPr id="334870" name="Picture 2070" descr="좌우로고">
            <a:extLst>
              <a:ext uri="{FF2B5EF4-FFF2-40B4-BE49-F238E27FC236}">
                <a16:creationId xmlns:a16="http://schemas.microsoft.com/office/drawing/2014/main" id="{E17269AA-D93A-4AF7-A10E-7A913A747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76950"/>
            <a:ext cx="2816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71" name="Picture 2071" descr="2004 변경 로고심볼">
            <a:extLst>
              <a:ext uri="{FF2B5EF4-FFF2-40B4-BE49-F238E27FC236}">
                <a16:creationId xmlns:a16="http://schemas.microsoft.com/office/drawing/2014/main" id="{D057EF5A-75CE-4A39-8AF0-01B436CB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2072">
            <a:extLst>
              <a:ext uri="{FF2B5EF4-FFF2-40B4-BE49-F238E27FC236}">
                <a16:creationId xmlns:a16="http://schemas.microsoft.com/office/drawing/2014/main" id="{A48B80CF-DA0B-4903-B914-8D3185F34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0713"/>
            <a:ext cx="1728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/>
              <a:t>[</a:t>
            </a:r>
            <a:r>
              <a:rPr lang="ko-KR" altLang="en-US" sz="1200"/>
              <a:t>별첨 </a:t>
            </a:r>
            <a:r>
              <a:rPr lang="en-US" altLang="ko-KR" sz="1200"/>
              <a:t>5]</a:t>
            </a:r>
          </a:p>
        </p:txBody>
      </p:sp>
      <p:sp>
        <p:nvSpPr>
          <p:cNvPr id="14" name="Text Box 2061">
            <a:extLst>
              <a:ext uri="{FF2B5EF4-FFF2-40B4-BE49-F238E27FC236}">
                <a16:creationId xmlns:a16="http://schemas.microsoft.com/office/drawing/2014/main" id="{71640E8F-A4FA-45C8-B579-A6CB483CE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4657725"/>
            <a:ext cx="4214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나동길 </a:t>
            </a:r>
            <a:r>
              <a:rPr kumimoji="0"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(dgna@etri.re.kr)</a:t>
            </a:r>
          </a:p>
          <a:p>
            <a:pPr algn="ctr" eaLnBrk="0" latinLnBrk="0" hangingPunct="0">
              <a:defRPr/>
            </a:pPr>
            <a:r>
              <a:rPr kumimoji="0"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스마트포스트연구팀</a:t>
            </a:r>
          </a:p>
        </p:txBody>
      </p:sp>
      <p:sp>
        <p:nvSpPr>
          <p:cNvPr id="17" name="Text Box 2061">
            <a:extLst>
              <a:ext uri="{FF2B5EF4-FFF2-40B4-BE49-F238E27FC236}">
                <a16:creationId xmlns:a16="http://schemas.microsoft.com/office/drawing/2014/main" id="{577F96E7-F305-4BB6-97C7-8D1931ACD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6416675"/>
            <a:ext cx="3000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융합기술연구부문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utoUpdateAnimBg="0"/>
      <p:bldP spid="334865" grpId="0" autoUpdateAnimBg="0"/>
      <p:bldP spid="334866" grpId="0" autoUpdateAnimBg="0"/>
      <p:bldP spid="14" grpId="0" autoUpdateAnimBg="0"/>
      <p:bldP spid="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번호 개체 틀 4">
            <a:extLst>
              <a:ext uri="{FF2B5EF4-FFF2-40B4-BE49-F238E27FC236}">
                <a16:creationId xmlns:a16="http://schemas.microsoft.com/office/drawing/2014/main" id="{EB465632-0A27-484B-9B84-F86EF43752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340BF934-5822-40E3-9975-E7A090FF4989}" type="slidenum">
              <a:rPr lang="en-US" altLang="ko-KR"/>
              <a:pPr eaLnBrk="1" hangingPunct="1"/>
              <a:t>2</a:t>
            </a:fld>
            <a:endParaRPr lang="en-US" altLang="ko-KR"/>
          </a:p>
        </p:txBody>
      </p:sp>
      <p:pic>
        <p:nvPicPr>
          <p:cNvPr id="4099" name="Picture 742" descr="D:\홍보실\●홍보실 업무 자료\2003홍보실업무보고\상단 이미지(3).jpg">
            <a:extLst>
              <a:ext uri="{FF2B5EF4-FFF2-40B4-BE49-F238E27FC236}">
                <a16:creationId xmlns:a16="http://schemas.microsoft.com/office/drawing/2014/main" id="{A9A942C1-A6FA-4508-A62B-119401E0A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743">
            <a:extLst>
              <a:ext uri="{FF2B5EF4-FFF2-40B4-BE49-F238E27FC236}">
                <a16:creationId xmlns:a16="http://schemas.microsoft.com/office/drawing/2014/main" id="{805096CA-7E2E-454B-ACEB-70D1C46DF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895350" indent="-609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ko-KR" altLang="en-US" sz="290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목    차</a:t>
            </a:r>
          </a:p>
          <a:p>
            <a:pPr lvl="1" eaLnBrk="1" hangingPunct="1">
              <a:lnSpc>
                <a:spcPct val="110000"/>
              </a:lnSpc>
              <a:buClr>
                <a:srgbClr val="CC0066"/>
              </a:buClr>
            </a:pPr>
            <a:r>
              <a:rPr lang="en-US" altLang="ko-KR" sz="2500" b="1">
                <a:solidFill>
                  <a:srgbClr val="FF6600"/>
                </a:solidFill>
                <a:latin typeface="Times New Roman" panose="02020603050405020304" pitchFamily="18" charset="0"/>
              </a:rPr>
              <a:t>----------------------------------------------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1. </a:t>
            </a:r>
            <a:r>
              <a:rPr lang="ko-KR" altLang="en-US" sz="2500" b="1">
                <a:latin typeface="Times New Roman" panose="02020603050405020304" pitchFamily="18" charset="0"/>
              </a:rPr>
              <a:t>기술의 개요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2. </a:t>
            </a:r>
            <a:r>
              <a:rPr lang="ko-KR" altLang="en-US" sz="2500" b="1">
                <a:latin typeface="Times New Roman" panose="02020603050405020304" pitchFamily="18" charset="0"/>
              </a:rPr>
              <a:t>기술이전 내용 및 범위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3. </a:t>
            </a:r>
            <a:r>
              <a:rPr lang="ko-KR" altLang="en-US" sz="2500" b="1">
                <a:latin typeface="Times New Roman" panose="02020603050405020304" pitchFamily="18" charset="0"/>
              </a:rPr>
              <a:t>경쟁기술과 비교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4. </a:t>
            </a:r>
            <a:r>
              <a:rPr lang="ko-KR" altLang="en-US" sz="2500" b="1">
                <a:latin typeface="Times New Roman" panose="02020603050405020304" pitchFamily="18" charset="0"/>
              </a:rPr>
              <a:t>기술의 사업성 </a:t>
            </a:r>
            <a:endParaRPr lang="en-US" altLang="ko-KR" sz="2500" b="1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ko-KR" altLang="en-US" sz="2500" b="1">
                <a:latin typeface="Times New Roman" panose="02020603050405020304" pitchFamily="18" charset="0"/>
              </a:rPr>
              <a:t> </a:t>
            </a:r>
            <a:r>
              <a:rPr lang="en-US" altLang="ko-KR" sz="2500" b="1">
                <a:latin typeface="Times New Roman" panose="02020603050405020304" pitchFamily="18" charset="0"/>
              </a:rPr>
              <a:t>- </a:t>
            </a:r>
            <a:r>
              <a:rPr lang="ko-KR" altLang="en-US" sz="2500" b="1">
                <a:latin typeface="Times New Roman" panose="02020603050405020304" pitchFamily="18" charset="0"/>
              </a:rPr>
              <a:t>활용분야 및 기대효과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5. </a:t>
            </a:r>
            <a:r>
              <a:rPr lang="ko-KR" altLang="en-US" sz="2500" b="1">
                <a:latin typeface="Times New Roman" panose="02020603050405020304" pitchFamily="18" charset="0"/>
              </a:rPr>
              <a:t>국내외 시장 동향</a:t>
            </a:r>
          </a:p>
        </p:txBody>
      </p:sp>
      <p:sp>
        <p:nvSpPr>
          <p:cNvPr id="7" name="Text Box 2061">
            <a:extLst>
              <a:ext uri="{FF2B5EF4-FFF2-40B4-BE49-F238E27FC236}">
                <a16:creationId xmlns:a16="http://schemas.microsoft.com/office/drawing/2014/main" id="{572EA309-EBEB-4FAC-B48B-F175488B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4">
            <a:extLst>
              <a:ext uri="{FF2B5EF4-FFF2-40B4-BE49-F238E27FC236}">
                <a16:creationId xmlns:a16="http://schemas.microsoft.com/office/drawing/2014/main" id="{B2C30867-E394-476D-908B-246B05E85E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729E2B65-D17C-409C-9804-B9B04BC96B1E}" type="slidenum">
              <a:rPr lang="en-US" altLang="ko-KR"/>
              <a:pPr eaLnBrk="1" hangingPunct="1"/>
              <a:t>3</a:t>
            </a:fld>
            <a:endParaRPr lang="en-US" altLang="ko-KR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C6E358A-9698-443D-81FD-DC7BCB5FC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BC377-BDE8-43E1-BA28-9CBF6B3F5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33463"/>
            <a:ext cx="8501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기술개발 배경</a:t>
            </a:r>
            <a:endParaRPr lang="en-US" altLang="ko-KR" sz="2800" b="1" dirty="0">
              <a:solidFill>
                <a:srgbClr val="CC0066"/>
              </a:solidFill>
              <a:latin typeface="굴림" pitchFamily="50" charset="-127"/>
              <a:ea typeface="굴림" pitchFamily="50" charset="-127"/>
            </a:endParaRPr>
          </a:p>
          <a:p>
            <a:pPr marL="762000" lvl="1" indent="-285750" algn="just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우정사업본부의 무인우체국 구축계획에 포함된 우편용 접수배달 </a:t>
            </a:r>
            <a:r>
              <a:rPr lang="ko-KR" altLang="en-US" sz="2000" b="1" dirty="0" err="1">
                <a:latin typeface="굴림" pitchFamily="50" charset="-127"/>
                <a:ea typeface="굴림" pitchFamily="50" charset="-127"/>
              </a:rPr>
              <a:t>통합기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개발에서 도출된 핵심기술임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  <a:p>
            <a:pPr marL="990600" lvl="2" indent="-276225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dirty="0">
              <a:latin typeface="굴림" pitchFamily="50" charset="-127"/>
              <a:ea typeface="굴림" pitchFamily="50" charset="-127"/>
            </a:endParaRPr>
          </a:p>
          <a:p>
            <a:pPr marL="342900" indent="-342900" algn="just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기술개요</a:t>
            </a:r>
            <a:endParaRPr lang="en-US" altLang="ko-KR" sz="2800" b="1" dirty="0">
              <a:solidFill>
                <a:srgbClr val="CC0066"/>
              </a:solidFill>
              <a:latin typeface="굴림" pitchFamily="50" charset="-127"/>
              <a:ea typeface="굴림" pitchFamily="50" charset="-127"/>
            </a:endParaRPr>
          </a:p>
          <a:p>
            <a:pPr marL="762000" lvl="1" indent="-285750" algn="just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우편용 접수배달 </a:t>
            </a:r>
            <a:r>
              <a:rPr lang="ko-KR" altLang="en-US" sz="2000" b="1" dirty="0" err="1">
                <a:latin typeface="굴림" pitchFamily="50" charset="-127"/>
                <a:ea typeface="굴림" pitchFamily="50" charset="-127"/>
              </a:rPr>
              <a:t>통합기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개발에 필요한 운영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S/W,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통합제어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S/W,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주요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H/W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설계기술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  <a:p>
            <a:pPr marL="990600" lvl="2" indent="-276225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dirty="0">
              <a:latin typeface="굴림" pitchFamily="50" charset="-127"/>
              <a:ea typeface="굴림" pitchFamily="50" charset="-127"/>
            </a:endParaRPr>
          </a:p>
          <a:p>
            <a:pPr marL="990600" lvl="2" indent="-276225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8694FD41-A172-458B-9A90-F01AFA57A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  <p:sp>
        <p:nvSpPr>
          <p:cNvPr id="5126" name="Rectangle 7">
            <a:extLst>
              <a:ext uri="{FF2B5EF4-FFF2-40B4-BE49-F238E27FC236}">
                <a16:creationId xmlns:a16="http://schemas.microsoft.com/office/drawing/2014/main" id="{B914B55E-4DD0-42B4-87C1-88106D01B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5127" name="Picture 8">
            <a:extLst>
              <a:ext uri="{FF2B5EF4-FFF2-40B4-BE49-F238E27FC236}">
                <a16:creationId xmlns:a16="http://schemas.microsoft.com/office/drawing/2014/main" id="{6D48EB85-03B7-4CE4-B338-52D01C327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860800"/>
            <a:ext cx="838835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4">
            <a:extLst>
              <a:ext uri="{FF2B5EF4-FFF2-40B4-BE49-F238E27FC236}">
                <a16:creationId xmlns:a16="http://schemas.microsoft.com/office/drawing/2014/main" id="{04F0E855-1442-4EB4-88BE-BCF29FCD0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E2C1A381-19A8-46EF-B082-645FFADE85C3}" type="slidenum">
              <a:rPr lang="en-US" altLang="ko-KR"/>
              <a:pPr eaLnBrk="1" hangingPunct="1"/>
              <a:t>4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41DAF96-F55D-47C7-B12D-85F1CD5D3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004AD-695A-4589-B73E-CF79A2704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8501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기술이전 내용 및 범위</a:t>
            </a:r>
            <a:endParaRPr lang="en-US" altLang="ko-KR" sz="2800" b="1" dirty="0">
              <a:solidFill>
                <a:srgbClr val="CC0066"/>
              </a:solidFill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우편용 접수배달 </a:t>
            </a:r>
            <a:r>
              <a:rPr lang="ko-KR" altLang="en-US" sz="2000" b="1" dirty="0" err="1">
                <a:latin typeface="굴림" pitchFamily="50" charset="-127"/>
                <a:ea typeface="굴림" pitchFamily="50" charset="-127"/>
              </a:rPr>
              <a:t>통합기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개발을 위한 운영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S/W,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통합 제어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S/W,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높이 </a:t>
            </a:r>
            <a:r>
              <a:rPr lang="ko-KR" altLang="en-US" sz="2000" b="1" dirty="0" err="1">
                <a:latin typeface="굴림" pitchFamily="50" charset="-127"/>
                <a:ea typeface="굴림" pitchFamily="50" charset="-127"/>
              </a:rPr>
              <a:t>측정부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및 </a:t>
            </a:r>
            <a:r>
              <a:rPr lang="ko-KR" altLang="en-US" sz="2000" b="1" dirty="0" err="1">
                <a:latin typeface="굴림" pitchFamily="50" charset="-127"/>
                <a:ea typeface="굴림" pitchFamily="50" charset="-127"/>
              </a:rPr>
              <a:t>공통접수함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H/W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관련된 설계를 포함함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endParaRPr lang="ko-KR" altLang="en-US" sz="2000" b="1" dirty="0"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우편용 접수배달 </a:t>
            </a:r>
            <a:r>
              <a:rPr lang="ko-KR" altLang="en-US" sz="2000" b="1" dirty="0" err="1">
                <a:latin typeface="굴림" pitchFamily="50" charset="-127"/>
                <a:ea typeface="굴림" pitchFamily="50" charset="-127"/>
              </a:rPr>
              <a:t>통합기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 err="1">
                <a:latin typeface="굴림" pitchFamily="50" charset="-127"/>
                <a:ea typeface="굴림" pitchFamily="50" charset="-127"/>
              </a:rPr>
              <a:t>운영부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S/W P/G (Source Code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포함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)</a:t>
            </a:r>
          </a:p>
          <a:p>
            <a:pPr marL="990600" lvl="2" indent="-276225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pc="-100" dirty="0">
                <a:latin typeface="굴림" pitchFamily="50" charset="-127"/>
                <a:ea typeface="굴림" pitchFamily="50" charset="-127"/>
              </a:rPr>
              <a:t>통상</a:t>
            </a:r>
            <a:r>
              <a:rPr lang="en-US" altLang="ko-KR" spc="-100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pc="-100" dirty="0">
                <a:latin typeface="굴림" pitchFamily="50" charset="-127"/>
                <a:ea typeface="굴림" pitchFamily="50" charset="-127"/>
              </a:rPr>
              <a:t>소포 우편물 접수</a:t>
            </a:r>
            <a:r>
              <a:rPr lang="en-US" altLang="ko-KR" spc="-100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pc="-100" dirty="0">
                <a:latin typeface="굴림" pitchFamily="50" charset="-127"/>
                <a:ea typeface="굴림" pitchFamily="50" charset="-127"/>
              </a:rPr>
              <a:t>배달</a:t>
            </a:r>
            <a:r>
              <a:rPr lang="en-US" altLang="ko-KR" spc="-100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pc="-100" dirty="0">
                <a:latin typeface="굴림" pitchFamily="50" charset="-127"/>
                <a:ea typeface="굴림" pitchFamily="50" charset="-127"/>
              </a:rPr>
              <a:t>수거</a:t>
            </a:r>
            <a:r>
              <a:rPr lang="en-US" altLang="ko-KR" spc="-100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pc="-100" dirty="0">
                <a:latin typeface="굴림" pitchFamily="50" charset="-127"/>
                <a:ea typeface="굴림" pitchFamily="50" charset="-127"/>
              </a:rPr>
              <a:t>수령 관련 </a:t>
            </a:r>
            <a:r>
              <a:rPr lang="en-US" altLang="ko-KR" spc="-100" dirty="0">
                <a:latin typeface="굴림" pitchFamily="50" charset="-127"/>
                <a:ea typeface="굴림" pitchFamily="50" charset="-127"/>
              </a:rPr>
              <a:t>UI </a:t>
            </a:r>
            <a:r>
              <a:rPr lang="ko-KR" altLang="en-US" spc="-100" dirty="0">
                <a:latin typeface="굴림" pitchFamily="50" charset="-127"/>
                <a:ea typeface="굴림" pitchFamily="50" charset="-127"/>
              </a:rPr>
              <a:t>및 통합 </a:t>
            </a:r>
            <a:r>
              <a:rPr lang="ko-KR" altLang="en-US" spc="-100" dirty="0" err="1">
                <a:latin typeface="굴림" pitchFamily="50" charset="-127"/>
                <a:ea typeface="굴림" pitchFamily="50" charset="-127"/>
              </a:rPr>
              <a:t>제어부</a:t>
            </a:r>
            <a:r>
              <a:rPr lang="ko-KR" altLang="en-US" spc="-100" dirty="0">
                <a:latin typeface="굴림" pitchFamily="50" charset="-127"/>
                <a:ea typeface="굴림" pitchFamily="50" charset="-127"/>
              </a:rPr>
              <a:t> 연계 </a:t>
            </a:r>
            <a:r>
              <a:rPr lang="en-US" altLang="ko-KR" spc="-100" dirty="0">
                <a:latin typeface="굴림" pitchFamily="50" charset="-127"/>
                <a:ea typeface="굴림" pitchFamily="50" charset="-127"/>
              </a:rPr>
              <a:t>I/F </a:t>
            </a:r>
            <a:endParaRPr lang="ko-KR" altLang="en-US" spc="-100" dirty="0">
              <a:latin typeface="굴림" pitchFamily="50" charset="-127"/>
              <a:ea typeface="굴림" pitchFamily="50" charset="-127"/>
            </a:endParaRPr>
          </a:p>
          <a:p>
            <a:pPr marL="990600" lvl="2" indent="-276225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pc="-100" dirty="0">
                <a:latin typeface="굴림" pitchFamily="50" charset="-127"/>
                <a:ea typeface="굴림" pitchFamily="50" charset="-127"/>
              </a:rPr>
              <a:t>무인우편 사서함 운영관리 관련 </a:t>
            </a:r>
            <a:r>
              <a:rPr lang="en-US" altLang="ko-KR" spc="-100" dirty="0">
                <a:latin typeface="굴림" pitchFamily="50" charset="-127"/>
                <a:ea typeface="굴림" pitchFamily="50" charset="-127"/>
              </a:rPr>
              <a:t>UI </a:t>
            </a:r>
            <a:r>
              <a:rPr lang="ko-KR" altLang="en-US" spc="-100" dirty="0">
                <a:latin typeface="굴림" pitchFamily="50" charset="-127"/>
                <a:ea typeface="굴림" pitchFamily="50" charset="-127"/>
              </a:rPr>
              <a:t>및 </a:t>
            </a:r>
            <a:r>
              <a:rPr lang="ko-KR" altLang="en-US" spc="-100" dirty="0" err="1">
                <a:latin typeface="굴림" pitchFamily="50" charset="-127"/>
                <a:ea typeface="굴림" pitchFamily="50" charset="-127"/>
              </a:rPr>
              <a:t>제어부</a:t>
            </a:r>
            <a:r>
              <a:rPr lang="ko-KR" altLang="en-US" spc="-100" dirty="0">
                <a:latin typeface="굴림" pitchFamily="50" charset="-127"/>
                <a:ea typeface="굴림" pitchFamily="50" charset="-127"/>
              </a:rPr>
              <a:t> 연계 </a:t>
            </a:r>
            <a:r>
              <a:rPr lang="en-US" altLang="ko-KR" spc="-100" dirty="0">
                <a:latin typeface="굴림" pitchFamily="50" charset="-127"/>
                <a:ea typeface="굴림" pitchFamily="50" charset="-127"/>
              </a:rPr>
              <a:t>I/F</a:t>
            </a:r>
            <a:endParaRPr lang="ko-KR" altLang="en-US" spc="-100" dirty="0">
              <a:latin typeface="굴림" pitchFamily="50" charset="-127"/>
              <a:ea typeface="굴림" pitchFamily="50" charset="-127"/>
            </a:endParaRPr>
          </a:p>
          <a:p>
            <a:pPr marL="990600" lvl="2" indent="-276225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pc="-100" dirty="0">
                <a:latin typeface="굴림" pitchFamily="50" charset="-127"/>
                <a:ea typeface="굴림" pitchFamily="50" charset="-127"/>
              </a:rPr>
              <a:t>무인우편사서함 서비스 관리를 위한 </a:t>
            </a:r>
            <a:r>
              <a:rPr lang="en-US" altLang="ko-KR" spc="-100" dirty="0">
                <a:latin typeface="굴림" pitchFamily="50" charset="-127"/>
                <a:ea typeface="굴림" pitchFamily="50" charset="-127"/>
              </a:rPr>
              <a:t>e-Post </a:t>
            </a:r>
            <a:r>
              <a:rPr lang="ko-KR" altLang="en-US" spc="-100" dirty="0">
                <a:latin typeface="굴림" pitchFamily="50" charset="-127"/>
                <a:ea typeface="굴림" pitchFamily="50" charset="-127"/>
              </a:rPr>
              <a:t>및 </a:t>
            </a:r>
            <a:r>
              <a:rPr lang="en-US" altLang="ko-KR" spc="-100" dirty="0" err="1">
                <a:latin typeface="굴림" pitchFamily="50" charset="-127"/>
                <a:ea typeface="굴림" pitchFamily="50" charset="-127"/>
              </a:rPr>
              <a:t>PostNet</a:t>
            </a:r>
            <a:r>
              <a:rPr lang="ko-KR" altLang="en-US" spc="-100" dirty="0">
                <a:latin typeface="굴림" pitchFamily="50" charset="-127"/>
                <a:ea typeface="굴림" pitchFamily="50" charset="-127"/>
              </a:rPr>
              <a:t>과의 연계 </a:t>
            </a:r>
            <a:r>
              <a:rPr lang="en-US" altLang="ko-KR" spc="-100" dirty="0">
                <a:latin typeface="굴림" pitchFamily="50" charset="-127"/>
                <a:ea typeface="굴림" pitchFamily="50" charset="-127"/>
              </a:rPr>
              <a:t>I/F </a:t>
            </a:r>
          </a:p>
          <a:p>
            <a:pPr marL="990600" lvl="2" indent="-276225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endParaRPr lang="ko-KR" altLang="en-US" spc="-100" dirty="0"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통합제어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S/W P/G (Source Code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포함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2000" b="1" dirty="0">
              <a:latin typeface="굴림" pitchFamily="50" charset="-127"/>
              <a:ea typeface="굴림" pitchFamily="50" charset="-127"/>
            </a:endParaRPr>
          </a:p>
          <a:p>
            <a:pPr marL="990600" lvl="2" indent="-276225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pc="-100" dirty="0">
                <a:latin typeface="굴림" pitchFamily="50" charset="-127"/>
                <a:ea typeface="굴림" pitchFamily="50" charset="-127"/>
              </a:rPr>
              <a:t>소포 투입상태 및 면적측정을 위한 영상처리 기반 모듈 및 </a:t>
            </a:r>
            <a:r>
              <a:rPr lang="en-US" altLang="ko-KR" spc="-100" dirty="0">
                <a:latin typeface="굴림" pitchFamily="50" charset="-127"/>
                <a:ea typeface="굴림" pitchFamily="50" charset="-127"/>
              </a:rPr>
              <a:t>I/F</a:t>
            </a:r>
            <a:endParaRPr lang="ko-KR" altLang="en-US" spc="-100" dirty="0">
              <a:latin typeface="굴림" pitchFamily="50" charset="-127"/>
              <a:ea typeface="굴림" pitchFamily="50" charset="-127"/>
            </a:endParaRPr>
          </a:p>
          <a:p>
            <a:pPr marL="990600" lvl="2" indent="-276225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pc="-100" dirty="0">
                <a:latin typeface="굴림" pitchFamily="50" charset="-127"/>
                <a:ea typeface="굴림" pitchFamily="50" charset="-127"/>
              </a:rPr>
              <a:t>보관함 개폐 제어를 위한 </a:t>
            </a:r>
            <a:r>
              <a:rPr lang="en-US" altLang="ko-KR" spc="-100" dirty="0">
                <a:latin typeface="굴림" pitchFamily="50" charset="-127"/>
                <a:ea typeface="굴림" pitchFamily="50" charset="-127"/>
              </a:rPr>
              <a:t>I/F </a:t>
            </a:r>
            <a:r>
              <a:rPr lang="ko-KR" altLang="en-US" spc="-100" dirty="0">
                <a:latin typeface="굴림" pitchFamily="50" charset="-127"/>
                <a:ea typeface="굴림" pitchFamily="50" charset="-127"/>
              </a:rPr>
              <a:t>모듈 포함</a:t>
            </a:r>
          </a:p>
          <a:p>
            <a:pPr marL="990600" lvl="2" indent="-276225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pc="-100" dirty="0">
                <a:latin typeface="굴림" pitchFamily="50" charset="-127"/>
                <a:ea typeface="굴림" pitchFamily="50" charset="-127"/>
              </a:rPr>
              <a:t>현금 및 신용카드 기반 정산을 위한 </a:t>
            </a:r>
            <a:r>
              <a:rPr lang="en-US" altLang="ko-KR" spc="-100" dirty="0">
                <a:latin typeface="굴림" pitchFamily="50" charset="-127"/>
                <a:ea typeface="굴림" pitchFamily="50" charset="-127"/>
              </a:rPr>
              <a:t>I/F </a:t>
            </a:r>
            <a:r>
              <a:rPr lang="ko-KR" altLang="en-US" spc="-100" dirty="0">
                <a:latin typeface="굴림" pitchFamily="50" charset="-127"/>
                <a:ea typeface="굴림" pitchFamily="50" charset="-127"/>
              </a:rPr>
              <a:t>모듈 포함</a:t>
            </a:r>
            <a:endParaRPr lang="en-US" altLang="ko-KR" spc="-100" dirty="0">
              <a:latin typeface="굴림" pitchFamily="50" charset="-127"/>
              <a:ea typeface="굴림" pitchFamily="50" charset="-127"/>
            </a:endParaRPr>
          </a:p>
          <a:p>
            <a:pPr marL="1276350" lvl="2" indent="-342900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endParaRPr lang="ko-KR" altLang="en-US" b="1" spc="-100" dirty="0"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우편용 </a:t>
            </a:r>
            <a:r>
              <a:rPr lang="ko-KR" altLang="en-US" sz="2000" b="1" dirty="0" err="1">
                <a:latin typeface="굴림" pitchFamily="50" charset="-127"/>
                <a:ea typeface="굴림" pitchFamily="50" charset="-127"/>
              </a:rPr>
              <a:t>접수배달통합기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 err="1">
                <a:latin typeface="굴림" pitchFamily="50" charset="-127"/>
                <a:ea typeface="굴림" pitchFamily="50" charset="-127"/>
              </a:rPr>
              <a:t>높이측정부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및 </a:t>
            </a:r>
            <a:r>
              <a:rPr lang="ko-KR" altLang="en-US" sz="2000" b="1" dirty="0" err="1">
                <a:latin typeface="굴림" pitchFamily="50" charset="-127"/>
                <a:ea typeface="굴림" pitchFamily="50" charset="-127"/>
              </a:rPr>
              <a:t>공통접수함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H/W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설계 문서</a:t>
            </a: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  <a:p>
            <a:pPr marL="476250" lvl="1">
              <a:spcBef>
                <a:spcPct val="20000"/>
              </a:spcBef>
              <a:buClr>
                <a:srgbClr val="6600CC"/>
              </a:buClr>
              <a:defRPr/>
            </a:pP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  <a:p>
            <a:pPr marL="990600" lvl="2" indent="-276225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000" dirty="0"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20000"/>
              </a:spcBef>
              <a:buClr>
                <a:srgbClr val="CC0066"/>
              </a:buClr>
              <a:defRPr/>
            </a:pPr>
            <a:endParaRPr lang="en-US" altLang="ko-KR" sz="1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5350E24D-B386-4973-96B5-C76A901F3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번호 개체 틀 4">
            <a:extLst>
              <a:ext uri="{FF2B5EF4-FFF2-40B4-BE49-F238E27FC236}">
                <a16:creationId xmlns:a16="http://schemas.microsoft.com/office/drawing/2014/main" id="{60B4DB07-A9DB-4467-B4FD-7C878250B1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E6D228B9-CBAD-4131-A573-C23D9C1BFAF1}" type="slidenum">
              <a:rPr lang="en-US" altLang="ko-KR"/>
              <a:pPr eaLnBrk="1" hangingPunct="1"/>
              <a:t>5</a:t>
            </a:fld>
            <a:endParaRPr lang="en-US" altLang="ko-K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93A4784-EAC8-47A9-ABDF-D4A4B9EA9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9CE8A-8B15-4801-88F0-F834DECF1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850106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800" b="1" dirty="0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 기술 개발 현황</a:t>
            </a:r>
            <a:endParaRPr lang="en-US" altLang="ko-KR" sz="1100" b="1" dirty="0">
              <a:solidFill>
                <a:srgbClr val="CC0066"/>
              </a:solidFill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기술성숙도</a:t>
            </a:r>
            <a:r>
              <a:rPr lang="en-US" altLang="ko-KR" sz="2000" dirty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000" spc="-100" dirty="0">
                <a:latin typeface="굴림" pitchFamily="50" charset="-127"/>
                <a:ea typeface="굴림" pitchFamily="50" charset="-127"/>
              </a:rPr>
              <a:t>TRL : Technology Readiness Level</a:t>
            </a:r>
            <a:r>
              <a:rPr lang="en-US" altLang="ko-KR" sz="2000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단계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:  (   5  )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단계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42FC2E94-8F51-4AA4-8F00-62138CCC2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  <p:pic>
        <p:nvPicPr>
          <p:cNvPr id="7174" name="Picture 7" descr="C:\Users\Smart01\AppData\Local\Microsoft\Windows\Temporary Internet Files\Content.Outlook\ND3JJXLO\20131023_191754.jpg">
            <a:extLst>
              <a:ext uri="{FF2B5EF4-FFF2-40B4-BE49-F238E27FC236}">
                <a16:creationId xmlns:a16="http://schemas.microsoft.com/office/drawing/2014/main" id="{739EFF20-EC13-4676-B426-2EB03796A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60713"/>
            <a:ext cx="4294188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그룹 10">
            <a:extLst>
              <a:ext uri="{FF2B5EF4-FFF2-40B4-BE49-F238E27FC236}">
                <a16:creationId xmlns:a16="http://schemas.microsoft.com/office/drawing/2014/main" id="{735AE8B6-F266-4D96-994A-480C4FF2E7F5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1947863"/>
            <a:ext cx="1590675" cy="1085850"/>
            <a:chOff x="440473" y="5296815"/>
            <a:chExt cx="1583473" cy="690992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6C6E1C5B-5B21-4E73-B216-0C5585DCF830}"/>
                </a:ext>
              </a:extLst>
            </p:cNvPr>
            <p:cNvSpPr/>
            <p:nvPr/>
          </p:nvSpPr>
          <p:spPr bwMode="auto">
            <a:xfrm>
              <a:off x="468919" y="5296815"/>
              <a:ext cx="1539224" cy="59704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9BBB5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fontAlgn="auto" latinLnBrk="0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 b="1" kern="0">
                <a:solidFill>
                  <a:sysClr val="windowText" lastClr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90DE14E-1142-4AD0-8DC4-0C4F952BA20C}"/>
                </a:ext>
              </a:extLst>
            </p:cNvPr>
            <p:cNvSpPr/>
            <p:nvPr/>
          </p:nvSpPr>
          <p:spPr bwMode="auto">
            <a:xfrm>
              <a:off x="440473" y="5541289"/>
              <a:ext cx="1583473" cy="446518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 latinLnBrk="0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 b="1" kern="0">
                <a:ln w="952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A56A42-F9F6-4228-BD29-DFF9A06EAB68}"/>
              </a:ext>
            </a:extLst>
          </p:cNvPr>
          <p:cNvSpPr txBox="1"/>
          <p:nvPr/>
        </p:nvSpPr>
        <p:spPr>
          <a:xfrm>
            <a:off x="1554163" y="2017713"/>
            <a:ext cx="904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>
                <a:solidFill>
                  <a:srgbClr val="9BBB59">
                    <a:lumMod val="75000"/>
                  </a:srgbClr>
                </a:solidFill>
                <a:latin typeface="굴림" charset="-127"/>
                <a:ea typeface="굴림" charset="-127"/>
              </a:rPr>
              <a:t>2013</a:t>
            </a:r>
            <a:endParaRPr kumimoji="0" lang="ko-KR" altLang="en-US" sz="1400" kern="0" dirty="0">
              <a:solidFill>
                <a:srgbClr val="9BBB59">
                  <a:lumMod val="75000"/>
                </a:srgbClr>
              </a:solidFill>
              <a:latin typeface="굴림" charset="-127"/>
              <a:ea typeface="굴림" charset="-127"/>
            </a:endParaRP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F5791FD7-9B12-45BE-A449-E842A342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293938"/>
            <a:ext cx="15732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System Design and Conceptual Development</a:t>
            </a:r>
            <a:endParaRPr kumimoji="0" lang="ko-KR" altLang="en-US" sz="1400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178" name="그룹 10">
            <a:extLst>
              <a:ext uri="{FF2B5EF4-FFF2-40B4-BE49-F238E27FC236}">
                <a16:creationId xmlns:a16="http://schemas.microsoft.com/office/drawing/2014/main" id="{4898AA22-1603-4207-9A48-9E13F8AC749E}"/>
              </a:ext>
            </a:extLst>
          </p:cNvPr>
          <p:cNvGrpSpPr>
            <a:grpSpLocks/>
          </p:cNvGrpSpPr>
          <p:nvPr/>
        </p:nvGrpSpPr>
        <p:grpSpPr bwMode="auto">
          <a:xfrm>
            <a:off x="2978150" y="1952625"/>
            <a:ext cx="1590675" cy="1085850"/>
            <a:chOff x="440473" y="5296815"/>
            <a:chExt cx="1583473" cy="690992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CB95A1EE-CDFC-4CE5-8C6D-8ADF23B86435}"/>
                </a:ext>
              </a:extLst>
            </p:cNvPr>
            <p:cNvSpPr/>
            <p:nvPr/>
          </p:nvSpPr>
          <p:spPr bwMode="auto">
            <a:xfrm>
              <a:off x="468919" y="5296815"/>
              <a:ext cx="1539224" cy="59704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9BBB5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fontAlgn="auto" latinLnBrk="0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 b="1" kern="0">
                <a:solidFill>
                  <a:sysClr val="windowText" lastClr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51DD06F-E976-4D5C-99E7-8EC6AE6FAFC3}"/>
                </a:ext>
              </a:extLst>
            </p:cNvPr>
            <p:cNvSpPr/>
            <p:nvPr/>
          </p:nvSpPr>
          <p:spPr bwMode="auto">
            <a:xfrm>
              <a:off x="440473" y="5541289"/>
              <a:ext cx="1583473" cy="446518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 latinLnBrk="0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 b="1" kern="0">
                <a:ln w="952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C0E91F4-31C6-46D2-A673-BF23A79609E3}"/>
              </a:ext>
            </a:extLst>
          </p:cNvPr>
          <p:cNvSpPr txBox="1"/>
          <p:nvPr/>
        </p:nvSpPr>
        <p:spPr>
          <a:xfrm>
            <a:off x="3344863" y="2022475"/>
            <a:ext cx="9032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>
                <a:solidFill>
                  <a:srgbClr val="9BBB59">
                    <a:lumMod val="75000"/>
                  </a:srgbClr>
                </a:solidFill>
                <a:latin typeface="굴림" charset="-127"/>
                <a:ea typeface="굴림" charset="-127"/>
              </a:rPr>
              <a:t>2013</a:t>
            </a:r>
            <a:endParaRPr kumimoji="0" lang="ko-KR" altLang="en-US" sz="1400" kern="0" dirty="0">
              <a:solidFill>
                <a:srgbClr val="9BBB59">
                  <a:lumMod val="75000"/>
                </a:srgbClr>
              </a:solidFill>
              <a:latin typeface="굴림" charset="-127"/>
              <a:ea typeface="굴림" charset="-127"/>
            </a:endParaRPr>
          </a:p>
        </p:txBody>
      </p:sp>
      <p:sp>
        <p:nvSpPr>
          <p:cNvPr id="20" name="TextBox 31">
            <a:extLst>
              <a:ext uri="{FF2B5EF4-FFF2-40B4-BE49-F238E27FC236}">
                <a16:creationId xmlns:a16="http://schemas.microsoft.com/office/drawing/2014/main" id="{33A204C6-CAF3-4525-8507-ADFAD7418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150" y="2433638"/>
            <a:ext cx="1573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Pilot System </a:t>
            </a:r>
            <a:br>
              <a:rPr kumimoji="0" lang="en-US" altLang="ko-KR" sz="1400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ko-KR" sz="1400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Implementation</a:t>
            </a:r>
            <a:endParaRPr kumimoji="0" lang="ko-KR" altLang="en-US" sz="1400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181" name="그룹 10">
            <a:extLst>
              <a:ext uri="{FF2B5EF4-FFF2-40B4-BE49-F238E27FC236}">
                <a16:creationId xmlns:a16="http://schemas.microsoft.com/office/drawing/2014/main" id="{5F33A24F-907C-4782-B970-69F838F7D86B}"/>
              </a:ext>
            </a:extLst>
          </p:cNvPr>
          <p:cNvGrpSpPr>
            <a:grpSpLocks/>
          </p:cNvGrpSpPr>
          <p:nvPr/>
        </p:nvGrpSpPr>
        <p:grpSpPr bwMode="auto">
          <a:xfrm>
            <a:off x="4826000" y="1943100"/>
            <a:ext cx="1590675" cy="1085850"/>
            <a:chOff x="440473" y="5296815"/>
            <a:chExt cx="1583473" cy="690992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4963698E-A204-45B3-99B0-F016B3A5C048}"/>
                </a:ext>
              </a:extLst>
            </p:cNvPr>
            <p:cNvSpPr/>
            <p:nvPr/>
          </p:nvSpPr>
          <p:spPr bwMode="auto">
            <a:xfrm>
              <a:off x="468919" y="5296815"/>
              <a:ext cx="1539224" cy="59704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9BBB5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fontAlgn="auto" latinLnBrk="0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 b="1" kern="0">
                <a:solidFill>
                  <a:sysClr val="windowText" lastClr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880634A-9A76-4D33-8628-C96C3B258A2D}"/>
                </a:ext>
              </a:extLst>
            </p:cNvPr>
            <p:cNvSpPr/>
            <p:nvPr/>
          </p:nvSpPr>
          <p:spPr bwMode="auto">
            <a:xfrm>
              <a:off x="440473" y="5541289"/>
              <a:ext cx="1583473" cy="446518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 latinLnBrk="0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 b="1" kern="0">
                <a:ln w="952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FDAD102-13A0-4CA4-BC12-B52E1E25041C}"/>
              </a:ext>
            </a:extLst>
          </p:cNvPr>
          <p:cNvSpPr txBox="1"/>
          <p:nvPr/>
        </p:nvSpPr>
        <p:spPr>
          <a:xfrm>
            <a:off x="5192713" y="2014538"/>
            <a:ext cx="9032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>
                <a:solidFill>
                  <a:srgbClr val="9BBB59">
                    <a:lumMod val="75000"/>
                  </a:srgbClr>
                </a:solidFill>
                <a:latin typeface="굴림" charset="-127"/>
                <a:ea typeface="굴림" charset="-127"/>
              </a:rPr>
              <a:t>2014</a:t>
            </a:r>
            <a:endParaRPr kumimoji="0" lang="ko-KR" altLang="en-US" sz="1400" kern="0" dirty="0">
              <a:solidFill>
                <a:srgbClr val="9BBB59">
                  <a:lumMod val="75000"/>
                </a:srgbClr>
              </a:solidFill>
              <a:latin typeface="굴림" charset="-127"/>
              <a:ea typeface="굴림" charset="-127"/>
            </a:endParaRP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0351E001-EC9E-415C-8CC2-381F35A74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425700"/>
            <a:ext cx="1573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Expansion and </a:t>
            </a:r>
            <a:br>
              <a:rPr kumimoji="0" lang="en-US" altLang="ko-KR" sz="1400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ko-KR" sz="1400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Integration</a:t>
            </a:r>
            <a:endParaRPr kumimoji="0" lang="ko-KR" altLang="en-US" sz="1400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184" name="그룹 10">
            <a:extLst>
              <a:ext uri="{FF2B5EF4-FFF2-40B4-BE49-F238E27FC236}">
                <a16:creationId xmlns:a16="http://schemas.microsoft.com/office/drawing/2014/main" id="{D37625EB-541A-48CA-9BF4-E32A1AA593A9}"/>
              </a:ext>
            </a:extLst>
          </p:cNvPr>
          <p:cNvGrpSpPr>
            <a:grpSpLocks/>
          </p:cNvGrpSpPr>
          <p:nvPr/>
        </p:nvGrpSpPr>
        <p:grpSpPr bwMode="auto">
          <a:xfrm>
            <a:off x="6697663" y="1943100"/>
            <a:ext cx="1590675" cy="1085850"/>
            <a:chOff x="440473" y="5296815"/>
            <a:chExt cx="1583473" cy="690992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53934795-C23B-4583-B5BC-B7F82B1C10BA}"/>
                </a:ext>
              </a:extLst>
            </p:cNvPr>
            <p:cNvSpPr/>
            <p:nvPr/>
          </p:nvSpPr>
          <p:spPr bwMode="auto">
            <a:xfrm>
              <a:off x="468919" y="5296815"/>
              <a:ext cx="1539224" cy="59704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9BBB5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fontAlgn="auto" latinLnBrk="0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 b="1" kern="0">
                <a:solidFill>
                  <a:sysClr val="windowText" lastClr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B34AEA3F-70DC-4E79-BE40-28406F9600C8}"/>
                </a:ext>
              </a:extLst>
            </p:cNvPr>
            <p:cNvSpPr/>
            <p:nvPr/>
          </p:nvSpPr>
          <p:spPr bwMode="auto">
            <a:xfrm>
              <a:off x="440473" y="5541289"/>
              <a:ext cx="1583473" cy="446518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 latinLnBrk="0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 b="1" kern="0">
                <a:ln w="952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2DCBEFC-9A30-42AF-B3F3-AA121DD8F51C}"/>
              </a:ext>
            </a:extLst>
          </p:cNvPr>
          <p:cNvSpPr txBox="1"/>
          <p:nvPr/>
        </p:nvSpPr>
        <p:spPr>
          <a:xfrm>
            <a:off x="7064375" y="2014538"/>
            <a:ext cx="904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>
                <a:solidFill>
                  <a:srgbClr val="9BBB59">
                    <a:lumMod val="75000"/>
                  </a:srgbClr>
                </a:solidFill>
                <a:latin typeface="굴림" charset="-127"/>
                <a:ea typeface="굴림" charset="-127"/>
              </a:rPr>
              <a:t>2014</a:t>
            </a:r>
            <a:endParaRPr kumimoji="0" lang="ko-KR" altLang="en-US" sz="1400" kern="0" dirty="0">
              <a:solidFill>
                <a:srgbClr val="9BBB59">
                  <a:lumMod val="75000"/>
                </a:srgbClr>
              </a:solidFill>
              <a:latin typeface="굴림" charset="-127"/>
              <a:ea typeface="굴림" charset="-127"/>
            </a:endParaRPr>
          </a:p>
        </p:txBody>
      </p:sp>
      <p:sp>
        <p:nvSpPr>
          <p:cNvPr id="30" name="TextBox 31">
            <a:extLst>
              <a:ext uri="{FF2B5EF4-FFF2-40B4-BE49-F238E27FC236}">
                <a16:creationId xmlns:a16="http://schemas.microsoft.com/office/drawing/2014/main" id="{68054EC1-8D33-4557-B22A-924BC5E75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63" y="2505075"/>
            <a:ext cx="157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Enhancement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(Extended Ver.)</a:t>
            </a:r>
            <a:endParaRPr kumimoji="0" lang="ko-KR" altLang="en-US" sz="1400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59D363D-7E40-459A-B4DD-F4CE267180D5}"/>
              </a:ext>
            </a:extLst>
          </p:cNvPr>
          <p:cNvSpPr/>
          <p:nvPr/>
        </p:nvSpPr>
        <p:spPr bwMode="auto">
          <a:xfrm>
            <a:off x="2437829" y="6010871"/>
            <a:ext cx="4268342" cy="380873"/>
          </a:xfrm>
          <a:prstGeom prst="rect">
            <a:avLst/>
          </a:prstGeom>
          <a:solidFill>
            <a:srgbClr val="9BBB59"/>
          </a:solidFill>
          <a:ln w="12700" cap="flat" cmpd="sng" algn="ctr">
            <a:solidFill>
              <a:srgbClr val="9BBB59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 latinLnBrk="0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ln w="952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굴림" pitchFamily="50" charset="-127"/>
                <a:ea typeface="굴림" pitchFamily="50" charset="-127"/>
              </a:rPr>
              <a:t>무인우편접수배달 </a:t>
            </a:r>
            <a:r>
              <a:rPr kumimoji="0" lang="ko-KR" altLang="en-US" kern="0" dirty="0" err="1">
                <a:ln w="952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굴림" pitchFamily="50" charset="-127"/>
                <a:ea typeface="굴림" pitchFamily="50" charset="-127"/>
              </a:rPr>
              <a:t>통합기</a:t>
            </a:r>
            <a:r>
              <a:rPr kumimoji="0" lang="ko-KR" altLang="en-US" kern="0" dirty="0">
                <a:ln w="952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굴림" pitchFamily="50" charset="-127"/>
                <a:ea typeface="굴림" pitchFamily="50" charset="-127"/>
              </a:rPr>
              <a:t> 시제품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번호 개체 틀 4">
            <a:extLst>
              <a:ext uri="{FF2B5EF4-FFF2-40B4-BE49-F238E27FC236}">
                <a16:creationId xmlns:a16="http://schemas.microsoft.com/office/drawing/2014/main" id="{CB182BD0-CC33-48D5-A52A-AD7474B17E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015B418C-66C6-4351-B643-59A239127911}" type="slidenum">
              <a:rPr lang="en-US" altLang="ko-KR"/>
              <a:pPr eaLnBrk="1" hangingPunct="1"/>
              <a:t>6</a:t>
            </a:fld>
            <a:endParaRPr lang="en-US" altLang="ko-K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2CE7307-6333-46E7-A7E8-358B32478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경쟁기술과 비교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CF8B33-6864-4DF8-A2A3-75CE7519A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71563"/>
            <a:ext cx="8501062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기술의 특징</a:t>
            </a:r>
            <a:endParaRPr lang="en-US" altLang="ko-KR" sz="2800" b="1" dirty="0">
              <a:solidFill>
                <a:srgbClr val="CC0066"/>
              </a:solidFill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우편물 접수 및 배달이 동시에 가능한 무인우체국 요소 자동화 장비 개발을 위한 국내 독자 기술 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H/W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제작사 종속성 탈피 및 유지보수를 고려한 기능 지원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spc="-100" dirty="0">
                <a:latin typeface="굴림" pitchFamily="50" charset="-127"/>
                <a:ea typeface="굴림" pitchFamily="50" charset="-127"/>
              </a:rPr>
              <a:t>접수 소포우편물의 높이 및 면적 자동측정을 통한 요금산정 기능 지원</a:t>
            </a:r>
            <a:endParaRPr lang="en-US" altLang="ko-KR" sz="2000" b="1" spc="-100" dirty="0"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고객의 접수 및 우편물 수령 과정에서 고객편의를 고려한 프로세스 설계 및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UI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구현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  <a:p>
            <a:pPr marL="1219200" lvl="2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  <a:p>
            <a:pPr marL="342900" indent="-342900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800" b="1" dirty="0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기존 경쟁기술 대비 개량된 부분</a:t>
            </a:r>
            <a:endParaRPr lang="en-US" altLang="ko-KR" sz="2800" b="1" dirty="0">
              <a:solidFill>
                <a:srgbClr val="CC0066"/>
              </a:solidFill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spc="-100" dirty="0">
                <a:latin typeface="굴림" pitchFamily="50" charset="-127"/>
                <a:ea typeface="굴림" pitchFamily="50" charset="-127"/>
              </a:rPr>
              <a:t>우체국 택배상자 </a:t>
            </a:r>
            <a:r>
              <a:rPr lang="en-US" altLang="ko-KR" sz="2000" b="1" spc="-100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2000" b="1" spc="-100" dirty="0">
                <a:latin typeface="굴림" pitchFamily="50" charset="-127"/>
                <a:ea typeface="굴림" pitchFamily="50" charset="-127"/>
              </a:rPr>
              <a:t>호 이상의 소포에 대한 접수 지원</a:t>
            </a:r>
            <a:endParaRPr lang="en-US" altLang="ko-KR" sz="2000" b="1" spc="-100" dirty="0"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spc="-100" dirty="0">
                <a:latin typeface="굴림" pitchFamily="50" charset="-127"/>
                <a:ea typeface="굴림" pitchFamily="50" charset="-127"/>
              </a:rPr>
              <a:t>우편접수기 및 배달함을 통합한 기능으로 개발 도입 대비 비용적 우위 확보</a:t>
            </a:r>
            <a:endParaRPr lang="en-US" altLang="ko-KR" sz="2000" b="1" spc="-100" dirty="0"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spc="-100" dirty="0">
                <a:latin typeface="굴림" pitchFamily="50" charset="-127"/>
                <a:ea typeface="굴림" pitchFamily="50" charset="-127"/>
              </a:rPr>
              <a:t>우정사업본부의 무인우체국 구축 과업지시서를 만족하는 성능 및 기능</a:t>
            </a:r>
            <a:endParaRPr lang="en-US" altLang="ko-KR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4068920F-691B-4CE0-AF1A-807E6F0C8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4">
            <a:extLst>
              <a:ext uri="{FF2B5EF4-FFF2-40B4-BE49-F238E27FC236}">
                <a16:creationId xmlns:a16="http://schemas.microsoft.com/office/drawing/2014/main" id="{4FF96E82-103E-4C60-999C-4CB75FC8E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F64A7925-F3C9-4C70-A822-F891B791C085}" type="slidenum">
              <a:rPr lang="en-US" altLang="ko-KR"/>
              <a:pPr eaLnBrk="1" hangingPunct="1"/>
              <a:t>7</a:t>
            </a:fld>
            <a:endParaRPr lang="en-US" altLang="ko-K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57E3DFC-80CD-4114-A03F-66E086ABB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4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C4D85E95-6364-45E1-905B-C601576C3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071563"/>
            <a:ext cx="85725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6200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ko-KR" altLang="en-US" sz="2800" b="1">
                <a:solidFill>
                  <a:srgbClr val="CC0066"/>
                </a:solidFill>
              </a:rPr>
              <a:t> 예상 응용 제품 및 서비스</a:t>
            </a:r>
            <a:endParaRPr lang="en-US" altLang="ko-KR" sz="2800" b="1">
              <a:solidFill>
                <a:srgbClr val="CC0066"/>
              </a:solidFill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en-US" altLang="ko-KR" sz="2000" b="1"/>
              <a:t> </a:t>
            </a:r>
            <a:r>
              <a:rPr lang="ko-KR" altLang="en-US" sz="2000" b="1"/>
              <a:t>무인우편 접수배달 통합기</a:t>
            </a:r>
            <a:endParaRPr lang="en-US" altLang="ko-KR" sz="2000" b="1"/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600" b="1"/>
          </a:p>
          <a:p>
            <a:pPr algn="just"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ko-KR" altLang="en-US" sz="2800" b="1">
                <a:solidFill>
                  <a:srgbClr val="CC0066"/>
                </a:solidFill>
              </a:rPr>
              <a:t> 사업성 </a:t>
            </a:r>
            <a:r>
              <a:rPr lang="en-US" altLang="ko-KR" sz="2800" b="1">
                <a:solidFill>
                  <a:srgbClr val="CC0066"/>
                </a:solidFill>
              </a:rPr>
              <a:t>(</a:t>
            </a:r>
            <a:r>
              <a:rPr lang="ko-KR" altLang="en-US" sz="2800" b="1">
                <a:solidFill>
                  <a:srgbClr val="CC0066"/>
                </a:solidFill>
              </a:rPr>
              <a:t>기술도입 기대효과</a:t>
            </a:r>
            <a:r>
              <a:rPr lang="en-US" altLang="ko-KR" sz="2800" b="1">
                <a:solidFill>
                  <a:srgbClr val="CC0066"/>
                </a:solidFill>
              </a:rPr>
              <a:t>)</a:t>
            </a: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en-US" altLang="ko-KR" sz="2000" b="1"/>
              <a:t> </a:t>
            </a:r>
            <a:r>
              <a:rPr lang="ko-KR" altLang="en-US" sz="2000" b="1"/>
              <a:t>국내 우편 시장의 </a:t>
            </a:r>
            <a:r>
              <a:rPr lang="en-US" altLang="ko-KR" sz="2000" b="1"/>
              <a:t>70% </a:t>
            </a:r>
            <a:r>
              <a:rPr lang="ko-KR" altLang="en-US" sz="2000" b="1"/>
              <a:t>점유 시 차년도 예상매출 </a:t>
            </a:r>
            <a:r>
              <a:rPr lang="en-US" altLang="ko-KR" sz="2000" b="1"/>
              <a:t>49</a:t>
            </a:r>
            <a:r>
              <a:rPr lang="ko-KR" altLang="en-US" sz="2000" b="1"/>
              <a:t>억</a:t>
            </a:r>
            <a:endParaRPr lang="en-US" altLang="ko-KR" sz="2000" b="1"/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en-US" altLang="ko-KR" sz="2000" b="1"/>
              <a:t> </a:t>
            </a:r>
            <a:r>
              <a:rPr lang="ko-KR" altLang="en-US" sz="2000" b="1"/>
              <a:t>국내 택배 시장의 </a:t>
            </a:r>
            <a:r>
              <a:rPr lang="en-US" altLang="ko-KR" sz="2000" b="1"/>
              <a:t>30% </a:t>
            </a:r>
            <a:r>
              <a:rPr lang="ko-KR" altLang="en-US" sz="2000" b="1"/>
              <a:t>점유 시 향후 </a:t>
            </a:r>
            <a:r>
              <a:rPr lang="en-US" altLang="ko-KR" sz="2000" b="1"/>
              <a:t>5</a:t>
            </a:r>
            <a:r>
              <a:rPr lang="ko-KR" altLang="en-US" sz="2000" b="1"/>
              <a:t>년간 예상 매출 </a:t>
            </a:r>
            <a:r>
              <a:rPr lang="en-US" altLang="ko-KR" sz="2000" b="1"/>
              <a:t>630</a:t>
            </a:r>
            <a:r>
              <a:rPr lang="ko-KR" altLang="en-US" sz="2000" b="1"/>
              <a:t>억</a:t>
            </a:r>
            <a:endParaRPr lang="en-US" altLang="ko-KR" sz="2000" b="1"/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600" b="1"/>
          </a:p>
          <a:p>
            <a:pPr algn="just"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ko-KR" altLang="en-US" sz="2800" b="1">
                <a:solidFill>
                  <a:srgbClr val="CC0066"/>
                </a:solidFill>
              </a:rPr>
              <a:t> 업체조건</a:t>
            </a:r>
            <a:endParaRPr lang="en-US" altLang="ko-KR" sz="2800" b="1">
              <a:solidFill>
                <a:srgbClr val="CC0066"/>
              </a:solidFill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en-US" altLang="ko-KR" sz="2000" b="1"/>
              <a:t> </a:t>
            </a:r>
            <a:r>
              <a:rPr lang="ko-KR" altLang="en-US" sz="2000" b="1"/>
              <a:t>배달함 개폐 및 통합 제어 </a:t>
            </a:r>
            <a:r>
              <a:rPr lang="en-US" altLang="ko-KR" sz="2000" b="1"/>
              <a:t>S/W</a:t>
            </a:r>
            <a:r>
              <a:rPr lang="ko-KR" altLang="en-US" sz="2000" b="1"/>
              <a:t>와의 연계를 위한 설계 및 제작 기술보유 필요</a:t>
            </a:r>
            <a:r>
              <a:rPr lang="en-US" altLang="ko-KR" sz="2000" b="1"/>
              <a:t>, </a:t>
            </a:r>
            <a:r>
              <a:rPr lang="ko-KR" altLang="en-US" sz="2000" b="1"/>
              <a:t>제품화에 걸리는 예상 소요시간 </a:t>
            </a:r>
            <a:r>
              <a:rPr lang="en-US" altLang="ko-KR" sz="2000" b="1"/>
              <a:t>3</a:t>
            </a:r>
            <a:r>
              <a:rPr lang="ko-KR" altLang="en-US" sz="2000" b="1"/>
              <a:t>개월</a:t>
            </a:r>
            <a:endParaRPr lang="en-US" altLang="ko-KR" sz="2000" b="1"/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600" b="1"/>
          </a:p>
          <a:p>
            <a:pPr algn="just"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ko-KR" altLang="en-US" sz="2800" b="1">
                <a:solidFill>
                  <a:srgbClr val="CC0066"/>
                </a:solidFill>
              </a:rPr>
              <a:t> 사업화 시 제약요건</a:t>
            </a:r>
            <a:endParaRPr lang="en-US" altLang="ko-KR" sz="2800" b="1">
              <a:solidFill>
                <a:srgbClr val="CC0066"/>
              </a:solidFill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/>
              <a:t>우정사업본부의 장비 도입계획에 따라 수요가 변동되며</a:t>
            </a:r>
            <a:r>
              <a:rPr lang="en-US" altLang="ko-KR" sz="2000" b="1"/>
              <a:t>, </a:t>
            </a:r>
            <a:br>
              <a:rPr lang="en-US" altLang="ko-KR" sz="2000" b="1"/>
            </a:br>
            <a:r>
              <a:rPr lang="ko-KR" altLang="en-US" sz="2000" b="1"/>
              <a:t>이에 대응하여 민간 택배사 등을 대상으로 신규 판로 개척이 요구됨</a:t>
            </a:r>
            <a:endParaRPr lang="en-US" altLang="ko-KR" sz="2000" b="1"/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2000" b="1"/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/>
          </a:p>
        </p:txBody>
      </p:sp>
      <p:sp>
        <p:nvSpPr>
          <p:cNvPr id="10" name="Text Box 2061">
            <a:extLst>
              <a:ext uri="{FF2B5EF4-FFF2-40B4-BE49-F238E27FC236}">
                <a16:creationId xmlns:a16="http://schemas.microsoft.com/office/drawing/2014/main" id="{E11382E6-84A4-465B-BA22-826E9D973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번호 개체 틀 4">
            <a:extLst>
              <a:ext uri="{FF2B5EF4-FFF2-40B4-BE49-F238E27FC236}">
                <a16:creationId xmlns:a16="http://schemas.microsoft.com/office/drawing/2014/main" id="{F87CA0D8-BCFD-4363-B40D-D4F3E3044B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AA819032-2CB0-4BF8-B15C-ED88A31236AB}" type="slidenum">
              <a:rPr lang="en-US" altLang="ko-KR"/>
              <a:pPr eaLnBrk="1" hangingPunct="1"/>
              <a:t>8</a:t>
            </a:fld>
            <a:endParaRPr lang="en-US" altLang="ko-K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8FF582B-CCF2-4298-830A-5ED26402D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5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국내외 시장 동향</a:t>
            </a: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234ABD6F-2E48-4C0F-A5AA-8EAA5EF35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176338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6200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990600" indent="-276225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en-US" altLang="ko-KR" sz="2800" b="1">
                <a:solidFill>
                  <a:srgbClr val="CC0066"/>
                </a:solidFill>
              </a:rPr>
              <a:t> </a:t>
            </a:r>
            <a:r>
              <a:rPr lang="ko-KR" altLang="en-US" sz="2800" b="1">
                <a:solidFill>
                  <a:srgbClr val="CC0066"/>
                </a:solidFill>
              </a:rPr>
              <a:t>우편용 자동접수기 기술동향</a:t>
            </a:r>
            <a:endParaRPr lang="en-US" altLang="ko-KR" sz="2800" b="1">
              <a:solidFill>
                <a:srgbClr val="CC0066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en-US" altLang="ko-KR" sz="2000" b="1"/>
              <a:t> </a:t>
            </a:r>
            <a:r>
              <a:rPr lang="ko-KR" altLang="en-US" sz="2000" b="1"/>
              <a:t>우편용 접수 자동화 장비는 ㈜ 포스트큐브의 무인우편창구가 </a:t>
            </a:r>
            <a:r>
              <a:rPr lang="en-US" altLang="ko-KR" sz="2000" b="1"/>
              <a:t>154</a:t>
            </a:r>
            <a:r>
              <a:rPr lang="ko-KR" altLang="en-US" sz="2000" b="1"/>
              <a:t>대보급되어있음</a:t>
            </a:r>
            <a:endParaRPr lang="en-US" altLang="ko-KR" sz="2000" b="1"/>
          </a:p>
          <a:p>
            <a:pPr lvl="2" eaLnBrk="1" hangingPunct="1">
              <a:spcBef>
                <a:spcPct val="200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/>
              <a:t>대형소포</a:t>
            </a:r>
            <a:r>
              <a:rPr lang="en-US" altLang="ko-KR"/>
              <a:t>(2</a:t>
            </a:r>
            <a:r>
              <a:rPr lang="ko-KR" altLang="en-US"/>
              <a:t>호상자 초과</a:t>
            </a:r>
            <a:r>
              <a:rPr lang="en-US" altLang="ko-KR"/>
              <a:t>) </a:t>
            </a:r>
            <a:r>
              <a:rPr lang="ko-KR" altLang="en-US"/>
              <a:t>접수 불가</a:t>
            </a:r>
            <a:endParaRPr lang="en-US" altLang="ko-KR"/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/>
              <a:t>무인 배달함은 지하철역</a:t>
            </a:r>
            <a:r>
              <a:rPr lang="en-US" altLang="ko-KR" sz="2000" b="1"/>
              <a:t>, </a:t>
            </a:r>
            <a:r>
              <a:rPr lang="ko-KR" altLang="en-US" sz="2000" b="1"/>
              <a:t>신규 아파트 등에 설치 되었으며 우편업무에 적용된 사례는 없음</a:t>
            </a:r>
            <a:endParaRPr lang="en-US" altLang="ko-KR" sz="2000" b="1"/>
          </a:p>
          <a:p>
            <a:pPr lvl="2" eaLnBrk="1" hangingPunct="1">
              <a:spcBef>
                <a:spcPct val="200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/>
              <a:t>㈜ </a:t>
            </a:r>
            <a:r>
              <a:rPr lang="en-US" altLang="ko-KR"/>
              <a:t>HAD, </a:t>
            </a:r>
            <a:r>
              <a:rPr lang="ko-KR" altLang="en-US"/>
              <a:t>유비라커</a:t>
            </a:r>
            <a:r>
              <a:rPr lang="en-US" altLang="ko-KR"/>
              <a:t>, </a:t>
            </a:r>
            <a:r>
              <a:rPr lang="ko-KR" altLang="en-US"/>
              <a:t>만호전자 등에서 제작</a:t>
            </a:r>
            <a:endParaRPr lang="en-US" altLang="ko-KR"/>
          </a:p>
          <a:p>
            <a:pPr lvl="2" eaLnBrk="1" hangingPunct="1">
              <a:spcBef>
                <a:spcPct val="200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endParaRPr lang="en-US" altLang="ko-KR"/>
          </a:p>
          <a:p>
            <a:pPr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ko-KR" altLang="en-US" sz="2800" b="1">
                <a:solidFill>
                  <a:srgbClr val="CC0066"/>
                </a:solidFill>
              </a:rPr>
              <a:t> 예상 시장 규모</a:t>
            </a:r>
            <a:endParaRPr lang="en-US" altLang="ko-KR" sz="2800" b="1">
              <a:solidFill>
                <a:srgbClr val="CC0066"/>
              </a:solidFill>
            </a:endParaRPr>
          </a:p>
          <a:p>
            <a:pPr lvl="2" eaLnBrk="1" hangingPunct="1">
              <a:spcBef>
                <a:spcPct val="20000"/>
              </a:spcBef>
              <a:buClr>
                <a:srgbClr val="3333CC"/>
              </a:buClr>
            </a:pPr>
            <a:endParaRPr lang="en-US" altLang="ko-KR"/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63826796-F2D6-4403-AD6C-272D04AE6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  <p:grpSp>
        <p:nvGrpSpPr>
          <p:cNvPr id="10246" name="그룹 18">
            <a:extLst>
              <a:ext uri="{FF2B5EF4-FFF2-40B4-BE49-F238E27FC236}">
                <a16:creationId xmlns:a16="http://schemas.microsoft.com/office/drawing/2014/main" id="{C3FAD161-165C-4FC9-9402-CE310E8F19A1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4592638"/>
            <a:ext cx="7488238" cy="1584325"/>
            <a:chOff x="1007744" y="3140960"/>
            <a:chExt cx="6970713" cy="3311835"/>
          </a:xfrm>
        </p:grpSpPr>
        <p:sp>
          <p:nvSpPr>
            <p:cNvPr id="10269" name="AutoShape 47">
              <a:extLst>
                <a:ext uri="{FF2B5EF4-FFF2-40B4-BE49-F238E27FC236}">
                  <a16:creationId xmlns:a16="http://schemas.microsoft.com/office/drawing/2014/main" id="{C4931D75-6C1E-4CD4-BC20-DC649FF69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4" y="3140960"/>
              <a:ext cx="6970713" cy="3311835"/>
            </a:xfrm>
            <a:prstGeom prst="roundRect">
              <a:avLst>
                <a:gd name="adj" fmla="val 766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7D2F5"/>
                </a:gs>
              </a:gsLst>
              <a:lin ang="2700000" scaled="1"/>
            </a:gradFill>
            <a:ln w="19050">
              <a:solidFill>
                <a:srgbClr val="0099CC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24000" tIns="0" rIns="0" bIns="0" anchor="ctr"/>
            <a:lstStyle/>
            <a:p>
              <a:pPr algn="just" eaLnBrk="0" hangingPunct="0">
                <a:lnSpc>
                  <a:spcPct val="150000"/>
                </a:lnSpc>
                <a:defRPr/>
              </a:pPr>
              <a:endParaRPr kumimoji="0" lang="ko-KR" altLang="ko-KR" sz="1400">
                <a:solidFill>
                  <a:srgbClr val="808080"/>
                </a:solidFill>
                <a:latin typeface="굴림" pitchFamily="50" charset="-127"/>
                <a:ea typeface="-윤고딕340"/>
                <a:cs typeface="-윤고딕340"/>
              </a:endParaRPr>
            </a:p>
          </p:txBody>
        </p:sp>
        <p:sp>
          <p:nvSpPr>
            <p:cNvPr id="10" name="직사각형 14">
              <a:extLst>
                <a:ext uri="{FF2B5EF4-FFF2-40B4-BE49-F238E27FC236}">
                  <a16:creationId xmlns:a16="http://schemas.microsoft.com/office/drawing/2014/main" id="{EBDD10E9-5761-496B-910B-5595F7F72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178" y="3290290"/>
              <a:ext cx="6966279" cy="56414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lvl="1">
                <a:buClr>
                  <a:srgbClr val="993366"/>
                </a:buClr>
                <a:defRPr/>
              </a:pPr>
              <a:r>
                <a:rPr lang="en-US" altLang="ko-KR" sz="1400" b="1" dirty="0">
                  <a:solidFill>
                    <a:schemeClr val="bg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      [</a:t>
              </a:r>
              <a:r>
                <a:rPr lang="ko-KR" altLang="en-US" sz="1400" b="1" dirty="0">
                  <a:solidFill>
                    <a:schemeClr val="bg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표 </a:t>
              </a:r>
              <a:r>
                <a:rPr lang="en-US" altLang="ko-KR" sz="1400" b="1" dirty="0">
                  <a:solidFill>
                    <a:schemeClr val="bg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1] </a:t>
              </a:r>
              <a:r>
                <a:rPr lang="ko-KR" altLang="en-US" sz="1400" b="1" dirty="0">
                  <a:solidFill>
                    <a:schemeClr val="bg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국내외 </a:t>
              </a:r>
              <a:r>
                <a:rPr lang="ko-KR" altLang="en-US" sz="1400" b="1" dirty="0" err="1">
                  <a:solidFill>
                    <a:schemeClr val="bg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접수배달통합기</a:t>
              </a:r>
              <a:r>
                <a:rPr lang="ko-KR" altLang="en-US" sz="1400" b="1" dirty="0">
                  <a:solidFill>
                    <a:schemeClr val="bg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시장규모 </a:t>
              </a:r>
              <a:r>
                <a:rPr lang="en-US" altLang="ko-KR" sz="1400" b="1" dirty="0">
                  <a:solidFill>
                    <a:schemeClr val="bg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(2016~2018) (</a:t>
              </a:r>
              <a:r>
                <a:rPr lang="ko-KR" altLang="en-US" sz="1400" b="1" dirty="0">
                  <a:solidFill>
                    <a:schemeClr val="bg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단위</a:t>
              </a:r>
              <a:r>
                <a:rPr lang="en-US" altLang="ko-KR" sz="1400" b="1" dirty="0">
                  <a:solidFill>
                    <a:schemeClr val="bg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400" b="1" dirty="0">
                  <a:solidFill>
                    <a:schemeClr val="bg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원</a:t>
              </a:r>
              <a:r>
                <a:rPr lang="en-US" altLang="ko-KR" sz="1400" b="1" dirty="0">
                  <a:solidFill>
                    <a:schemeClr val="bg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sz="1400" b="1" spc="-100" dirty="0">
                <a:latin typeface="굴림" charset="-127"/>
                <a:ea typeface="맑은 고딕" pitchFamily="50" charset="-127"/>
              </a:endParaRPr>
            </a:p>
          </p:txBody>
        </p:sp>
      </p:grp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FC8E7535-4061-4129-AF49-AAA55B2D9BD1}"/>
              </a:ext>
            </a:extLst>
          </p:cNvPr>
          <p:cNvGraphicFramePr>
            <a:graphicFrameLocks noGrp="1"/>
          </p:cNvGraphicFramePr>
          <p:nvPr/>
        </p:nvGraphicFramePr>
        <p:xfrm>
          <a:off x="1258888" y="5024438"/>
          <a:ext cx="6913562" cy="1112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2016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2017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2018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</a:p>
                  </a:txBody>
                  <a:tcPr marL="91448" marR="91448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세계시장규모</a:t>
                      </a: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1,000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억</a:t>
                      </a: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1,200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억</a:t>
                      </a: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1,400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억</a:t>
                      </a:r>
                    </a:p>
                  </a:txBody>
                  <a:tcPr marL="91448" marR="91448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한국시장규모</a:t>
                      </a: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140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억</a:t>
                      </a: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140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억</a:t>
                      </a: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210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억</a:t>
                      </a:r>
                    </a:p>
                  </a:txBody>
                  <a:tcPr marL="91448" marR="91448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바닥글 개체 틀 3">
            <a:extLst>
              <a:ext uri="{FF2B5EF4-FFF2-40B4-BE49-F238E27FC236}">
                <a16:creationId xmlns:a16="http://schemas.microsoft.com/office/drawing/2014/main" id="{00A52CCD-786C-4E2D-B867-1812E8B3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11267" name="슬라이드 번호 개체 틀 4">
            <a:extLst>
              <a:ext uri="{FF2B5EF4-FFF2-40B4-BE49-F238E27FC236}">
                <a16:creationId xmlns:a16="http://schemas.microsoft.com/office/drawing/2014/main" id="{3D58CB8F-ACA1-4EB9-BF2E-0AE0AEA23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3425CF9D-6753-4E0C-8524-08F5A1CA3300}" type="slidenum">
              <a:rPr lang="en-US" altLang="ko-KR"/>
              <a:pPr eaLnBrk="1" hangingPunct="1"/>
              <a:t>9</a:t>
            </a:fld>
            <a:endParaRPr lang="en-US" altLang="ko-KR"/>
          </a:p>
        </p:txBody>
      </p:sp>
      <p:pic>
        <p:nvPicPr>
          <p:cNvPr id="11268" name="Picture 522" descr="D:\과거홍보\●ETRI CIS\연구원 이미지\연구장면(4개).jpg">
            <a:extLst>
              <a:ext uri="{FF2B5EF4-FFF2-40B4-BE49-F238E27FC236}">
                <a16:creationId xmlns:a16="http://schemas.microsoft.com/office/drawing/2014/main" id="{3B3133E1-546C-4884-A2FD-C3A70769B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25650"/>
            <a:ext cx="45720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4D4D4D">
                <a:alpha val="50000"/>
              </a:srgbClr>
            </a:outerShdw>
          </a:effectLst>
        </p:spPr>
      </p:pic>
      <p:sp>
        <p:nvSpPr>
          <p:cNvPr id="11269" name="Text Box 523">
            <a:extLst>
              <a:ext uri="{FF2B5EF4-FFF2-40B4-BE49-F238E27FC236}">
                <a16:creationId xmlns:a16="http://schemas.microsoft.com/office/drawing/2014/main" id="{62BB9250-1A8B-42BE-B225-D3323715F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39850"/>
            <a:ext cx="2667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o-KR" altLang="en-US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1270" name="Rectangle 529">
            <a:extLst>
              <a:ext uri="{FF2B5EF4-FFF2-40B4-BE49-F238E27FC236}">
                <a16:creationId xmlns:a16="http://schemas.microsoft.com/office/drawing/2014/main" id="{14EBB8C4-623B-4F40-A62C-33E28B35F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1271" name="Rectangle 530">
            <a:extLst>
              <a:ext uri="{FF2B5EF4-FFF2-40B4-BE49-F238E27FC236}">
                <a16:creationId xmlns:a16="http://schemas.microsoft.com/office/drawing/2014/main" id="{6A8BCB0C-9DC8-4E37-999E-EECB85398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400800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None/>
            </a:pPr>
            <a:r>
              <a:rPr lang="en-US" altLang="ko-KR" sz="1600" b="1">
                <a:solidFill>
                  <a:srgbClr val="000099"/>
                </a:solidFill>
              </a:rPr>
              <a:t>♣ </a:t>
            </a:r>
            <a:r>
              <a:rPr lang="ko-KR" altLang="en-US" sz="1600" b="1">
                <a:solidFill>
                  <a:srgbClr val="000099"/>
                </a:solidFill>
              </a:rPr>
              <a:t>연락처 </a:t>
            </a:r>
            <a:r>
              <a:rPr lang="en-US" altLang="ko-KR" sz="1600" b="1">
                <a:solidFill>
                  <a:srgbClr val="000099"/>
                </a:solidFill>
              </a:rPr>
              <a:t>:</a:t>
            </a:r>
            <a:r>
              <a:rPr lang="ko-KR" altLang="en-US" sz="1600" b="1">
                <a:solidFill>
                  <a:srgbClr val="000099"/>
                </a:solidFill>
              </a:rPr>
              <a:t>융합기술연구부문</a:t>
            </a:r>
            <a:r>
              <a:rPr lang="en-US" altLang="ko-KR" sz="1600" b="1">
                <a:solidFill>
                  <a:srgbClr val="000099"/>
                </a:solidFill>
              </a:rPr>
              <a:t>, </a:t>
            </a:r>
            <a:r>
              <a:rPr lang="ko-KR" altLang="en-US" sz="1600" b="1">
                <a:solidFill>
                  <a:srgbClr val="000099"/>
                </a:solidFill>
              </a:rPr>
              <a:t>나동길 선</a:t>
            </a:r>
            <a:r>
              <a:rPr lang="en-US" altLang="ko-KR" sz="1600" b="1">
                <a:solidFill>
                  <a:srgbClr val="000099"/>
                </a:solidFill>
                <a:latin typeface="Times New Roman" panose="02020603050405020304" pitchFamily="18" charset="0"/>
              </a:rPr>
              <a:t>·</a:t>
            </a:r>
            <a:r>
              <a:rPr lang="ko-KR" altLang="en-US" sz="1600" b="1">
                <a:solidFill>
                  <a:srgbClr val="000099"/>
                </a:solidFill>
              </a:rPr>
              <a:t>연 </a:t>
            </a:r>
            <a:r>
              <a:rPr lang="en-US" altLang="ko-KR" sz="1600" b="1">
                <a:solidFill>
                  <a:srgbClr val="000099"/>
                </a:solidFill>
              </a:rPr>
              <a:t>(042-860-6198, dgna@etri.re.kr)</a:t>
            </a:r>
          </a:p>
        </p:txBody>
      </p:sp>
      <p:sp>
        <p:nvSpPr>
          <p:cNvPr id="11272" name="Text Box 531">
            <a:extLst>
              <a:ext uri="{FF2B5EF4-FFF2-40B4-BE49-F238E27FC236}">
                <a16:creationId xmlns:a16="http://schemas.microsoft.com/office/drawing/2014/main" id="{DEE83B96-28CD-47B5-91D4-4E7628F14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715000"/>
            <a:ext cx="1600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500" b="1">
                <a:solidFill>
                  <a:srgbClr val="3333CC"/>
                </a:solidFill>
                <a:latin typeface="Arial" panose="020B0604020202020204" pitchFamily="34" charset="0"/>
                <a:ea typeface="돋움" panose="020B0600000101010101" pitchFamily="34" charset="-127"/>
              </a:rPr>
              <a:t>www.etri.re.kr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17447</TotalTime>
  <Words>654</Words>
  <Application>Microsoft Office PowerPoint</Application>
  <PresentationFormat>全屏显示(4:3)</PresentationFormat>
  <Paragraphs>120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굴림</vt:lpstr>
      <vt:lpstr>Arial</vt:lpstr>
      <vt:lpstr>Times New Roman</vt:lpstr>
      <vt:lpstr>굴림체</vt:lpstr>
      <vt:lpstr>휴먼새내기체</vt:lpstr>
      <vt:lpstr>HY헤드라인M</vt:lpstr>
      <vt:lpstr>Arial Black</vt:lpstr>
      <vt:lpstr>휴먼각진헤드라인</vt:lpstr>
      <vt:lpstr>HY견고딕</vt:lpstr>
      <vt:lpstr>HY견명조</vt:lpstr>
      <vt:lpstr>Wingdings</vt:lpstr>
      <vt:lpstr>맑은 고딕</vt:lpstr>
      <vt:lpstr>-윤고딕340</vt:lpstr>
      <vt:lpstr>돋움</vt:lpstr>
      <vt:lpstr>기본 디자인</vt:lpstr>
      <vt:lpstr>PowerPoint 演示文稿</vt:lpstr>
      <vt:lpstr>PowerPoint 演示文稿</vt:lpstr>
      <vt:lpstr>1. 기술의 개요</vt:lpstr>
      <vt:lpstr>2. 기술이전 내용 및 범위</vt:lpstr>
      <vt:lpstr>2. 기술이전 내용 및 범위</vt:lpstr>
      <vt:lpstr>3. 경쟁기술과 비교</vt:lpstr>
      <vt:lpstr>4. 기술의 사업성</vt:lpstr>
      <vt:lpstr>5. 국내외 시장 동향</vt:lpstr>
      <vt:lpstr>PowerPoint 演示文稿</vt:lpstr>
    </vt:vector>
  </TitlesOfParts>
  <Company>시스템공학연구소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郎 咏琪</cp:lastModifiedBy>
  <cp:revision>1225</cp:revision>
  <cp:lastPrinted>2000-01-26T07:28:59Z</cp:lastPrinted>
  <dcterms:created xsi:type="dcterms:W3CDTF">1998-07-27T04:31:16Z</dcterms:created>
  <dcterms:modified xsi:type="dcterms:W3CDTF">2020-09-22T06:24:23Z</dcterms:modified>
</cp:coreProperties>
</file>