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24" r:id="rId3"/>
    <p:sldId id="347" r:id="rId4"/>
    <p:sldId id="444" r:id="rId5"/>
    <p:sldId id="446" r:id="rId6"/>
    <p:sldId id="450" r:id="rId7"/>
    <p:sldId id="455" r:id="rId8"/>
    <p:sldId id="457" r:id="rId9"/>
    <p:sldId id="448" r:id="rId10"/>
    <p:sldId id="452" r:id="rId11"/>
    <p:sldId id="460" r:id="rId12"/>
    <p:sldId id="456" r:id="rId13"/>
    <p:sldId id="458" r:id="rId14"/>
    <p:sldId id="454" r:id="rId15"/>
    <p:sldId id="453" r:id="rId16"/>
    <p:sldId id="459" r:id="rId17"/>
    <p:sldId id="434" r:id="rId18"/>
  </p:sldIdLst>
  <p:sldSz cx="9144000" cy="6858000" type="screen4x3"/>
  <p:notesSz cx="6797675" cy="9874250"/>
  <p:defaultTextStyle>
    <a:defPPr>
      <a:defRPr lang="ko-KR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pitchFamily="50" charset="-127"/>
        <a:ea typeface="Gulim" panose="020B0600000101010101" pitchFamily="50" charset="-127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pitchFamily="50" charset="-127"/>
        <a:ea typeface="Gulim" panose="020B0600000101010101" pitchFamily="50" charset="-127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pitchFamily="50" charset="-127"/>
        <a:ea typeface="Gulim" panose="020B0600000101010101" pitchFamily="50" charset="-127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pitchFamily="50" charset="-127"/>
        <a:ea typeface="Gulim" panose="020B0600000101010101" pitchFamily="50" charset="-127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pitchFamily="50" charset="-127"/>
        <a:ea typeface="Gulim" panose="020B0600000101010101" pitchFamily="50" charset="-127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pitchFamily="50" charset="-127"/>
        <a:ea typeface="Gulim" panose="020B0600000101010101" pitchFamily="50" charset="-127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pitchFamily="50" charset="-127"/>
        <a:ea typeface="Gulim" panose="020B0600000101010101" pitchFamily="50" charset="-127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pitchFamily="50" charset="-127"/>
        <a:ea typeface="Gulim" panose="020B0600000101010101" pitchFamily="50" charset="-127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pitchFamily="50" charset="-127"/>
        <a:ea typeface="Gulim" panose="020B0600000101010101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00FF"/>
    <a:srgbClr val="DDDDDD"/>
    <a:srgbClr val="FFCCFF"/>
    <a:srgbClr val="BDEEFF"/>
    <a:srgbClr val="3333CC"/>
    <a:srgbClr val="FFFFFF"/>
    <a:srgbClr val="80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 showGuides="1">
      <p:cViewPr varScale="1">
        <p:scale>
          <a:sx n="116" d="100"/>
          <a:sy n="116" d="100"/>
        </p:scale>
        <p:origin x="1464" y="108"/>
      </p:cViewPr>
      <p:guideLst>
        <p:guide orient="horz" pos="1104"/>
        <p:guide pos="6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53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92075"/>
            <a:ext cx="187325" cy="276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711" tIns="46356" rIns="92711" bIns="46356" numCol="1" anchor="ctr" anchorCtr="0" compatLnSpc="1">
            <a:spAutoFit/>
          </a:bodyPr>
          <a:lstStyle>
            <a:lvl1pPr defTabSz="927100" eaLnBrk="1" latinLnBrk="1" hangingPunct="1">
              <a:defRPr sz="1200"/>
            </a:lvl1pPr>
          </a:lstStyle>
          <a:p>
            <a:pPr marL="0" marR="0" lvl="0" indent="0" algn="l" defTabSz="9271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575425" y="92075"/>
            <a:ext cx="187325" cy="276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711" tIns="46356" rIns="92711" bIns="46356" numCol="1" anchor="ctr" anchorCtr="0" compatLnSpc="1">
            <a:spAutoFit/>
          </a:bodyPr>
          <a:lstStyle>
            <a:lvl1pPr algn="r" defTabSz="927100" eaLnBrk="1" latinLnBrk="1" hangingPunct="1">
              <a:defRPr sz="1200"/>
            </a:lvl1pPr>
          </a:lstStyle>
          <a:p>
            <a:pPr marL="0" marR="0" lvl="0" indent="0" algn="r" defTabSz="9271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94850"/>
            <a:ext cx="187325" cy="276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711" tIns="46356" rIns="92711" bIns="46356" numCol="1" anchor="b" anchorCtr="0" compatLnSpc="1">
            <a:spAutoFit/>
          </a:bodyPr>
          <a:lstStyle>
            <a:lvl1pPr defTabSz="927100" eaLnBrk="1" latinLnBrk="1" hangingPunct="1">
              <a:defRPr sz="1200"/>
            </a:lvl1pPr>
          </a:lstStyle>
          <a:p>
            <a:pPr marL="0" marR="0" lvl="0" indent="0" algn="l" defTabSz="9271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345238" y="9594850"/>
            <a:ext cx="417513" cy="276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711" tIns="46356" rIns="92711" bIns="46356" numCol="1" anchor="b" anchorCtr="0" compatLnSpc="1">
            <a:spAutoFit/>
          </a:bodyPr>
          <a:lstStyle>
            <a:lvl1pPr algn="r" defTabSz="925830" eaLnBrk="1" latinLnBrk="1" hangingPunct="1">
              <a:defRPr sz="1200"/>
            </a:lvl1pPr>
          </a:lstStyle>
          <a:p>
            <a:pPr marL="0" marR="0" lvl="0" indent="0" algn="r" defTabSz="92583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E9FBF4A-4229-407B-866F-85F8BC165C1F}" type="slidenum">
              <a:rPr kumimoji="1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63" tIns="46032" rIns="92063" bIns="46032" numCol="1" anchor="t" anchorCtr="0" compatLnSpc="1"/>
          <a:lstStyle>
            <a:lvl1pPr defTabSz="920115" eaLnBrk="1" latin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20115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Gulim" panose="020B0600000101010101" pitchFamily="50" charset="-127"/>
              <a:cs typeface="+mn-cs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63" tIns="46032" rIns="92063" bIns="46032" numCol="1" anchor="t" anchorCtr="0" compatLnSpc="1"/>
          <a:lstStyle>
            <a:lvl1pPr algn="r" defTabSz="920115" eaLnBrk="1" latin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20115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Gulim" panose="020B0600000101010101" pitchFamily="50" charset="-127"/>
              <a:cs typeface="+mn-cs"/>
            </a:endParaRPr>
          </a:p>
        </p:txBody>
      </p:sp>
      <p:sp>
        <p:nvSpPr>
          <p:cNvPr id="3076" name="Rectangle 4"/>
          <p:cNvSpPr>
            <a:spLocks noTextEdit="1"/>
          </p:cNvSpPr>
          <p:nvPr>
            <p:ph type="sldImg" idx="2"/>
          </p:nvPr>
        </p:nvSpPr>
        <p:spPr>
          <a:xfrm>
            <a:off x="931863" y="741363"/>
            <a:ext cx="4937125" cy="37020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691063"/>
            <a:ext cx="4984750" cy="4441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63" tIns="46032" rIns="92063" bIns="46032" numCol="1" anchor="t" anchorCtr="0" compatLnSpc="1"/>
          <a:lstStyle/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마스터 문자열 유형을 편집하려면 누르십시오</a:t>
            </a:r>
            <a:r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.</a:t>
            </a:r>
            <a:endParaRPr kumimoji="1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Gulim" panose="020B0600000101010101" pitchFamily="50" charset="-127"/>
              <a:cs typeface="+mn-cs"/>
            </a:endParaRPr>
          </a:p>
          <a:p>
            <a:pPr marL="457200" marR="0" lvl="1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둘째 수준</a:t>
            </a:r>
            <a:endParaRPr kumimoji="1" lang="ko-KR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Gulim" panose="020B0600000101010101" pitchFamily="50" charset="-127"/>
              <a:cs typeface="+mn-cs"/>
            </a:endParaRPr>
          </a:p>
          <a:p>
            <a:pPr marL="914400" marR="0" lvl="2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세째 수준</a:t>
            </a:r>
            <a:endParaRPr kumimoji="1" lang="ko-KR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Gulim" panose="020B0600000101010101" pitchFamily="50" charset="-127"/>
              <a:cs typeface="+mn-cs"/>
            </a:endParaRPr>
          </a:p>
          <a:p>
            <a:pPr marL="1371600" marR="0" lvl="3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네째 수준</a:t>
            </a:r>
            <a:endParaRPr kumimoji="1" lang="ko-KR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Gulim" panose="020B0600000101010101" pitchFamily="50" charset="-127"/>
              <a:cs typeface="+mn-cs"/>
            </a:endParaRPr>
          </a:p>
          <a:p>
            <a:pPr marL="1828800" marR="0" lvl="4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다섯째 수준</a:t>
            </a:r>
            <a:endParaRPr kumimoji="1" lang="ko-KR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Gulim" panose="020B0600000101010101" pitchFamily="50" charset="-127"/>
              <a:cs typeface="+mn-cs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8"/>
            <a:ext cx="2946400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63" tIns="46032" rIns="92063" bIns="46032" numCol="1" anchor="b" anchorCtr="0" compatLnSpc="1"/>
          <a:lstStyle>
            <a:lvl1pPr defTabSz="920115" eaLnBrk="1" latin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20115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Gulim" panose="020B0600000101010101" pitchFamily="50" charset="-127"/>
              <a:cs typeface="+mn-cs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80538"/>
            <a:ext cx="2946400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63" tIns="46032" rIns="92063" bIns="46032" numCol="1" anchor="b" anchorCtr="0" compatLnSpc="1"/>
          <a:lstStyle>
            <a:lvl1pPr algn="r" defTabSz="919480" eaLnBrk="1" latin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94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9FCC3F-C151-4E62-A4E2-2FAA16C7B88D}" type="slidenum">
              <a:rPr kumimoji="1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Gulim" panose="020B0600000101010101" pitchFamily="50" charset="-127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제목 슬라이드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30" descr="C:\My Documents\DS\New Folder\로고심볼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5410200"/>
            <a:ext cx="3124200" cy="604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1027" descr="D:\pskwork\ETRI\bmp\title.bmp"/>
          <p:cNvPicPr>
            <a:picLocks noChangeAspect="1"/>
          </p:cNvPicPr>
          <p:nvPr/>
        </p:nvPicPr>
        <p:blipFill>
          <a:blip r:embed="rId3">
            <a:lum bright="20001" contrast="-20000"/>
          </a:blip>
          <a:stretch>
            <a:fillRect/>
          </a:stretch>
        </p:blipFill>
        <p:spPr>
          <a:xfrm>
            <a:off x="609600" y="685800"/>
            <a:ext cx="7496175" cy="4954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8962" name="Rectangle 1026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71600" y="4343400"/>
            <a:ext cx="6400800" cy="838200"/>
          </a:xfrm>
        </p:spPr>
        <p:txBody>
          <a:bodyPr/>
          <a:lstStyle>
            <a:lvl1pPr marL="0" indent="0" algn="ctr">
              <a:buFont typeface="GulimChe" panose="020B0609000101010101" pitchFamily="49" charset="-127"/>
              <a:buNone/>
              <a:defRPr sz="1800"/>
            </a:lvl1pPr>
          </a:lstStyle>
          <a:p>
            <a:r>
              <a:rPr lang="ko-KR" altLang="en-US"/>
              <a:t>마스터 부제목을  입력하십시요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ETRI OOO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연구소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(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단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, 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본부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)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명</a:t>
            </a:r>
            <a:endParaRPr kumimoji="1" lang="ko-KR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1DBDF21-3C0C-473B-BD1F-218A92C9D981}" type="slidenum"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</a:fld>
            <a:endParaRPr kumimoji="1" lang="en-US" altLang="ko-KR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hasCustomPrompt="1"/>
          </p:nvPr>
        </p:nvSpPr>
        <p:spPr>
          <a:xfrm>
            <a:off x="6496050" y="890588"/>
            <a:ext cx="1962150" cy="505301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890588"/>
            <a:ext cx="5734050" cy="505301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ETRI OOO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연구소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(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단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, 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본부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)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명</a:t>
            </a:r>
            <a:endParaRPr kumimoji="1" lang="ko-KR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1DBDF21-3C0C-473B-BD1F-218A92C9D981}" type="slidenum"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</a:fld>
            <a:endParaRPr kumimoji="1" lang="en-US" altLang="ko-KR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609600" y="890588"/>
            <a:ext cx="7772400" cy="57943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39624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Tx/>
              <a:buFont typeface="GulimChe" panose="020B0609000101010101" pitchFamily="49" charset="-127"/>
              <a:buChar char="▣"/>
              <a:defRPr/>
            </a:pPr>
            <a:endParaRPr kumimoji="1" lang="ko-KR" altLang="en-US" sz="16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ETRI OOO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연구소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(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단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, 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본부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)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명</a:t>
            </a:r>
            <a:endParaRPr kumimoji="1" lang="ko-KR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1DBDF21-3C0C-473B-BD1F-218A92C9D981}" type="slidenum"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</a:fld>
            <a:endParaRPr kumimoji="1" lang="en-US" altLang="ko-KR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ETRI OOO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연구소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(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단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, 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본부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)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명</a:t>
            </a:r>
            <a:endParaRPr kumimoji="1" lang="ko-KR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1DBDF21-3C0C-473B-BD1F-218A92C9D981}" type="slidenum"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</a:fld>
            <a:endParaRPr kumimoji="1" lang="en-US" altLang="ko-KR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ETRI OOO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연구소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(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단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, 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본부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)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명</a:t>
            </a:r>
            <a:endParaRPr kumimoji="1" lang="ko-KR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1DBDF21-3C0C-473B-BD1F-218A92C9D981}" type="slidenum"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</a:fld>
            <a:endParaRPr kumimoji="1" lang="en-US" altLang="ko-KR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 hasCustomPrompt="1"/>
          </p:nvPr>
        </p:nvSpPr>
        <p:spPr>
          <a:xfrm>
            <a:off x="685800" y="19812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4648200" y="19812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ETRI OOO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연구소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(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단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, 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본부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)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명</a:t>
            </a:r>
            <a:endParaRPr kumimoji="1" lang="ko-KR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1DBDF21-3C0C-473B-BD1F-218A92C9D981}" type="slidenum"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</a:fld>
            <a:endParaRPr kumimoji="1" lang="en-US" altLang="ko-KR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ETRI OOO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연구소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(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단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, 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본부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)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명</a:t>
            </a:r>
            <a:endParaRPr kumimoji="1" lang="ko-KR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1DBDF21-3C0C-473B-BD1F-218A92C9D981}" type="slidenum"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</a:fld>
            <a:endParaRPr kumimoji="1" lang="en-US" altLang="ko-KR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ETRI OOO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연구소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(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단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, 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본부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)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명</a:t>
            </a:r>
            <a:endParaRPr kumimoji="1" lang="ko-KR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1DBDF21-3C0C-473B-BD1F-218A92C9D981}" type="slidenum"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</a:fld>
            <a:endParaRPr kumimoji="1" lang="en-US" altLang="ko-KR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ETRI OOO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연구소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(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단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, 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본부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)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명</a:t>
            </a:r>
            <a:endParaRPr kumimoji="1" lang="ko-KR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1DBDF21-3C0C-473B-BD1F-218A92C9D981}" type="slidenum"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</a:fld>
            <a:endParaRPr kumimoji="1" lang="en-US" altLang="ko-KR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ETRI OOO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연구소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(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단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, 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본부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)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명</a:t>
            </a:r>
            <a:endParaRPr kumimoji="1" lang="ko-KR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1DBDF21-3C0C-473B-BD1F-218A92C9D981}" type="slidenum"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</a:fld>
            <a:endParaRPr kumimoji="1" lang="en-US" altLang="ko-KR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Tx/>
              <a:buFont typeface="GulimChe" panose="020B0609000101010101" pitchFamily="49" charset="-127"/>
              <a:buNone/>
              <a:defRPr/>
            </a:pPr>
            <a:endParaRPr kumimoji="1" lang="ko-KR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ETRI OOO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연구소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(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단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, 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본부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)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명</a:t>
            </a:r>
            <a:endParaRPr kumimoji="1" lang="ko-KR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1DBDF21-3C0C-473B-BD1F-218A92C9D981}" type="slidenum"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</a:fld>
            <a:endParaRPr kumimoji="1" lang="en-US" altLang="ko-KR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4.wmf"/><Relationship Id="rId13" Type="http://schemas.openxmlformats.org/officeDocument/2006/relationships/image" Target="../media/image3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47"/>
          <p:cNvSpPr>
            <a:spLocks noChangeArrowheads="1"/>
          </p:cNvSpPr>
          <p:nvPr/>
        </p:nvSpPr>
        <p:spPr bwMode="auto">
          <a:xfrm>
            <a:off x="0" y="6400800"/>
            <a:ext cx="9144000" cy="304800"/>
          </a:xfrm>
          <a:prstGeom prst="rect">
            <a:avLst/>
          </a:prstGeom>
          <a:solidFill>
            <a:srgbClr val="CDE6FF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39624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ko-KR" altLang="en-US" dirty="0"/>
              <a:t>마스터 문자열 유형을 편집하려면 누르십시오</a:t>
            </a:r>
            <a:r>
              <a:rPr lang="en-US" altLang="ko-KR" dirty="0"/>
              <a:t>.</a:t>
            </a:r>
            <a:endParaRPr lang="en-US" altLang="ko-KR" dirty="0"/>
          </a:p>
          <a:p>
            <a:pPr lvl="1"/>
            <a:r>
              <a:rPr lang="ko-KR" altLang="en-US" dirty="0"/>
              <a:t>둘째 수준</a:t>
            </a:r>
            <a:endParaRPr lang="ko-KR" altLang="en-US" dirty="0"/>
          </a:p>
          <a:p>
            <a:pPr lvl="2"/>
            <a:r>
              <a:rPr lang="ko-KR" altLang="en-US" dirty="0"/>
              <a:t>세째 수준</a:t>
            </a:r>
            <a:endParaRPr lang="ko-KR" altLang="en-US" dirty="0"/>
          </a:p>
          <a:p>
            <a:pPr lvl="3"/>
            <a:r>
              <a:rPr lang="ko-KR" altLang="en-US" dirty="0"/>
              <a:t>네째 수준</a:t>
            </a:r>
            <a:endParaRPr lang="ko-KR" altLang="en-US" dirty="0"/>
          </a:p>
          <a:p>
            <a:pPr lvl="4"/>
            <a:r>
              <a:rPr lang="ko-KR" altLang="en-US" dirty="0"/>
              <a:t>다섯째 수준</a:t>
            </a:r>
            <a:endParaRPr lang="ko-KR" altLang="en-US" dirty="0"/>
          </a:p>
        </p:txBody>
      </p:sp>
      <p:sp>
        <p:nvSpPr>
          <p:cNvPr id="1028" name="Rectangle 28"/>
          <p:cNvSpPr>
            <a:spLocks noGrp="1"/>
          </p:cNvSpPr>
          <p:nvPr>
            <p:ph type="title"/>
          </p:nvPr>
        </p:nvSpPr>
        <p:spPr>
          <a:xfrm>
            <a:off x="609600" y="890588"/>
            <a:ext cx="7772400" cy="579437"/>
          </a:xfrm>
          <a:prstGeom prst="rect">
            <a:avLst/>
          </a:prstGeom>
          <a:noFill/>
          <a:ln w="101600">
            <a:noFill/>
          </a:ln>
        </p:spPr>
        <p:txBody>
          <a:bodyPr anchor="ctr">
            <a:spAutoFit/>
          </a:bodyPr>
          <a:p>
            <a:pPr lvl="0"/>
            <a:r>
              <a:rPr lang="ko-KR" altLang="en-US" dirty="0"/>
              <a:t>제목 작성</a:t>
            </a:r>
            <a:endParaRPr lang="ko-KR" altLang="en-US" dirty="0"/>
          </a:p>
        </p:txBody>
      </p:sp>
      <p:sp>
        <p:nvSpPr>
          <p:cNvPr id="1053" name="Rectangle 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80125" y="6400800"/>
            <a:ext cx="2530475" cy="304800"/>
          </a:xfrm>
          <a:prstGeom prst="rect">
            <a:avLst/>
          </a:prstGeom>
          <a:noFill/>
          <a:ln w="101600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>
            <a:lvl1pPr algn="ctr" eaLnBrk="1" latinLnBrk="1" hangingPunct="1">
              <a:defRPr sz="1400" b="1"/>
            </a:lvl1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ETRI OOO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연구소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(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단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, 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본부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)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명</a:t>
            </a:r>
            <a:endParaRPr kumimoji="1" lang="ko-KR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sp>
        <p:nvSpPr>
          <p:cNvPr id="1054" name="Rectangle 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04225" y="6400800"/>
            <a:ext cx="434975" cy="304800"/>
          </a:xfrm>
          <a:prstGeom prst="rect">
            <a:avLst/>
          </a:prstGeom>
          <a:noFill/>
          <a:ln w="101600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>
            <a:lvl1pPr algn="r" eaLnBrk="1" latinLnBrk="1" hangingPunct="1">
              <a:defRPr sz="1400" b="1"/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1DBDF21-3C0C-473B-BD1F-218A92C9D981}" type="slidenum"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</a:fld>
            <a:endParaRPr kumimoji="1" lang="en-US" altLang="ko-KR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pic>
        <p:nvPicPr>
          <p:cNvPr id="1031" name="Picture 46" descr="D:\홍보실\●홍보실 업무 자료\2003홍보실업무보고\상단 이미지(4)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2" name="Picture 50" descr="D:\2004 기술이전\ETRI CI\2004 변경 로고심볼.wmf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001000" y="152400"/>
            <a:ext cx="914400" cy="192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3" name="Text Box 92"/>
          <p:cNvSpPr txBox="1">
            <a:spLocks noChangeArrowheads="1"/>
          </p:cNvSpPr>
          <p:nvPr/>
        </p:nvSpPr>
        <p:spPr bwMode="auto">
          <a:xfrm>
            <a:off x="1066800" y="6400800"/>
            <a:ext cx="1219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새내기체" pitchFamily="18" charset="-127"/>
                <a:ea typeface="휴먼새내기체" pitchFamily="18" charset="-127"/>
                <a:cs typeface="+mn-cs"/>
              </a:rPr>
              <a:t>Proprietary</a:t>
            </a:r>
            <a:endParaRPr kumimoji="1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휴먼새내기체" pitchFamily="18" charset="-127"/>
              <a:ea typeface="휴먼새내기체" pitchFamily="18" charset="-127"/>
              <a:cs typeface="+mn-cs"/>
            </a:endParaRPr>
          </a:p>
        </p:txBody>
      </p:sp>
      <p:pic>
        <p:nvPicPr>
          <p:cNvPr id="1034" name="Picture 93" descr="D:\2004 기술이전\ETRI CI\2004 변경 로고심볼.wmf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57200" y="6500813"/>
            <a:ext cx="609600" cy="128587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anose="02020603050405020304" pitchFamily="18" charset="0"/>
          <a:ea typeface="Gulim" panose="020B0600000101010101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anose="02020603050405020304" pitchFamily="18" charset="0"/>
          <a:ea typeface="Gulim" panose="020B0600000101010101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anose="02020603050405020304" pitchFamily="18" charset="0"/>
          <a:ea typeface="Gulim" panose="020B0600000101010101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anose="02020603050405020304" pitchFamily="18" charset="0"/>
          <a:ea typeface="Gulim" panose="020B0600000101010101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anose="02020603050405020304" pitchFamily="18" charset="0"/>
          <a:ea typeface="Gulim" panose="020B0600000101010101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anose="02020603050405020304" pitchFamily="18" charset="0"/>
          <a:ea typeface="Gulim" panose="020B0600000101010101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anose="02020603050405020304" pitchFamily="18" charset="0"/>
          <a:ea typeface="Gulim" panose="020B0600000101010101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anose="02020603050405020304" pitchFamily="18" charset="0"/>
          <a:ea typeface="Gulim" panose="020B0600000101010101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rgbClr val="CC0066"/>
        </a:buClr>
        <a:buFont typeface="GulimChe" panose="020B0609000101010101" pitchFamily="49" charset="-127"/>
        <a:buChar char="▣"/>
        <a:defRPr kumimoji="1"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rgbClr val="6600CC"/>
        </a:buClr>
        <a:buFont typeface="GulimChe" panose="020B0609000101010101" pitchFamily="49" charset="-127"/>
        <a:buChar char="◈"/>
        <a:defRPr kumimoji="1" sz="1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wmf"/><Relationship Id="rId2" Type="http://schemas.openxmlformats.org/officeDocument/2006/relationships/image" Target="../media/image6.wmf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hemeOverride" Target="../theme/themeOverride4.xml"/><Relationship Id="rId1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hemeOverride" Target="../theme/themeOverride3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바닥글 개체 틀 1"/>
          <p:cNvSpPr txBox="1">
            <a:spLocks noGrp="1"/>
          </p:cNvSpPr>
          <p:nvPr>
            <p:ph type="ftr" sz="quarter" idx="10"/>
          </p:nvPr>
        </p:nvSpPr>
        <p:spPr>
          <a:ln/>
        </p:spPr>
        <p:txBody>
          <a:bodyPr wrap="none" anchor="ctr">
            <a:spAutoFit/>
          </a:bodyPr>
          <a:p>
            <a:pPr mar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1400" b="1" dirty="0">
                <a:latin typeface="Gulim" panose="020B0600000101010101" pitchFamily="50" charset="-127"/>
              </a:rPr>
              <a:t>ETRI OOO</a:t>
            </a:r>
            <a:r>
              <a:rPr lang="ko-KR" altLang="en-US" sz="1400" b="1" dirty="0">
                <a:latin typeface="Gulim" panose="020B0600000101010101" pitchFamily="50" charset="-127"/>
              </a:rPr>
              <a:t>연구소</a:t>
            </a:r>
            <a:r>
              <a:rPr lang="en-US" altLang="ko-KR" sz="1400" b="1" dirty="0">
                <a:latin typeface="Gulim" panose="020B0600000101010101" pitchFamily="50" charset="-127"/>
              </a:rPr>
              <a:t>(</a:t>
            </a:r>
            <a:r>
              <a:rPr lang="ko-KR" altLang="en-US" sz="1400" b="1" dirty="0">
                <a:latin typeface="Gulim" panose="020B0600000101010101" pitchFamily="50" charset="-127"/>
              </a:rPr>
              <a:t>단</a:t>
            </a:r>
            <a:r>
              <a:rPr lang="en-US" altLang="ko-KR" sz="1400" b="1" dirty="0">
                <a:latin typeface="Gulim" panose="020B0600000101010101" pitchFamily="50" charset="-127"/>
              </a:rPr>
              <a:t>, </a:t>
            </a:r>
            <a:r>
              <a:rPr lang="ko-KR" altLang="en-US" sz="1400" b="1" dirty="0">
                <a:latin typeface="Gulim" panose="020B0600000101010101" pitchFamily="50" charset="-127"/>
              </a:rPr>
              <a:t>본부</a:t>
            </a:r>
            <a:r>
              <a:rPr lang="en-US" altLang="ko-KR" sz="1400" b="1" dirty="0">
                <a:latin typeface="Gulim" panose="020B0600000101010101" pitchFamily="50" charset="-127"/>
              </a:rPr>
              <a:t>)</a:t>
            </a:r>
            <a:r>
              <a:rPr lang="ko-KR" altLang="en-US" sz="1400" b="1" dirty="0">
                <a:latin typeface="Gulim" panose="020B0600000101010101" pitchFamily="50" charset="-127"/>
              </a:rPr>
              <a:t>명</a:t>
            </a:r>
            <a:endParaRPr lang="ko-KR" altLang="en-US" sz="1400" b="1" dirty="0">
              <a:latin typeface="Gulim" panose="020B0600000101010101" pitchFamily="50" charset="-127"/>
            </a:endParaRPr>
          </a:p>
        </p:txBody>
      </p:sp>
      <p:sp>
        <p:nvSpPr>
          <p:cNvPr id="5123" name="슬라이드 번호 개체 틀 2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wrap="none" anchor="ctr">
            <a:spAutoFit/>
          </a:bodyPr>
          <a:p>
            <a:pPr marL="0" indent="0" algn="r" eaLnBrk="1" hangingPunct="1">
              <a:spcBef>
                <a:spcPct val="0"/>
              </a:spcBef>
              <a:buClrTx/>
              <a:buFontTx/>
              <a:buNone/>
            </a:pPr>
            <a:fld id="{9A0DB2DC-4C9A-4742-B13C-FB6460FD3503}" type="slidenum">
              <a:rPr lang="en-US" altLang="ko-KR" sz="1400" b="1" dirty="0">
                <a:latin typeface="Gulim" panose="020B0600000101010101" pitchFamily="50" charset="-127"/>
              </a:rPr>
            </a:fld>
            <a:endParaRPr lang="en-US" altLang="ko-KR" sz="1400" b="1" dirty="0">
              <a:latin typeface="Gulim" panose="020B0600000101010101" pitchFamily="50" charset="-127"/>
            </a:endParaRPr>
          </a:p>
        </p:txBody>
      </p:sp>
      <p:sp>
        <p:nvSpPr>
          <p:cNvPr id="5124" name="Rectangle 2054"/>
          <p:cNvSpPr/>
          <p:nvPr/>
        </p:nvSpPr>
        <p:spPr>
          <a:xfrm>
            <a:off x="0" y="5791200"/>
            <a:ext cx="9144000" cy="1066800"/>
          </a:xfrm>
          <a:prstGeom prst="rect">
            <a:avLst/>
          </a:prstGeom>
          <a:solidFill>
            <a:srgbClr val="FFFFFF"/>
          </a:solidFill>
          <a:ln w="101600">
            <a:noFill/>
          </a:ln>
        </p:spPr>
        <p:txBody>
          <a:bodyPr anchor="ctr">
            <a:sp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 dirty="0">
              <a:latin typeface="Gulim" panose="020B0600000101010101" pitchFamily="50" charset="-127"/>
            </a:endParaRPr>
          </a:p>
        </p:txBody>
      </p:sp>
      <p:sp>
        <p:nvSpPr>
          <p:cNvPr id="5125" name="Rectangle 2060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FFFFFF"/>
          </a:solidFill>
          <a:ln w="101600">
            <a:noFill/>
          </a:ln>
        </p:spPr>
        <p:txBody>
          <a:bodyPr anchor="ctr">
            <a:sp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 dirty="0">
              <a:latin typeface="Gulim" panose="020B0600000101010101" pitchFamily="50" charset="-127"/>
            </a:endParaRPr>
          </a:p>
        </p:txBody>
      </p:sp>
      <p:sp>
        <p:nvSpPr>
          <p:cNvPr id="334851" name="Rectangle 2051"/>
          <p:cNvSpPr/>
          <p:nvPr/>
        </p:nvSpPr>
        <p:spPr>
          <a:xfrm>
            <a:off x="611188" y="755650"/>
            <a:ext cx="7999412" cy="1200150"/>
          </a:xfrm>
          <a:prstGeom prst="rect">
            <a:avLst/>
          </a:prstGeom>
          <a:noFill/>
          <a:ln w="101600">
            <a:noFill/>
          </a:ln>
          <a:effectLst>
            <a:outerShdw dist="63500" dir="2212193" algn="ctr" rotWithShape="0">
              <a:srgbClr val="D3D3D3"/>
            </a:outerShdw>
          </a:effectLst>
        </p:spPr>
        <p:txBody>
          <a:bodyPr anchor="ctr">
            <a:sp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ko-KR" altLang="en-US" sz="3600" dirty="0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스마트폰 사용자를 위한</a:t>
            </a:r>
            <a:endParaRPr lang="en-US" altLang="ko-KR" sz="3600" dirty="0">
              <a:solidFill>
                <a:srgbClr val="000099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ko-KR" altLang="en-US" sz="3600" dirty="0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광역</a:t>
            </a:r>
            <a:r>
              <a:rPr lang="en-US" altLang="ko-KR" sz="3600" dirty="0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3600" dirty="0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고정밀 실내 위치인식 시스템 </a:t>
            </a:r>
            <a:r>
              <a:rPr lang="en-US" altLang="ko-KR" sz="3600" dirty="0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V2</a:t>
            </a:r>
            <a:endParaRPr lang="ko-KR" altLang="en-US" sz="3600" dirty="0">
              <a:solidFill>
                <a:srgbClr val="000099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334863" name="Picture 2063" descr="보고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590800"/>
            <a:ext cx="9144000" cy="167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4865" name="Text Box 2065"/>
          <p:cNvSpPr txBox="1"/>
          <p:nvPr/>
        </p:nvSpPr>
        <p:spPr>
          <a:xfrm>
            <a:off x="6934200" y="2743200"/>
            <a:ext cx="2133600" cy="1495425"/>
          </a:xfrm>
          <a:prstGeom prst="rect">
            <a:avLst/>
          </a:prstGeom>
          <a:noFill/>
          <a:ln w="101600">
            <a:noFill/>
          </a:ln>
          <a:effectLst>
            <a:outerShdw dist="53882" dir="2699999" algn="ctr" rotWithShape="0">
              <a:srgbClr val="003366"/>
            </a:outerShdw>
          </a:effectLst>
        </p:spPr>
        <p:txBody>
          <a:bodyPr>
            <a:sp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2300" dirty="0">
                <a:solidFill>
                  <a:srgbClr val="ECECEC"/>
                </a:solidFill>
                <a:latin typeface="Arial Black" panose="020B0A04020102020204" pitchFamily="34" charset="0"/>
                <a:ea typeface="휴먼각진헤드라인" pitchFamily="18" charset="-127"/>
              </a:rPr>
              <a:t>ETRI</a:t>
            </a:r>
            <a:endParaRPr lang="en-US" altLang="ko-KR" sz="2300" dirty="0">
              <a:solidFill>
                <a:srgbClr val="ECECEC"/>
              </a:solidFill>
              <a:latin typeface="Arial Black" panose="020B0A04020102020204" pitchFamily="34" charset="0"/>
              <a:ea typeface="휴먼각진헤드라인" pitchFamily="18" charset="-127"/>
            </a:endParaRPr>
          </a:p>
          <a:p>
            <a:pPr marL="0" lvl="0" indent="0"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2300" dirty="0">
                <a:solidFill>
                  <a:srgbClr val="ECECEC"/>
                </a:solidFill>
                <a:latin typeface="Arial Black" panose="020B0A04020102020204" pitchFamily="34" charset="0"/>
                <a:ea typeface="휴먼각진헤드라인" pitchFamily="18" charset="-127"/>
              </a:rPr>
              <a:t>Technology Marketing</a:t>
            </a:r>
            <a:endParaRPr lang="en-US" altLang="ko-KR" sz="2300" dirty="0">
              <a:solidFill>
                <a:srgbClr val="ECECEC"/>
              </a:solidFill>
              <a:latin typeface="Arial Black" panose="020B0A04020102020204" pitchFamily="34" charset="0"/>
              <a:ea typeface="휴먼각진헤드라인" pitchFamily="18" charset="-127"/>
            </a:endParaRPr>
          </a:p>
          <a:p>
            <a:pPr marL="0" lvl="0" indent="0"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2300" dirty="0">
                <a:solidFill>
                  <a:srgbClr val="ECECEC"/>
                </a:solidFill>
                <a:latin typeface="Arial Black" panose="020B0A04020102020204" pitchFamily="34" charset="0"/>
                <a:ea typeface="휴먼각진헤드라인" pitchFamily="18" charset="-127"/>
              </a:rPr>
              <a:t>Strategy</a:t>
            </a:r>
            <a:endParaRPr lang="en-US" altLang="ko-KR" sz="2300" dirty="0">
              <a:solidFill>
                <a:srgbClr val="ECECEC"/>
              </a:solidFill>
              <a:latin typeface="Arial Black" panose="020B0A04020102020204" pitchFamily="34" charset="0"/>
              <a:ea typeface="휴먼각진헤드라인" pitchFamily="18" charset="-127"/>
            </a:endParaRPr>
          </a:p>
        </p:txBody>
      </p:sp>
      <p:sp>
        <p:nvSpPr>
          <p:cNvPr id="334866" name="Rectangle 2066"/>
          <p:cNvSpPr/>
          <p:nvPr/>
        </p:nvSpPr>
        <p:spPr>
          <a:xfrm>
            <a:off x="76200" y="76200"/>
            <a:ext cx="3429000" cy="366713"/>
          </a:xfrm>
          <a:prstGeom prst="rect">
            <a:avLst/>
          </a:prstGeom>
          <a:noFill/>
          <a:ln w="101600">
            <a:noFill/>
          </a:ln>
        </p:spPr>
        <p:txBody>
          <a:bodyPr anchor="ctr">
            <a:sp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1800" i="1" dirty="0">
                <a:solidFill>
                  <a:srgbClr val="5F5F5F"/>
                </a:solidFill>
                <a:latin typeface="HY헤드라인M" pitchFamily="18" charset="-127"/>
                <a:ea typeface="HY헤드라인M" pitchFamily="18" charset="-127"/>
              </a:rPr>
              <a:t>IT R&amp;D Global Leader</a:t>
            </a:r>
            <a:endParaRPr lang="en-US" altLang="ko-KR" sz="1800" i="1" dirty="0">
              <a:solidFill>
                <a:srgbClr val="5F5F5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334870" name="Picture 2070" descr="좌우로고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6076950"/>
            <a:ext cx="2816225" cy="320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4871" name="Picture 2071" descr="2004 변경 로고심볼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667000"/>
            <a:ext cx="914400" cy="192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32" name="Text Box 2072"/>
          <p:cNvSpPr txBox="1"/>
          <p:nvPr/>
        </p:nvSpPr>
        <p:spPr>
          <a:xfrm>
            <a:off x="179388" y="620713"/>
            <a:ext cx="1728787" cy="274637"/>
          </a:xfrm>
          <a:prstGeom prst="rect">
            <a:avLst/>
          </a:prstGeom>
          <a:noFill/>
          <a:ln w="101600">
            <a:noFill/>
          </a:ln>
        </p:spPr>
        <p:txBody>
          <a:bodyPr>
            <a:sp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ko-KR" sz="1200" dirty="0">
                <a:latin typeface="Gulim" panose="020B0600000101010101" pitchFamily="50" charset="-127"/>
              </a:rPr>
              <a:t>[</a:t>
            </a:r>
            <a:r>
              <a:rPr lang="ko-KR" altLang="en-US" sz="1200" dirty="0">
                <a:latin typeface="Gulim" panose="020B0600000101010101" pitchFamily="50" charset="-127"/>
              </a:rPr>
              <a:t>별첨 </a:t>
            </a:r>
            <a:r>
              <a:rPr lang="en-US" altLang="ko-KR" sz="1200" dirty="0">
                <a:latin typeface="Gulim" panose="020B0600000101010101" pitchFamily="50" charset="-127"/>
              </a:rPr>
              <a:t>5]</a:t>
            </a:r>
            <a:endParaRPr lang="en-US" altLang="ko-KR" sz="1200" dirty="0">
              <a:latin typeface="Gulim" panose="020B0600000101010101" pitchFamily="50" charset="-127"/>
            </a:endParaRPr>
          </a:p>
        </p:txBody>
      </p:sp>
      <p:sp>
        <p:nvSpPr>
          <p:cNvPr id="14" name="Text Box 2061"/>
          <p:cNvSpPr txBox="1">
            <a:spLocks noChangeArrowheads="1"/>
          </p:cNvSpPr>
          <p:nvPr/>
        </p:nvSpPr>
        <p:spPr bwMode="auto">
          <a:xfrm>
            <a:off x="2714625" y="4657725"/>
            <a:ext cx="4665663" cy="646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0000"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ko-KR" altLang="en-US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조영수 </a:t>
            </a:r>
            <a:r>
              <a:rPr kumimoji="0" lang="en-US" altLang="ko-KR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PL(choys@etri.re.kr)</a:t>
            </a:r>
            <a:endParaRPr kumimoji="0" lang="en-US" altLang="ko-KR" kern="1200" cap="none" spc="0" normalizeH="0" baseline="0" noProof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gtrE" panose="02030600000101010101" pitchFamily="18" charset="-127"/>
              <a:ea typeface="HYgtrE" panose="02030600000101010101" pitchFamily="18" charset="-127"/>
              <a:cs typeface="+mn-cs"/>
            </a:endParaRPr>
          </a:p>
          <a:p>
            <a:pPr marR="0" algn="ctr" defTabSz="914400">
              <a:buClrTx/>
              <a:buSzTx/>
              <a:buFontTx/>
              <a:defRPr/>
            </a:pPr>
            <a:r>
              <a:rPr kumimoji="0" lang="ko-KR" altLang="en-US" b="1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지능로봇시스템연구그룹</a:t>
            </a:r>
            <a:endParaRPr kumimoji="0" lang="ko-KR" altLang="en-US" b="1" kern="1200" cap="none" spc="0" normalizeH="0" baseline="0" noProof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gtrE" panose="02030600000101010101" pitchFamily="18" charset="-127"/>
              <a:ea typeface="HYgtrE" panose="02030600000101010101" pitchFamily="18" charset="-127"/>
              <a:cs typeface="+mn-cs"/>
            </a:endParaRPr>
          </a:p>
        </p:txBody>
      </p:sp>
      <p:sp>
        <p:nvSpPr>
          <p:cNvPr id="17" name="Text Box 2061"/>
          <p:cNvSpPr txBox="1">
            <a:spLocks noChangeArrowheads="1"/>
          </p:cNvSpPr>
          <p:nvPr/>
        </p:nvSpPr>
        <p:spPr bwMode="auto">
          <a:xfrm>
            <a:off x="6081713" y="6416675"/>
            <a:ext cx="3000375" cy="276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0000"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en-US" altLang="ko-KR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SW</a:t>
            </a:r>
            <a:r>
              <a:rPr kumimoji="0" lang="ko-KR" altLang="en-US" sz="1200" kern="1200" cap="none" spc="0" normalizeH="0" baseline="0" noProof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콘텐츠연구소 지능로보틱스연구본부</a:t>
            </a:r>
            <a:endParaRPr kumimoji="0" lang="ko-KR" altLang="en-US" sz="1200" kern="1200" cap="none" spc="0" normalizeH="0" baseline="0" noProof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gtrE" panose="02030600000101010101" pitchFamily="18" charset="-127"/>
              <a:ea typeface="HYgtrE" panose="02030600000101010101" pitchFamily="18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4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4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4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4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4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4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4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4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4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34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1" grpId="0"/>
      <p:bldP spid="334865" grpId="0"/>
      <p:bldP spid="334866" grpId="0"/>
      <p:bldP spid="14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슬라이드 번호 개체 틀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wrap="none" anchor="ctr">
            <a:spAutoFit/>
          </a:bodyPr>
          <a:p>
            <a:pPr marL="0" indent="0" algn="r" eaLnBrk="1" hangingPunct="1">
              <a:spcBef>
                <a:spcPct val="0"/>
              </a:spcBef>
              <a:buClrTx/>
              <a:buFontTx/>
              <a:buNone/>
            </a:pPr>
            <a:fld id="{9A0DB2DC-4C9A-4742-B13C-FB6460FD3503}" type="slidenum">
              <a:rPr lang="en-US" altLang="ko-KR" sz="1400" b="1" dirty="0">
                <a:latin typeface="Gulim" panose="020B0600000101010101" pitchFamily="50" charset="-127"/>
              </a:rPr>
            </a:fld>
            <a:endParaRPr lang="en-US" altLang="ko-KR" sz="1400" b="1" dirty="0">
              <a:latin typeface="Gulim" panose="020B0600000101010101" pitchFamily="50" charset="-127"/>
            </a:endParaRPr>
          </a:p>
        </p:txBody>
      </p:sp>
      <p:sp>
        <p:nvSpPr>
          <p:cNvPr id="14339" name="Rectangle 2"/>
          <p:cNvSpPr>
            <a:spLocks noGrp="1"/>
          </p:cNvSpPr>
          <p:nvPr>
            <p:ph type="title" hasCustomPrompt="1"/>
          </p:nvPr>
        </p:nvSpPr>
        <p:spPr>
          <a:xfrm>
            <a:off x="304800" y="258763"/>
            <a:ext cx="7162800" cy="519112"/>
          </a:xfrm>
          <a:ln/>
        </p:spPr>
        <p:txBody>
          <a:bodyPr vert="horz" wrap="square" lIns="91440" tIns="45720" rIns="91440" bIns="45720" anchor="ctr">
            <a:spAutoFit/>
          </a:bodyPr>
          <a:p>
            <a:pPr eaLnBrk="1" hangingPunct="1"/>
            <a:r>
              <a:rPr lang="en-US" altLang="ko-KR" sz="2800" dirty="0">
                <a:solidFill>
                  <a:srgbClr val="4D4D4D"/>
                </a:solidFill>
                <a:latin typeface="HYmjrE" panose="02030600000101010101" pitchFamily="18" charset="-127"/>
                <a:ea typeface="HYmjrE" panose="02030600000101010101" pitchFamily="18" charset="-127"/>
              </a:rPr>
              <a:t>3</a:t>
            </a:r>
            <a:r>
              <a:rPr lang="en-US" altLang="ko-KR" sz="2600" b="0" dirty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 dirty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경쟁기술과 비교</a:t>
            </a:r>
            <a:endParaRPr lang="ko-KR" altLang="en-US" sz="2600" b="0" dirty="0">
              <a:solidFill>
                <a:srgbClr val="4D4D4D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4340" name="Rectangle 5"/>
          <p:cNvSpPr/>
          <p:nvPr/>
        </p:nvSpPr>
        <p:spPr>
          <a:xfrm>
            <a:off x="357188" y="1071563"/>
            <a:ext cx="8501062" cy="47529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/>
            <a:r>
              <a:rPr lang="en-US" altLang="ko-KR" sz="2800" b="1" dirty="0">
                <a:solidFill>
                  <a:srgbClr val="CC0066"/>
                </a:solidFill>
                <a:latin typeface="Gulim" panose="020B0600000101010101" pitchFamily="50" charset="-127"/>
              </a:rPr>
              <a:t> </a:t>
            </a:r>
            <a:r>
              <a:rPr lang="ko-KR" altLang="en-US" sz="2800" b="1" dirty="0">
                <a:solidFill>
                  <a:srgbClr val="CC0066"/>
                </a:solidFill>
                <a:latin typeface="Gulim" panose="020B0600000101010101" pitchFamily="50" charset="-127"/>
              </a:rPr>
              <a:t>측위 인프라 </a:t>
            </a:r>
            <a:r>
              <a:rPr lang="en-US" altLang="ko-KR" sz="2800" b="1" dirty="0">
                <a:solidFill>
                  <a:srgbClr val="CC0066"/>
                </a:solidFill>
                <a:latin typeface="Gulim" panose="020B0600000101010101" pitchFamily="50" charset="-127"/>
              </a:rPr>
              <a:t>DB </a:t>
            </a:r>
            <a:r>
              <a:rPr lang="ko-KR" altLang="en-US" sz="2800" b="1" dirty="0">
                <a:solidFill>
                  <a:srgbClr val="CC0066"/>
                </a:solidFill>
                <a:latin typeface="Gulim" panose="020B0600000101010101" pitchFamily="50" charset="-127"/>
              </a:rPr>
              <a:t>생성 기술 </a:t>
            </a:r>
            <a:r>
              <a:rPr lang="en-US" altLang="ko-KR" sz="2800" b="1" dirty="0">
                <a:solidFill>
                  <a:srgbClr val="CC0066"/>
                </a:solidFill>
                <a:latin typeface="Gulim" panose="020B0600000101010101" pitchFamily="50" charset="-127"/>
              </a:rPr>
              <a:t>V2</a:t>
            </a:r>
            <a:endParaRPr lang="en-US" altLang="ko-KR" sz="2800" b="1" dirty="0">
              <a:solidFill>
                <a:srgbClr val="CC0066"/>
              </a:solidFill>
              <a:latin typeface="Gulim" panose="020B0600000101010101" pitchFamily="50" charset="-127"/>
            </a:endParaRPr>
          </a:p>
          <a:p>
            <a:pPr marL="762000" lvl="1" indent="-285750" eaLnBrk="1" hangingPunct="1">
              <a:buFont typeface="Wingdings" panose="05000000000000000000" pitchFamily="2" charset="2"/>
              <a:buChar char="v"/>
            </a:pPr>
            <a:r>
              <a:rPr lang="ko-KR" altLang="en-US" sz="2000" b="1" dirty="0">
                <a:latin typeface="Gulim" panose="020B0600000101010101" pitchFamily="50" charset="-127"/>
              </a:rPr>
              <a:t>핀란드의 </a:t>
            </a:r>
            <a:r>
              <a:rPr lang="en-US" altLang="ko-KR" sz="2000" b="1" dirty="0">
                <a:latin typeface="Gulim" panose="020B0600000101010101" pitchFamily="50" charset="-127"/>
              </a:rPr>
              <a:t>IndoorAtlas</a:t>
            </a:r>
            <a:r>
              <a:rPr lang="ko-KR" altLang="en-US" sz="2000" b="1" dirty="0">
                <a:latin typeface="Gulim" panose="020B0600000101010101" pitchFamily="50" charset="-127"/>
              </a:rPr>
              <a:t>사는 지자기 정보를 이용해 </a:t>
            </a:r>
            <a:r>
              <a:rPr lang="en-US" altLang="ko-KR" sz="2000" b="1" dirty="0">
                <a:latin typeface="Gulim" panose="020B0600000101010101" pitchFamily="50" charset="-127"/>
              </a:rPr>
              <a:t>DB</a:t>
            </a:r>
            <a:r>
              <a:rPr lang="ko-KR" altLang="en-US" sz="2000" b="1" dirty="0">
                <a:latin typeface="Gulim" panose="020B0600000101010101" pitchFamily="50" charset="-127"/>
              </a:rPr>
              <a:t>를 구축하여 위치인식을 하는 기술을 보유하고 있음</a:t>
            </a:r>
            <a:endParaRPr lang="en-US" altLang="ko-KR" sz="2000" b="1" dirty="0">
              <a:latin typeface="Gulim" panose="020B0600000101010101" pitchFamily="50" charset="-127"/>
            </a:endParaRPr>
          </a:p>
          <a:p>
            <a:pPr marL="762000" lvl="1" indent="-285750" eaLnBrk="1" hangingPunct="1">
              <a:buFont typeface="Wingdings" panose="05000000000000000000" pitchFamily="2" charset="2"/>
              <a:buChar char="v"/>
            </a:pPr>
            <a:r>
              <a:rPr lang="ko-KR" altLang="en-US" sz="2000" b="1" dirty="0">
                <a:latin typeface="Gulim" panose="020B0600000101010101" pitchFamily="50" charset="-127"/>
              </a:rPr>
              <a:t>독일의 </a:t>
            </a:r>
            <a:r>
              <a:rPr lang="en-US" altLang="ko-KR" sz="2000" b="1" dirty="0">
                <a:latin typeface="Gulim" panose="020B0600000101010101" pitchFamily="50" charset="-127"/>
              </a:rPr>
              <a:t>infsoft</a:t>
            </a:r>
            <a:r>
              <a:rPr lang="ko-KR" altLang="en-US" sz="2000" b="1" dirty="0">
                <a:latin typeface="Gulim" panose="020B0600000101010101" pitchFamily="50" charset="-127"/>
              </a:rPr>
              <a:t>사는 </a:t>
            </a:r>
            <a:r>
              <a:rPr lang="en-US" altLang="ko-KR" sz="2000" b="1" dirty="0">
                <a:latin typeface="Gulim" panose="020B0600000101010101" pitchFamily="50" charset="-127"/>
              </a:rPr>
              <a:t>infsoft Locator Nodes</a:t>
            </a:r>
            <a:r>
              <a:rPr lang="ko-KR" altLang="en-US" sz="2000" b="1" dirty="0">
                <a:latin typeface="Gulim" panose="020B0600000101010101" pitchFamily="50" charset="-127"/>
              </a:rPr>
              <a:t>와 </a:t>
            </a:r>
            <a:r>
              <a:rPr lang="en-US" altLang="ko-KR" sz="2000" b="1" dirty="0">
                <a:latin typeface="Gulim" panose="020B0600000101010101" pitchFamily="50" charset="-127"/>
              </a:rPr>
              <a:t>infsoft Locator Tags</a:t>
            </a:r>
            <a:r>
              <a:rPr lang="ko-KR" altLang="en-US" sz="2000" b="1" dirty="0">
                <a:latin typeface="Gulim" panose="020B0600000101010101" pitchFamily="50" charset="-127"/>
              </a:rPr>
              <a:t>라는 별도의 하드웨어를 개발해 이를 활용한 </a:t>
            </a:r>
            <a:r>
              <a:rPr lang="en-US" altLang="ko-KR" sz="2000" b="1" dirty="0">
                <a:latin typeface="Gulim" panose="020B0600000101010101" pitchFamily="50" charset="-127"/>
              </a:rPr>
              <a:t>DB</a:t>
            </a:r>
            <a:r>
              <a:rPr lang="ko-KR" altLang="en-US" sz="2000" b="1" dirty="0">
                <a:latin typeface="Gulim" panose="020B0600000101010101" pitchFamily="50" charset="-127"/>
              </a:rPr>
              <a:t>를 구축하여 실시간 위치인식 서비스를 제공함</a:t>
            </a:r>
            <a:endParaRPr lang="en-US" altLang="ko-KR" sz="2000" b="1" dirty="0">
              <a:latin typeface="Gulim" panose="020B0600000101010101" pitchFamily="50" charset="-127"/>
            </a:endParaRPr>
          </a:p>
          <a:p>
            <a:pPr marL="762000" lvl="1" indent="-285750" eaLnBrk="1" hangingPunct="1">
              <a:buFont typeface="Wingdings" panose="05000000000000000000" pitchFamily="2" charset="2"/>
              <a:buChar char="v"/>
            </a:pPr>
            <a:endParaRPr lang="ko-KR" altLang="en-US" sz="2000" b="1" dirty="0">
              <a:latin typeface="Gulim" panose="020B0600000101010101" pitchFamily="50" charset="-127"/>
            </a:endParaRPr>
          </a:p>
          <a:p>
            <a:pPr marL="762000" lvl="1" indent="-285750" eaLnBrk="1" hangingPunct="1">
              <a:buFont typeface="Wingdings" panose="05000000000000000000" pitchFamily="2" charset="2"/>
              <a:buChar char="v"/>
            </a:pPr>
            <a:endParaRPr lang="ko-KR" altLang="en-US" sz="2000" b="1" dirty="0">
              <a:latin typeface="Gulim" panose="020B0600000101010101" pitchFamily="50" charset="-127"/>
            </a:endParaRPr>
          </a:p>
          <a:p>
            <a:pPr marL="762000" lvl="1" indent="-285750" eaLnBrk="1" hangingPunct="1">
              <a:buFont typeface="Wingdings" panose="05000000000000000000" pitchFamily="2" charset="2"/>
              <a:buChar char="v"/>
            </a:pPr>
            <a:endParaRPr lang="ko-KR" altLang="en-US" sz="2000" b="1" dirty="0">
              <a:latin typeface="Gulim" panose="020B0600000101010101" pitchFamily="50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395288" y="3409950"/>
          <a:ext cx="8326438" cy="2682875"/>
        </p:xfrm>
        <a:graphic>
          <a:graphicData uri="http://schemas.openxmlformats.org/drawingml/2006/table">
            <a:tbl>
              <a:tblPr firstRow="1" bandRow="1">
                <a:effectLst/>
                <a:tableStyleId>{7DF18680-E054-41AD-8BC1-D1AEF772440D}</a:tableStyleId>
              </a:tblPr>
              <a:tblGrid>
                <a:gridCol w="2376512"/>
                <a:gridCol w="5949925"/>
              </a:tblGrid>
              <a:tr h="45734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 smtClean="0">
                          <a:solidFill>
                            <a:schemeClr val="bg1"/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경쟁기술</a:t>
                      </a:r>
                      <a:endParaRPr lang="ko-KR" altLang="en-US" sz="2400" dirty="0">
                        <a:solidFill>
                          <a:schemeClr val="bg1"/>
                        </a:solidFill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91447" marR="91447" marT="45758" marB="457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 smtClean="0">
                          <a:solidFill>
                            <a:schemeClr val="bg1"/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본 기술의 우수성</a:t>
                      </a:r>
                      <a:endParaRPr lang="ko-KR" altLang="en-US" sz="2400" dirty="0">
                        <a:solidFill>
                          <a:schemeClr val="bg1"/>
                        </a:solidFill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91447" marR="91447" marT="45758" marB="4575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2225529">
                <a:tc>
                  <a:txBody>
                    <a:bodyPr/>
                    <a:lstStyle/>
                    <a:p>
                      <a:pPr algn="just" latinLnBrk="1"/>
                      <a:r>
                        <a:rPr lang="ko-KR" altLang="en-US" sz="20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핀란드 </a:t>
                      </a:r>
                      <a:r>
                        <a:rPr lang="en-US" altLang="ko-KR" sz="2000" b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IndoorAtlas</a:t>
                      </a:r>
                      <a:endParaRPr lang="en-US" altLang="ko-KR" sz="2000" b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  <a:p>
                      <a:pPr algn="just" latinLnBrk="1"/>
                      <a:r>
                        <a:rPr lang="ko-KR" altLang="en-US" sz="20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독일 </a:t>
                      </a:r>
                      <a:r>
                        <a:rPr lang="en-US" altLang="ko-KR" sz="2000" b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Infsoft</a:t>
                      </a:r>
                      <a:endParaRPr lang="ko-KR" altLang="en-US" sz="20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91447" marR="91447" marT="45758" marB="457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defRPr/>
                      </a:pPr>
                      <a:r>
                        <a:rPr lang="ko-KR" altLang="en-US" sz="2000" b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링크 기반 위치</a:t>
                      </a:r>
                      <a:r>
                        <a:rPr lang="en-US" altLang="ko-KR" sz="2000" b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DB </a:t>
                      </a:r>
                      <a:r>
                        <a:rPr lang="ko-KR" altLang="en-US" sz="2000" b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생성</a:t>
                      </a:r>
                      <a:r>
                        <a:rPr lang="ko-KR" altLang="en-US" sz="2000" b="0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 기능 </a:t>
                      </a:r>
                      <a:r>
                        <a:rPr lang="en-US" altLang="ko-KR" sz="2000" b="0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2000" b="0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공간</a:t>
                      </a:r>
                      <a:r>
                        <a:rPr lang="en-US" altLang="ko-KR" sz="2000" b="0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altLang="en-US" sz="2000" b="0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단순화</a:t>
                      </a:r>
                      <a:r>
                        <a:rPr lang="en-US" altLang="ko-KR" sz="2000" b="0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)</a:t>
                      </a:r>
                      <a:endParaRPr lang="en-US" altLang="ko-KR" sz="2000" b="0" kern="1200" baseline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+mn-cs"/>
                      </a:endParaRPr>
                    </a:p>
                    <a:p>
                      <a:pPr marL="342900" marR="0" lvl="0" indent="-34290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defRPr/>
                      </a:pPr>
                      <a:r>
                        <a:rPr lang="ko-KR" altLang="en-US" sz="2000" b="0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확률모델 기반 위치</a:t>
                      </a:r>
                      <a:r>
                        <a:rPr lang="en-US" altLang="ko-KR" sz="2000" b="0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DB </a:t>
                      </a:r>
                      <a:r>
                        <a:rPr lang="ko-KR" altLang="en-US" sz="2000" b="0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생성 기능 </a:t>
                      </a:r>
                      <a:r>
                        <a:rPr lang="en-US" altLang="ko-KR" sz="2000" b="0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2000" b="0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확률 기반 </a:t>
                      </a:r>
                      <a:r>
                        <a:rPr lang="ko-KR" altLang="en-US" sz="2000" b="0" kern="120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복합측위</a:t>
                      </a:r>
                      <a:r>
                        <a:rPr lang="ko-KR" altLang="en-US" sz="2000" b="0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 기능 지원</a:t>
                      </a:r>
                      <a:r>
                        <a:rPr lang="en-US" altLang="ko-KR" sz="2000" b="0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)</a:t>
                      </a:r>
                      <a:endParaRPr lang="en-US" altLang="ko-KR" sz="2000" b="0" kern="1200" baseline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+mn-cs"/>
                      </a:endParaRPr>
                    </a:p>
                    <a:p>
                      <a:pPr marL="342900" marR="0" lvl="0" indent="-34290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defRPr/>
                      </a:pPr>
                      <a:r>
                        <a:rPr lang="ko-KR" altLang="en-US" sz="2000" b="0" kern="120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이기종</a:t>
                      </a:r>
                      <a:r>
                        <a:rPr lang="ko-KR" altLang="en-US" sz="2000" b="0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 단말 보상 기능 지원</a:t>
                      </a:r>
                      <a:endParaRPr lang="en-US" altLang="ko-KR" sz="2000" b="0" kern="1200" baseline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+mn-cs"/>
                      </a:endParaRPr>
                    </a:p>
                    <a:p>
                      <a:pPr marL="342900" marR="0" lvl="0" indent="-34290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defRPr/>
                      </a:pPr>
                      <a:r>
                        <a:rPr lang="ko-KR" altLang="en-US" sz="2000" b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다양한</a:t>
                      </a:r>
                      <a:r>
                        <a:rPr lang="en-US" altLang="ko-KR" sz="2000" b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altLang="en-US" sz="2000" b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인프라에 </a:t>
                      </a:r>
                      <a:r>
                        <a:rPr lang="ko-KR" altLang="en-US" sz="2000" b="0" kern="120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대한</a:t>
                      </a:r>
                      <a:r>
                        <a:rPr lang="ko-KR" altLang="en-US" sz="2000" b="0" kern="1200" baseline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 맞춤형 데이터 가공</a:t>
                      </a:r>
                      <a:endParaRPr lang="en-US" altLang="ko-KR" sz="2000" b="0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+mn-cs"/>
                      </a:endParaRPr>
                    </a:p>
                  </a:txBody>
                  <a:tcPr marL="91447" marR="91447" marT="45758" marB="4575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 Box 2061"/>
          <p:cNvSpPr txBox="1">
            <a:spLocks noChangeArrowheads="1"/>
          </p:cNvSpPr>
          <p:nvPr/>
        </p:nvSpPr>
        <p:spPr bwMode="auto">
          <a:xfrm>
            <a:off x="5435600" y="6400800"/>
            <a:ext cx="2997200" cy="276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0000"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en-US" altLang="ko-KR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SW</a:t>
            </a:r>
            <a:r>
              <a:rPr kumimoji="0" lang="ko-KR" altLang="en-US" sz="1200" kern="1200" cap="none" spc="0" normalizeH="0" baseline="0" noProof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콘텐츠연구소</a:t>
            </a:r>
            <a:r>
              <a:rPr kumimoji="0" lang="en-US" altLang="ko-KR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/</a:t>
            </a:r>
            <a:r>
              <a:rPr kumimoji="0" lang="ko-KR" altLang="en-US" sz="1200" kern="1200" cap="none" spc="0" normalizeH="0" baseline="0" noProof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지능로보틱스연구본부</a:t>
            </a:r>
            <a:endParaRPr kumimoji="0" lang="ko-KR" altLang="en-US" sz="1200" kern="1200" cap="none" spc="0" normalizeH="0" baseline="0" noProof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gtrE" panose="02030600000101010101" pitchFamily="18" charset="-127"/>
              <a:ea typeface="HYgtrE" panose="02030600000101010101" pitchFamily="18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슬라이드 번호 개체 틀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wrap="none" anchor="ctr">
            <a:spAutoFit/>
          </a:bodyPr>
          <a:p>
            <a:pPr marL="0" indent="0" algn="r" eaLnBrk="1" hangingPunct="1">
              <a:spcBef>
                <a:spcPct val="0"/>
              </a:spcBef>
              <a:buClrTx/>
              <a:buFontTx/>
              <a:buNone/>
            </a:pPr>
            <a:fld id="{9A0DB2DC-4C9A-4742-B13C-FB6460FD3503}" type="slidenum">
              <a:rPr lang="en-US" altLang="ko-KR" sz="1400" b="1" dirty="0">
                <a:latin typeface="Gulim" panose="020B0600000101010101" pitchFamily="50" charset="-127"/>
              </a:rPr>
            </a:fld>
            <a:endParaRPr lang="en-US" altLang="ko-KR" sz="1400" b="1" dirty="0">
              <a:latin typeface="Gulim" panose="020B0600000101010101" pitchFamily="50" charset="-127"/>
            </a:endParaRPr>
          </a:p>
        </p:txBody>
      </p:sp>
      <p:sp>
        <p:nvSpPr>
          <p:cNvPr id="15363" name="Rectangle 2"/>
          <p:cNvSpPr>
            <a:spLocks noGrp="1"/>
          </p:cNvSpPr>
          <p:nvPr>
            <p:ph type="title" hasCustomPrompt="1"/>
          </p:nvPr>
        </p:nvSpPr>
        <p:spPr>
          <a:xfrm>
            <a:off x="304800" y="258763"/>
            <a:ext cx="7162800" cy="519112"/>
          </a:xfrm>
          <a:ln/>
        </p:spPr>
        <p:txBody>
          <a:bodyPr vert="horz" wrap="square" lIns="91440" tIns="45720" rIns="91440" bIns="45720" anchor="ctr">
            <a:spAutoFit/>
          </a:bodyPr>
          <a:p>
            <a:pPr eaLnBrk="1" hangingPunct="1"/>
            <a:r>
              <a:rPr lang="en-US" altLang="ko-KR" sz="2800" dirty="0">
                <a:solidFill>
                  <a:srgbClr val="4D4D4D"/>
                </a:solidFill>
                <a:latin typeface="HYmjrE" panose="02030600000101010101" pitchFamily="18" charset="-127"/>
                <a:ea typeface="HYmjrE" panose="02030600000101010101" pitchFamily="18" charset="-127"/>
              </a:rPr>
              <a:t>3</a:t>
            </a:r>
            <a:r>
              <a:rPr lang="en-US" altLang="ko-KR" sz="2600" b="0" dirty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 dirty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경쟁기술과 비교</a:t>
            </a:r>
            <a:endParaRPr lang="ko-KR" altLang="en-US" sz="2600" b="0" dirty="0">
              <a:solidFill>
                <a:srgbClr val="4D4D4D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5364" name="Rectangle 5"/>
          <p:cNvSpPr/>
          <p:nvPr/>
        </p:nvSpPr>
        <p:spPr>
          <a:xfrm>
            <a:off x="357188" y="1071563"/>
            <a:ext cx="8501062" cy="47529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/>
            <a:r>
              <a:rPr lang="en-US" altLang="ko-KR" sz="2800" b="1" dirty="0">
                <a:solidFill>
                  <a:srgbClr val="CC0066"/>
                </a:solidFill>
                <a:latin typeface="Gulim" panose="020B0600000101010101" pitchFamily="50" charset="-127"/>
              </a:rPr>
              <a:t> </a:t>
            </a:r>
            <a:r>
              <a:rPr lang="ko-KR" altLang="en-US" sz="2800" b="1" dirty="0">
                <a:solidFill>
                  <a:srgbClr val="CC0066"/>
                </a:solidFill>
                <a:latin typeface="Gulim" panose="020B0600000101010101" pitchFamily="50" charset="-127"/>
              </a:rPr>
              <a:t>비영상 기반 복합측위 기술 </a:t>
            </a:r>
            <a:r>
              <a:rPr lang="en-US" altLang="ko-KR" sz="2800" b="1" dirty="0">
                <a:solidFill>
                  <a:srgbClr val="CC0066"/>
                </a:solidFill>
                <a:latin typeface="Gulim" panose="020B0600000101010101" pitchFamily="50" charset="-127"/>
              </a:rPr>
              <a:t>V2</a:t>
            </a:r>
            <a:endParaRPr lang="en-US" altLang="ko-KR" sz="2800" b="1" dirty="0">
              <a:solidFill>
                <a:srgbClr val="CC0066"/>
              </a:solidFill>
              <a:latin typeface="Gulim" panose="020B0600000101010101" pitchFamily="50" charset="-127"/>
            </a:endParaRPr>
          </a:p>
          <a:p>
            <a:pPr marL="762000" lvl="1" indent="-285750" eaLnBrk="1" hangingPunct="1">
              <a:buFont typeface="Wingdings" panose="05000000000000000000" pitchFamily="2" charset="2"/>
              <a:buChar char="v"/>
            </a:pPr>
            <a:r>
              <a:rPr lang="ko-KR" altLang="en-US" sz="2000" b="1" dirty="0">
                <a:latin typeface="Gulim" panose="020B0600000101010101" pitchFamily="50" charset="-127"/>
              </a:rPr>
              <a:t>영국 </a:t>
            </a:r>
            <a:r>
              <a:rPr lang="en-US" altLang="ko-KR" sz="2000" b="1" dirty="0">
                <a:latin typeface="Gulim" panose="020B0600000101010101" pitchFamily="50" charset="-127"/>
              </a:rPr>
              <a:t>CSR</a:t>
            </a:r>
            <a:r>
              <a:rPr lang="ko-KR" altLang="en-US" sz="2000" b="1" dirty="0">
                <a:latin typeface="Gulim" panose="020B0600000101010101" pitchFamily="50" charset="-127"/>
              </a:rPr>
              <a:t>에서는 </a:t>
            </a:r>
            <a:r>
              <a:rPr lang="en-US" altLang="ko-KR" sz="2000" b="1" dirty="0">
                <a:latin typeface="Gulim" panose="020B0600000101010101" pitchFamily="50" charset="-127"/>
              </a:rPr>
              <a:t>GNSS, MEMS, LTE</a:t>
            </a:r>
            <a:r>
              <a:rPr lang="ko-KR" altLang="en-US" sz="2000" b="1" dirty="0">
                <a:latin typeface="Gulim" panose="020B0600000101010101" pitchFamily="50" charset="-127"/>
              </a:rPr>
              <a:t>를 기반으로 한 복합측위 기술을 개발하고 있음</a:t>
            </a:r>
            <a:r>
              <a:rPr lang="en-US" altLang="ko-KR" sz="2000" b="1" dirty="0">
                <a:latin typeface="Gulim" panose="020B0600000101010101" pitchFamily="50" charset="-127"/>
              </a:rPr>
              <a:t>.</a:t>
            </a:r>
            <a:endParaRPr lang="en-US" altLang="ko-KR" sz="2000" b="1" dirty="0">
              <a:latin typeface="Gulim" panose="020B0600000101010101" pitchFamily="50" charset="-127"/>
            </a:endParaRPr>
          </a:p>
          <a:p>
            <a:pPr marL="762000" lvl="1" indent="-285750" eaLnBrk="1" hangingPunct="1">
              <a:buFont typeface="Wingdings" panose="05000000000000000000" pitchFamily="2" charset="2"/>
              <a:buChar char="v"/>
            </a:pPr>
            <a:r>
              <a:rPr lang="ko-KR" altLang="en-US" sz="2000" b="1" dirty="0">
                <a:latin typeface="Gulim" panose="020B0600000101010101" pitchFamily="50" charset="-127"/>
              </a:rPr>
              <a:t>미국 </a:t>
            </a:r>
            <a:r>
              <a:rPr lang="en-US" altLang="ko-KR" sz="2000" b="1" dirty="0">
                <a:latin typeface="Gulim" panose="020B0600000101010101" pitchFamily="50" charset="-127"/>
              </a:rPr>
              <a:t>Indoo.rs</a:t>
            </a:r>
            <a:r>
              <a:rPr lang="ko-KR" altLang="en-US" sz="2000" b="1" dirty="0">
                <a:latin typeface="Gulim" panose="020B0600000101010101" pitchFamily="50" charset="-127"/>
              </a:rPr>
              <a:t>사는 </a:t>
            </a:r>
            <a:r>
              <a:rPr lang="en-US" altLang="ko-KR" sz="2000" b="1" dirty="0">
                <a:latin typeface="Gulim" panose="020B0600000101010101" pitchFamily="50" charset="-127"/>
              </a:rPr>
              <a:t>iBeacon, Wi-Fi fingerprinting, </a:t>
            </a:r>
            <a:r>
              <a:rPr lang="ko-KR" altLang="en-US" sz="2000" b="1" dirty="0">
                <a:latin typeface="Gulim" panose="020B0600000101010101" pitchFamily="50" charset="-127"/>
              </a:rPr>
              <a:t>자이로스코프</a:t>
            </a:r>
            <a:r>
              <a:rPr lang="en-US" altLang="ko-KR" sz="2000" b="1" dirty="0">
                <a:latin typeface="Gulim" panose="020B0600000101010101" pitchFamily="50" charset="-127"/>
              </a:rPr>
              <a:t>, </a:t>
            </a:r>
            <a:r>
              <a:rPr lang="ko-KR" altLang="en-US" sz="2000" b="1" dirty="0">
                <a:latin typeface="Gulim" panose="020B0600000101010101" pitchFamily="50" charset="-127"/>
              </a:rPr>
              <a:t>가속도계</a:t>
            </a:r>
            <a:r>
              <a:rPr lang="en-US" altLang="ko-KR" sz="2000" b="1" dirty="0">
                <a:latin typeface="Gulim" panose="020B0600000101010101" pitchFamily="50" charset="-127"/>
              </a:rPr>
              <a:t>, </a:t>
            </a:r>
            <a:r>
              <a:rPr lang="ko-KR" altLang="en-US" sz="2000" b="1" dirty="0">
                <a:latin typeface="Gulim" panose="020B0600000101010101" pitchFamily="50" charset="-127"/>
              </a:rPr>
              <a:t>기압계</a:t>
            </a:r>
            <a:r>
              <a:rPr lang="en-US" altLang="ko-KR" sz="2000" b="1" dirty="0">
                <a:latin typeface="Gulim" panose="020B0600000101010101" pitchFamily="50" charset="-127"/>
              </a:rPr>
              <a:t>, </a:t>
            </a:r>
            <a:r>
              <a:rPr lang="ko-KR" altLang="en-US" sz="2000" b="1" dirty="0">
                <a:latin typeface="Gulim" panose="020B0600000101010101" pitchFamily="50" charset="-127"/>
              </a:rPr>
              <a:t>컴파스 등의 </a:t>
            </a:r>
            <a:r>
              <a:rPr lang="en-US" altLang="ko-KR" sz="2000" b="1" dirty="0">
                <a:latin typeface="Gulim" panose="020B0600000101010101" pitchFamily="50" charset="-127"/>
              </a:rPr>
              <a:t>Sensor fusion </a:t>
            </a:r>
            <a:r>
              <a:rPr lang="ko-KR" altLang="en-US" sz="2000" b="1" dirty="0">
                <a:latin typeface="Gulim" panose="020B0600000101010101" pitchFamily="50" charset="-127"/>
              </a:rPr>
              <a:t>기술을 개발하고 있음</a:t>
            </a:r>
            <a:r>
              <a:rPr lang="en-US" altLang="ko-KR" sz="2000" b="1" dirty="0">
                <a:latin typeface="Gulim" panose="020B0600000101010101" pitchFamily="50" charset="-127"/>
              </a:rPr>
              <a:t>.</a:t>
            </a:r>
            <a:endParaRPr lang="en-US" altLang="ko-KR" sz="2000" b="1" dirty="0">
              <a:latin typeface="Gulim" panose="020B0600000101010101" pitchFamily="50" charset="-127"/>
            </a:endParaRPr>
          </a:p>
          <a:p>
            <a:pPr marL="762000" lvl="1" indent="-285750" eaLnBrk="1" hangingPunct="1">
              <a:buFont typeface="Wingdings" panose="05000000000000000000" pitchFamily="2" charset="2"/>
              <a:buChar char="v"/>
            </a:pPr>
            <a:endParaRPr lang="ko-KR" altLang="en-US" sz="2000" b="1" dirty="0">
              <a:latin typeface="Gulim" panose="020B0600000101010101" pitchFamily="50" charset="-127"/>
            </a:endParaRPr>
          </a:p>
          <a:p>
            <a:pPr marL="762000" lvl="1" indent="-285750" eaLnBrk="1" hangingPunct="1">
              <a:buFont typeface="Wingdings" panose="05000000000000000000" pitchFamily="2" charset="2"/>
              <a:buChar char="v"/>
            </a:pPr>
            <a:endParaRPr lang="ko-KR" altLang="en-US" sz="2000" b="1" dirty="0">
              <a:latin typeface="Gulim" panose="020B0600000101010101" pitchFamily="50" charset="-127"/>
            </a:endParaRPr>
          </a:p>
          <a:p>
            <a:pPr marL="762000" lvl="1" indent="-285750" eaLnBrk="1" hangingPunct="1">
              <a:buFont typeface="Wingdings" panose="05000000000000000000" pitchFamily="2" charset="2"/>
              <a:buChar char="v"/>
            </a:pPr>
            <a:endParaRPr lang="ko-KR" altLang="en-US" sz="2000" b="1" dirty="0">
              <a:latin typeface="Gulim" panose="020B0600000101010101" pitchFamily="50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395288" y="3357563"/>
          <a:ext cx="8326438" cy="2682875"/>
        </p:xfrm>
        <a:graphic>
          <a:graphicData uri="http://schemas.openxmlformats.org/drawingml/2006/table">
            <a:tbl>
              <a:tblPr firstRow="1" bandRow="1">
                <a:effectLst/>
                <a:tableStyleId>{7DF18680-E054-41AD-8BC1-D1AEF772440D}</a:tableStyleId>
              </a:tblPr>
              <a:tblGrid>
                <a:gridCol w="2376512"/>
                <a:gridCol w="5949925"/>
              </a:tblGrid>
              <a:tr h="45734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 smtClean="0">
                          <a:solidFill>
                            <a:schemeClr val="bg1"/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경쟁기술</a:t>
                      </a:r>
                      <a:endParaRPr lang="ko-KR" altLang="en-US" sz="2400" dirty="0">
                        <a:solidFill>
                          <a:schemeClr val="bg1"/>
                        </a:solidFill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91447" marR="91447" marT="45758" marB="457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 smtClean="0">
                          <a:solidFill>
                            <a:schemeClr val="bg1"/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본 기술의 우수성</a:t>
                      </a:r>
                      <a:endParaRPr lang="ko-KR" altLang="en-US" sz="2400" dirty="0">
                        <a:solidFill>
                          <a:schemeClr val="bg1"/>
                        </a:solidFill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91447" marR="91447" marT="45758" marB="4575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2225529">
                <a:tc>
                  <a:txBody>
                    <a:bodyPr/>
                    <a:lstStyle/>
                    <a:p>
                      <a:pPr algn="just" latinLnBrk="1"/>
                      <a:r>
                        <a:rPr lang="ko-KR" altLang="en-US" sz="2000" b="0" baseline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영국</a:t>
                      </a:r>
                      <a:r>
                        <a:rPr lang="en-US" altLang="ko-KR" sz="20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 CSR</a:t>
                      </a:r>
                      <a:endParaRPr lang="en-US" altLang="ko-KR" sz="2000" b="0" baseline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  <a:p>
                      <a:pPr algn="just" latinLnBrk="1"/>
                      <a:r>
                        <a:rPr lang="ko-KR" altLang="en-US" sz="20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미국</a:t>
                      </a:r>
                      <a:r>
                        <a:rPr lang="en-US" altLang="ko-KR" sz="20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 Indoo.rs</a:t>
                      </a:r>
                      <a:endParaRPr lang="en-US" altLang="ko-KR" sz="2000" b="0" baseline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91447" marR="91447" marT="45758" marB="457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defRPr/>
                      </a:pPr>
                      <a:r>
                        <a:rPr lang="en-US" altLang="ko-KR" sz="2000" b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Wi-Fi/BLE/</a:t>
                      </a:r>
                      <a:r>
                        <a:rPr lang="ko-KR" altLang="en-US" sz="2000" b="0" kern="120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지자계를 활용한 확률 </a:t>
                      </a:r>
                      <a:r>
                        <a:rPr lang="ko-KR" altLang="en-US" sz="2000" b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기반 </a:t>
                      </a:r>
                      <a:r>
                        <a:rPr lang="ko-KR" altLang="en-US" sz="2000" b="0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복합측위</a:t>
                      </a:r>
                      <a:r>
                        <a:rPr lang="ko-KR" altLang="en-US" sz="2000" b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 기능 지원 </a:t>
                      </a:r>
                      <a:r>
                        <a:rPr lang="en-US" altLang="ko-KR" sz="2000" b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(Bayesian</a:t>
                      </a:r>
                      <a:r>
                        <a:rPr lang="en-US" altLang="ko-KR" sz="2000" b="0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 Filtering </a:t>
                      </a:r>
                      <a:r>
                        <a:rPr lang="ko-KR" altLang="en-US" sz="2000" b="0" kern="1200" baseline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기반</a:t>
                      </a:r>
                      <a:r>
                        <a:rPr lang="en-US" altLang="ko-KR" sz="2000" b="0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)</a:t>
                      </a:r>
                      <a:endParaRPr lang="en-US" altLang="ko-KR" sz="2000" b="0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+mn-cs"/>
                      </a:endParaRPr>
                    </a:p>
                    <a:p>
                      <a:pPr marL="342900" marR="0" lvl="0" indent="-34290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defRPr/>
                      </a:pPr>
                      <a:r>
                        <a:rPr lang="ko-KR" altLang="en-US" sz="2000" b="0" kern="120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적응형</a:t>
                      </a:r>
                      <a:r>
                        <a:rPr lang="ko-KR" altLang="en-US" sz="2000" b="0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altLang="en-US" sz="2000" b="0" kern="120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필터링</a:t>
                      </a:r>
                      <a:r>
                        <a:rPr lang="ko-KR" altLang="en-US" sz="2000" b="0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 기능 </a:t>
                      </a:r>
                      <a:r>
                        <a:rPr lang="en-US" altLang="ko-KR" sz="2000" b="0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2000" b="0" kern="120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초기 위치 수렴 실패 및 측위 발산 예방</a:t>
                      </a:r>
                      <a:r>
                        <a:rPr lang="en-US" altLang="ko-KR" sz="2000" b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)</a:t>
                      </a:r>
                      <a:endParaRPr lang="en-US" altLang="ko-KR" sz="2000" b="0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+mn-cs"/>
                      </a:endParaRPr>
                    </a:p>
                    <a:p>
                      <a:pPr marL="342900" marR="0" lvl="0" indent="-34290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defRPr/>
                      </a:pPr>
                      <a:r>
                        <a:rPr lang="ko-KR" altLang="en-US" sz="2000" b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층 추정 기능</a:t>
                      </a:r>
                      <a:endParaRPr lang="ko-KR" altLang="en-US" sz="2000" b="0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+mn-cs"/>
                      </a:endParaRPr>
                    </a:p>
                  </a:txBody>
                  <a:tcPr marL="91447" marR="91447" marT="45758" marB="4575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 Box 2061"/>
          <p:cNvSpPr txBox="1">
            <a:spLocks noChangeArrowheads="1"/>
          </p:cNvSpPr>
          <p:nvPr/>
        </p:nvSpPr>
        <p:spPr bwMode="auto">
          <a:xfrm>
            <a:off x="5435600" y="6400800"/>
            <a:ext cx="2997200" cy="276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0000"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en-US" altLang="ko-KR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SW</a:t>
            </a:r>
            <a:r>
              <a:rPr kumimoji="0" lang="ko-KR" altLang="en-US" sz="1200" kern="1200" cap="none" spc="0" normalizeH="0" baseline="0" noProof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콘텐츠연구소</a:t>
            </a:r>
            <a:r>
              <a:rPr kumimoji="0" lang="en-US" altLang="ko-KR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/</a:t>
            </a:r>
            <a:r>
              <a:rPr kumimoji="0" lang="ko-KR" altLang="en-US" sz="1200" kern="1200" cap="none" spc="0" normalizeH="0" baseline="0" noProof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지능로보틱스연구본부</a:t>
            </a:r>
            <a:endParaRPr kumimoji="0" lang="ko-KR" altLang="en-US" sz="1200" kern="1200" cap="none" spc="0" normalizeH="0" baseline="0" noProof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gtrE" panose="02030600000101010101" pitchFamily="18" charset="-127"/>
              <a:ea typeface="HYgtrE" panose="02030600000101010101" pitchFamily="18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슬라이드 번호 개체 틀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wrap="none" anchor="ctr">
            <a:spAutoFit/>
          </a:bodyPr>
          <a:p>
            <a:pPr marL="0" indent="0" algn="r" eaLnBrk="1" hangingPunct="1">
              <a:spcBef>
                <a:spcPct val="0"/>
              </a:spcBef>
              <a:buClrTx/>
              <a:buFontTx/>
              <a:buNone/>
            </a:pPr>
            <a:fld id="{9A0DB2DC-4C9A-4742-B13C-FB6460FD3503}" type="slidenum">
              <a:rPr lang="en-US" altLang="ko-KR" sz="1400" b="1" dirty="0">
                <a:latin typeface="Gulim" panose="020B0600000101010101" pitchFamily="50" charset="-127"/>
              </a:rPr>
            </a:fld>
            <a:endParaRPr lang="en-US" altLang="ko-KR" sz="1400" b="1" dirty="0">
              <a:latin typeface="Gulim" panose="020B0600000101010101" pitchFamily="50" charset="-127"/>
            </a:endParaRPr>
          </a:p>
        </p:txBody>
      </p:sp>
      <p:sp>
        <p:nvSpPr>
          <p:cNvPr id="16387" name="Rectangle 2"/>
          <p:cNvSpPr>
            <a:spLocks noGrp="1"/>
          </p:cNvSpPr>
          <p:nvPr>
            <p:ph type="title" hasCustomPrompt="1"/>
          </p:nvPr>
        </p:nvSpPr>
        <p:spPr>
          <a:xfrm>
            <a:off x="304800" y="258763"/>
            <a:ext cx="7162800" cy="519112"/>
          </a:xfrm>
          <a:ln/>
        </p:spPr>
        <p:txBody>
          <a:bodyPr vert="horz" wrap="square" lIns="91440" tIns="45720" rIns="91440" bIns="45720" anchor="ctr">
            <a:spAutoFit/>
          </a:bodyPr>
          <a:p>
            <a:pPr eaLnBrk="1" hangingPunct="1"/>
            <a:r>
              <a:rPr lang="en-US" altLang="ko-KR" sz="2800" dirty="0">
                <a:solidFill>
                  <a:srgbClr val="4D4D4D"/>
                </a:solidFill>
                <a:latin typeface="HYmjrE" panose="02030600000101010101" pitchFamily="18" charset="-127"/>
                <a:ea typeface="HYmjrE" panose="02030600000101010101" pitchFamily="18" charset="-127"/>
              </a:rPr>
              <a:t>3</a:t>
            </a:r>
            <a:r>
              <a:rPr lang="en-US" altLang="ko-KR" sz="2600" b="0" dirty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 dirty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경쟁기술과 비교</a:t>
            </a:r>
            <a:endParaRPr lang="ko-KR" altLang="en-US" sz="2600" b="0" dirty="0">
              <a:solidFill>
                <a:srgbClr val="4D4D4D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6388" name="Rectangle 5"/>
          <p:cNvSpPr/>
          <p:nvPr/>
        </p:nvSpPr>
        <p:spPr>
          <a:xfrm>
            <a:off x="357188" y="1071563"/>
            <a:ext cx="8501062" cy="47529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/>
            <a:r>
              <a:rPr lang="en-US" altLang="ko-KR" sz="2800" b="1" dirty="0">
                <a:solidFill>
                  <a:srgbClr val="CC0066"/>
                </a:solidFill>
                <a:latin typeface="Gulim" panose="020B0600000101010101" pitchFamily="50" charset="-127"/>
              </a:rPr>
              <a:t> </a:t>
            </a:r>
            <a:r>
              <a:rPr lang="ko-KR" altLang="en-US" sz="2800" b="1" dirty="0">
                <a:solidFill>
                  <a:srgbClr val="CC0066"/>
                </a:solidFill>
                <a:latin typeface="Gulim" panose="020B0600000101010101" pitchFamily="50" charset="-127"/>
              </a:rPr>
              <a:t>측위 인프라 </a:t>
            </a:r>
            <a:r>
              <a:rPr lang="en-US" altLang="ko-KR" sz="2800" b="1" dirty="0">
                <a:solidFill>
                  <a:srgbClr val="CC0066"/>
                </a:solidFill>
                <a:latin typeface="Gulim" panose="020B0600000101010101" pitchFamily="50" charset="-127"/>
              </a:rPr>
              <a:t>DB </a:t>
            </a:r>
            <a:r>
              <a:rPr lang="ko-KR" altLang="en-US" sz="2800" b="1" dirty="0">
                <a:solidFill>
                  <a:srgbClr val="CC0066"/>
                </a:solidFill>
                <a:latin typeface="Gulim" panose="020B0600000101010101" pitchFamily="50" charset="-127"/>
              </a:rPr>
              <a:t>갱신 기술 </a:t>
            </a:r>
            <a:r>
              <a:rPr lang="en-US" altLang="ko-KR" sz="2800" b="1" dirty="0">
                <a:solidFill>
                  <a:srgbClr val="CC0066"/>
                </a:solidFill>
                <a:latin typeface="Gulim" panose="020B0600000101010101" pitchFamily="50" charset="-127"/>
              </a:rPr>
              <a:t>V1</a:t>
            </a:r>
            <a:endParaRPr lang="en-US" altLang="ko-KR" sz="2800" b="1" dirty="0">
              <a:solidFill>
                <a:srgbClr val="CC0066"/>
              </a:solidFill>
              <a:latin typeface="Gulim" panose="020B0600000101010101" pitchFamily="50" charset="-127"/>
            </a:endParaRPr>
          </a:p>
          <a:p>
            <a:pPr marL="762000" lvl="1" indent="-285750" eaLnBrk="1" hangingPunct="1">
              <a:buFont typeface="Wingdings" panose="05000000000000000000" pitchFamily="2" charset="2"/>
              <a:buChar char="v"/>
            </a:pPr>
            <a:r>
              <a:rPr lang="ko-KR" altLang="en-US" sz="2000" b="1" dirty="0">
                <a:latin typeface="Gulim" panose="020B0600000101010101" pitchFamily="50" charset="-127"/>
              </a:rPr>
              <a:t>미국 </a:t>
            </a:r>
            <a:r>
              <a:rPr lang="en-US" altLang="ko-KR" sz="2000" b="1" dirty="0">
                <a:latin typeface="Gulim" panose="020B0600000101010101" pitchFamily="50" charset="-127"/>
              </a:rPr>
              <a:t>Google/Apple</a:t>
            </a:r>
            <a:r>
              <a:rPr lang="ko-KR" altLang="en-US" sz="2000" b="1" dirty="0">
                <a:latin typeface="Gulim" panose="020B0600000101010101" pitchFamily="50" charset="-127"/>
              </a:rPr>
              <a:t>에서는 스마트폰 </a:t>
            </a:r>
            <a:r>
              <a:rPr lang="en-US" altLang="ko-KR" sz="2000" b="1" dirty="0">
                <a:latin typeface="Gulim" panose="020B0600000101010101" pitchFamily="50" charset="-127"/>
              </a:rPr>
              <a:t>OS </a:t>
            </a:r>
            <a:r>
              <a:rPr lang="ko-KR" altLang="en-US" sz="2000" b="1" dirty="0">
                <a:latin typeface="Gulim" panose="020B0600000101010101" pitchFamily="50" charset="-127"/>
              </a:rPr>
              <a:t>사용자로부터 위치정보 및 근거리 무선통신자원 등의 정보를 수집하여 기 구축된 </a:t>
            </a:r>
            <a:r>
              <a:rPr lang="en-US" altLang="ko-KR" sz="2000" b="1" dirty="0">
                <a:latin typeface="Gulim" panose="020B0600000101010101" pitchFamily="50" charset="-127"/>
              </a:rPr>
              <a:t>DB</a:t>
            </a:r>
            <a:r>
              <a:rPr lang="ko-KR" altLang="en-US" sz="2000" b="1" dirty="0">
                <a:latin typeface="Gulim" panose="020B0600000101010101" pitchFamily="50" charset="-127"/>
              </a:rPr>
              <a:t>를 갱신하는 것으로 알려짐 </a:t>
            </a:r>
            <a:r>
              <a:rPr lang="en-US" altLang="ko-KR" sz="2000" b="1" dirty="0">
                <a:latin typeface="Gulim" panose="020B0600000101010101" pitchFamily="50" charset="-127"/>
              </a:rPr>
              <a:t>(</a:t>
            </a:r>
            <a:r>
              <a:rPr lang="ko-KR" altLang="en-US" sz="2000" b="1" dirty="0">
                <a:latin typeface="Gulim" panose="020B0600000101010101" pitchFamily="50" charset="-127"/>
              </a:rPr>
              <a:t>회사별 약관 참고</a:t>
            </a:r>
            <a:r>
              <a:rPr lang="en-US" altLang="ko-KR" sz="2000" b="1" dirty="0">
                <a:latin typeface="Gulim" panose="020B0600000101010101" pitchFamily="50" charset="-127"/>
              </a:rPr>
              <a:t>)</a:t>
            </a:r>
            <a:endParaRPr lang="en-US" altLang="ko-KR" sz="2000" b="1" dirty="0">
              <a:latin typeface="Gulim" panose="020B0600000101010101" pitchFamily="50" charset="-127"/>
            </a:endParaRPr>
          </a:p>
          <a:p>
            <a:pPr marL="762000" lvl="1" indent="-285750" eaLnBrk="1" hangingPunct="1">
              <a:buFont typeface="Wingdings" panose="05000000000000000000" pitchFamily="2" charset="2"/>
              <a:buChar char="v"/>
            </a:pPr>
            <a:r>
              <a:rPr lang="ko-KR" altLang="en-US" sz="2000" b="1" dirty="0">
                <a:latin typeface="Gulim" panose="020B0600000101010101" pitchFamily="50" charset="-127"/>
              </a:rPr>
              <a:t>국내 이동통신사에서는 통신품질 측정 등에 활용하는 차량에 </a:t>
            </a:r>
            <a:r>
              <a:rPr lang="en-US" altLang="ko-KR" sz="2000" b="1" dirty="0">
                <a:latin typeface="Gulim" panose="020B0600000101010101" pitchFamily="50" charset="-127"/>
              </a:rPr>
              <a:t>Wi-Fi </a:t>
            </a:r>
            <a:r>
              <a:rPr lang="ko-KR" altLang="en-US" sz="2000" b="1" dirty="0">
                <a:latin typeface="Gulim" panose="020B0600000101010101" pitchFamily="50" charset="-127"/>
              </a:rPr>
              <a:t>수집기 등을 탑재하여 </a:t>
            </a:r>
            <a:r>
              <a:rPr lang="en-US" altLang="ko-KR" sz="2000" b="1" dirty="0">
                <a:latin typeface="Gulim" panose="020B0600000101010101" pitchFamily="50" charset="-127"/>
              </a:rPr>
              <a:t>Wi-Fi </a:t>
            </a:r>
            <a:r>
              <a:rPr lang="ko-KR" altLang="en-US" sz="2000" b="1" dirty="0">
                <a:latin typeface="Gulim" panose="020B0600000101010101" pitchFamily="50" charset="-127"/>
              </a:rPr>
              <a:t>수집 및 </a:t>
            </a:r>
            <a:r>
              <a:rPr lang="en-US" altLang="ko-KR" sz="2000" b="1" dirty="0">
                <a:latin typeface="Gulim" panose="020B0600000101010101" pitchFamily="50" charset="-127"/>
              </a:rPr>
              <a:t>DB </a:t>
            </a:r>
            <a:r>
              <a:rPr lang="ko-KR" altLang="en-US" sz="2000" b="1" dirty="0">
                <a:latin typeface="Gulim" panose="020B0600000101010101" pitchFamily="50" charset="-127"/>
              </a:rPr>
              <a:t>갱신에 활용하고 있음</a:t>
            </a:r>
            <a:endParaRPr lang="ko-KR" altLang="en-US" sz="2000" b="1" dirty="0">
              <a:latin typeface="Gulim" panose="020B0600000101010101" pitchFamily="50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395288" y="3357563"/>
          <a:ext cx="8326438" cy="2682875"/>
        </p:xfrm>
        <a:graphic>
          <a:graphicData uri="http://schemas.openxmlformats.org/drawingml/2006/table">
            <a:tbl>
              <a:tblPr firstRow="1" bandRow="1">
                <a:effectLst/>
                <a:tableStyleId>{7DF18680-E054-41AD-8BC1-D1AEF772440D}</a:tableStyleId>
              </a:tblPr>
              <a:tblGrid>
                <a:gridCol w="2520528"/>
                <a:gridCol w="5805909"/>
              </a:tblGrid>
              <a:tr h="45734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 smtClean="0">
                          <a:solidFill>
                            <a:schemeClr val="bg1"/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경쟁기술</a:t>
                      </a:r>
                      <a:endParaRPr lang="ko-KR" altLang="en-US" sz="2400" dirty="0">
                        <a:solidFill>
                          <a:schemeClr val="bg1"/>
                        </a:solidFill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91447" marR="91447" marT="45758" marB="457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 smtClean="0">
                          <a:solidFill>
                            <a:schemeClr val="bg1"/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본 기술의 우수성</a:t>
                      </a:r>
                      <a:endParaRPr lang="ko-KR" altLang="en-US" sz="2400" dirty="0">
                        <a:solidFill>
                          <a:schemeClr val="bg1"/>
                        </a:solidFill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91447" marR="91447" marT="45758" marB="4575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2225529">
                <a:tc>
                  <a:txBody>
                    <a:bodyPr/>
                    <a:lstStyle/>
                    <a:p>
                      <a:pPr algn="just" latinLnBrk="1"/>
                      <a:r>
                        <a:rPr lang="ko-KR" altLang="en-US" sz="20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미국 </a:t>
                      </a:r>
                      <a:r>
                        <a:rPr lang="en-US" altLang="ko-KR" sz="20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Google/Apple</a:t>
                      </a:r>
                      <a:endParaRPr lang="en-US" altLang="ko-KR" sz="2000" b="0" baseline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  <a:p>
                      <a:pPr algn="just" latinLnBrk="1"/>
                      <a:r>
                        <a:rPr lang="ko-KR" altLang="en-US" sz="20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국내 이동통신사</a:t>
                      </a:r>
                      <a:endParaRPr lang="en-US" altLang="ko-KR" sz="2000" b="0" baseline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91447" marR="91447" marT="45758" marB="457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defRPr/>
                      </a:pPr>
                      <a:r>
                        <a:rPr lang="ko-KR" altLang="en-US" sz="2000" b="0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고정밀</a:t>
                      </a:r>
                      <a:r>
                        <a:rPr lang="ko-KR" altLang="en-US" sz="2000" b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 실내 </a:t>
                      </a:r>
                      <a:r>
                        <a:rPr lang="ko-KR" altLang="en-US" sz="2000" b="0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기준지점에</a:t>
                      </a:r>
                      <a:r>
                        <a:rPr lang="ko-KR" altLang="en-US" sz="2000" b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 대한 </a:t>
                      </a:r>
                      <a:r>
                        <a:rPr lang="en-US" altLang="ko-KR" sz="2000" b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DB </a:t>
                      </a:r>
                      <a:r>
                        <a:rPr lang="ko-KR" altLang="en-US" sz="2000" b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갱신</a:t>
                      </a:r>
                      <a:r>
                        <a:rPr lang="ko-KR" altLang="en-US" sz="2000" b="0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 지원</a:t>
                      </a:r>
                      <a:endParaRPr lang="en-US" altLang="ko-KR" sz="2000" b="0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+mn-cs"/>
                      </a:endParaRPr>
                    </a:p>
                    <a:p>
                      <a:pPr marL="342900" marR="0" lvl="0" indent="-34290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defRPr/>
                      </a:pPr>
                      <a:r>
                        <a:rPr lang="ko-KR" altLang="en-US" sz="2000" b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사용자 </a:t>
                      </a:r>
                      <a:r>
                        <a:rPr lang="ko-KR" altLang="en-US" sz="2000" b="0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참여형</a:t>
                      </a:r>
                      <a:r>
                        <a:rPr lang="ko-KR" altLang="en-US" sz="2000" b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 데이터 </a:t>
                      </a:r>
                      <a:r>
                        <a:rPr lang="ko-KR" altLang="en-US" sz="2000" b="0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획득시</a:t>
                      </a:r>
                      <a:r>
                        <a:rPr lang="ko-KR" altLang="en-US" sz="2000" b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 특별한 제약이 없음</a:t>
                      </a:r>
                      <a:endParaRPr lang="en-US" altLang="ko-KR" sz="2000" b="0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+mn-cs"/>
                      </a:endParaRPr>
                    </a:p>
                    <a:p>
                      <a:pPr marL="342900" marR="0" lvl="0" indent="-34290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defRPr/>
                      </a:pPr>
                      <a:r>
                        <a:rPr lang="ko-KR" altLang="en-US" sz="2000" b="0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머신러닝</a:t>
                      </a:r>
                      <a:r>
                        <a:rPr lang="ko-KR" altLang="en-US" sz="2000" b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 기법을 활용한 고품질 데이터 </a:t>
                      </a:r>
                      <a:r>
                        <a:rPr lang="ko-KR" altLang="en-US" sz="2000" b="0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판단기법</a:t>
                      </a:r>
                      <a:r>
                        <a:rPr lang="ko-KR" altLang="en-US" sz="2000" b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 적용</a:t>
                      </a:r>
                      <a:endParaRPr lang="en-US" altLang="ko-KR" sz="2000" b="0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+mn-cs"/>
                      </a:endParaRPr>
                    </a:p>
                  </a:txBody>
                  <a:tcPr marL="91447" marR="91447" marT="45758" marB="4575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 Box 2061"/>
          <p:cNvSpPr txBox="1">
            <a:spLocks noChangeArrowheads="1"/>
          </p:cNvSpPr>
          <p:nvPr/>
        </p:nvSpPr>
        <p:spPr bwMode="auto">
          <a:xfrm>
            <a:off x="5435600" y="6400800"/>
            <a:ext cx="2997200" cy="276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0000"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en-US" altLang="ko-KR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SW</a:t>
            </a:r>
            <a:r>
              <a:rPr kumimoji="0" lang="ko-KR" altLang="en-US" sz="1200" kern="1200" cap="none" spc="0" normalizeH="0" baseline="0" noProof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콘텐츠연구소</a:t>
            </a:r>
            <a:r>
              <a:rPr kumimoji="0" lang="en-US" altLang="ko-KR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/</a:t>
            </a:r>
            <a:r>
              <a:rPr kumimoji="0" lang="ko-KR" altLang="en-US" sz="1200" kern="1200" cap="none" spc="0" normalizeH="0" baseline="0" noProof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지능로보틱스연구본부</a:t>
            </a:r>
            <a:endParaRPr kumimoji="0" lang="ko-KR" altLang="en-US" sz="1200" kern="1200" cap="none" spc="0" normalizeH="0" baseline="0" noProof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gtrE" panose="02030600000101010101" pitchFamily="18" charset="-127"/>
              <a:ea typeface="HYgtrE" panose="02030600000101010101" pitchFamily="18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슬라이드 번호 개체 틀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wrap="none" anchor="ctr">
            <a:spAutoFit/>
          </a:bodyPr>
          <a:p>
            <a:pPr marL="0" indent="0" algn="r" eaLnBrk="1" hangingPunct="1">
              <a:spcBef>
                <a:spcPct val="0"/>
              </a:spcBef>
              <a:buClrTx/>
              <a:buFontTx/>
              <a:buNone/>
            </a:pPr>
            <a:fld id="{9A0DB2DC-4C9A-4742-B13C-FB6460FD3503}" type="slidenum">
              <a:rPr lang="en-US" altLang="ko-KR" sz="1400" b="1" dirty="0">
                <a:latin typeface="Gulim" panose="020B0600000101010101" pitchFamily="50" charset="-127"/>
              </a:rPr>
            </a:fld>
            <a:endParaRPr lang="en-US" altLang="ko-KR" sz="1400" b="1" dirty="0">
              <a:latin typeface="Gulim" panose="020B0600000101010101" pitchFamily="50" charset="-127"/>
            </a:endParaRPr>
          </a:p>
        </p:txBody>
      </p:sp>
      <p:sp>
        <p:nvSpPr>
          <p:cNvPr id="17411" name="Rectangle 2"/>
          <p:cNvSpPr>
            <a:spLocks noGrp="1"/>
          </p:cNvSpPr>
          <p:nvPr>
            <p:ph type="title" hasCustomPrompt="1"/>
          </p:nvPr>
        </p:nvSpPr>
        <p:spPr>
          <a:xfrm>
            <a:off x="304800" y="258763"/>
            <a:ext cx="7162800" cy="519112"/>
          </a:xfrm>
          <a:ln/>
        </p:spPr>
        <p:txBody>
          <a:bodyPr vert="horz" wrap="square" lIns="91440" tIns="45720" rIns="91440" bIns="45720" anchor="ctr">
            <a:spAutoFit/>
          </a:bodyPr>
          <a:p>
            <a:pPr eaLnBrk="1" hangingPunct="1"/>
            <a:r>
              <a:rPr lang="en-US" altLang="ko-KR" sz="2800" dirty="0">
                <a:solidFill>
                  <a:srgbClr val="4D4D4D"/>
                </a:solidFill>
                <a:latin typeface="HYmjrE" panose="02030600000101010101" pitchFamily="18" charset="-127"/>
                <a:ea typeface="HYmjrE" panose="02030600000101010101" pitchFamily="18" charset="-127"/>
              </a:rPr>
              <a:t>4</a:t>
            </a:r>
            <a:r>
              <a:rPr lang="en-US" altLang="ko-KR" sz="2600" b="0" dirty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 dirty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기술의 사업성</a:t>
            </a:r>
            <a:endParaRPr lang="ko-KR" altLang="en-US" sz="2600" b="0" dirty="0">
              <a:solidFill>
                <a:srgbClr val="4D4D4D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한쪽 모서리가 둥근 사각형 7"/>
          <p:cNvSpPr/>
          <p:nvPr/>
        </p:nvSpPr>
        <p:spPr bwMode="auto">
          <a:xfrm flipV="1">
            <a:off x="4584256" y="3914880"/>
            <a:ext cx="3948184" cy="1818688"/>
          </a:xfrm>
          <a:prstGeom prst="round1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  <a:tileRect/>
          </a:gradFill>
          <a:ln w="127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한쪽 모서리가 둥근 사각형 8"/>
          <p:cNvSpPr/>
          <p:nvPr/>
        </p:nvSpPr>
        <p:spPr bwMode="auto">
          <a:xfrm flipH="1">
            <a:off x="635414" y="1819022"/>
            <a:ext cx="3636017" cy="1818688"/>
          </a:xfrm>
          <a:prstGeom prst="round1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  <a:tileRect/>
          </a:gradFill>
          <a:ln w="127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한쪽 모서리가 둥근 사각형 10"/>
          <p:cNvSpPr/>
          <p:nvPr/>
        </p:nvSpPr>
        <p:spPr bwMode="auto">
          <a:xfrm>
            <a:off x="4570859" y="1827708"/>
            <a:ext cx="3961581" cy="1818688"/>
          </a:xfrm>
          <a:prstGeom prst="round1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  <a:tileRect/>
          </a:gradFill>
          <a:ln w="127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한쪽 모서리가 둥근 사각형 11"/>
          <p:cNvSpPr/>
          <p:nvPr/>
        </p:nvSpPr>
        <p:spPr bwMode="auto">
          <a:xfrm flipH="1" flipV="1">
            <a:off x="600118" y="3923566"/>
            <a:ext cx="3636017" cy="1818688"/>
          </a:xfrm>
          <a:prstGeom prst="round1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  <a:tileRect/>
          </a:gradFill>
          <a:ln w="127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모서리가 둥근 직사각형 12"/>
          <p:cNvSpPr/>
          <p:nvPr/>
        </p:nvSpPr>
        <p:spPr bwMode="auto">
          <a:xfrm>
            <a:off x="427038" y="1636713"/>
            <a:ext cx="2786063" cy="50006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5962650" y="1636713"/>
            <a:ext cx="2786063" cy="50006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모서리가 둥근 직사각형 14"/>
          <p:cNvSpPr/>
          <p:nvPr/>
        </p:nvSpPr>
        <p:spPr bwMode="auto">
          <a:xfrm>
            <a:off x="427038" y="5391150"/>
            <a:ext cx="2786063" cy="50006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모서리가 둥근 직사각형 15"/>
          <p:cNvSpPr/>
          <p:nvPr/>
        </p:nvSpPr>
        <p:spPr bwMode="auto">
          <a:xfrm>
            <a:off x="5962650" y="5391150"/>
            <a:ext cx="2786063" cy="50006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428" name="TextBox 74"/>
          <p:cNvSpPr txBox="1"/>
          <p:nvPr/>
        </p:nvSpPr>
        <p:spPr>
          <a:xfrm>
            <a:off x="641350" y="1685925"/>
            <a:ext cx="1643063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latinLnBrk="0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HY헤드라인M" pitchFamily="18" charset="-127"/>
              </a:rPr>
              <a:t>Strengths</a:t>
            </a:r>
            <a:endParaRPr lang="ko-KR" altLang="ko-KR" sz="2000" dirty="0">
              <a:solidFill>
                <a:schemeClr val="bg1"/>
              </a:solidFill>
              <a:latin typeface="Arial" panose="020B0604020202020204" pitchFamily="34" charset="0"/>
              <a:ea typeface="HY헤드라인M" pitchFamily="18" charset="-127"/>
            </a:endParaRPr>
          </a:p>
        </p:txBody>
      </p:sp>
      <p:sp>
        <p:nvSpPr>
          <p:cNvPr id="17429" name="TextBox 75"/>
          <p:cNvSpPr txBox="1"/>
          <p:nvPr/>
        </p:nvSpPr>
        <p:spPr>
          <a:xfrm>
            <a:off x="641350" y="5434013"/>
            <a:ext cx="22860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latinLnBrk="0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HY헤드라인M" pitchFamily="18" charset="-127"/>
              </a:rPr>
              <a:t>Opportunities</a:t>
            </a:r>
            <a:endParaRPr lang="ko-KR" altLang="ko-KR" sz="2000" dirty="0">
              <a:solidFill>
                <a:schemeClr val="bg1"/>
              </a:solidFill>
              <a:latin typeface="Arial" panose="020B0604020202020204" pitchFamily="34" charset="0"/>
              <a:ea typeface="HY헤드라인M" pitchFamily="18" charset="-127"/>
            </a:endParaRPr>
          </a:p>
        </p:txBody>
      </p:sp>
      <p:sp>
        <p:nvSpPr>
          <p:cNvPr id="17430" name="TextBox 76"/>
          <p:cNvSpPr txBox="1"/>
          <p:nvPr/>
        </p:nvSpPr>
        <p:spPr>
          <a:xfrm>
            <a:off x="6288088" y="1676400"/>
            <a:ext cx="2195512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latinLnBrk="0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HY헤드라인M" pitchFamily="18" charset="-127"/>
              </a:rPr>
              <a:t>Weaknesses</a:t>
            </a:r>
            <a:endParaRPr lang="ko-KR" altLang="ko-KR" sz="2000" dirty="0">
              <a:solidFill>
                <a:schemeClr val="bg1"/>
              </a:solidFill>
              <a:latin typeface="Arial" panose="020B0604020202020204" pitchFamily="34" charset="0"/>
              <a:ea typeface="HY헤드라인M" pitchFamily="18" charset="-127"/>
            </a:endParaRPr>
          </a:p>
        </p:txBody>
      </p:sp>
      <p:sp>
        <p:nvSpPr>
          <p:cNvPr id="17431" name="TextBox 77"/>
          <p:cNvSpPr txBox="1"/>
          <p:nvPr/>
        </p:nvSpPr>
        <p:spPr>
          <a:xfrm>
            <a:off x="6840538" y="5424488"/>
            <a:ext cx="1643062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latinLnBrk="0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HY헤드라인M" pitchFamily="18" charset="-127"/>
              </a:rPr>
              <a:t>Threats</a:t>
            </a:r>
            <a:endParaRPr lang="ko-KR" altLang="ko-KR" sz="2000" dirty="0">
              <a:solidFill>
                <a:schemeClr val="bg1"/>
              </a:solidFill>
              <a:latin typeface="Arial" panose="020B0604020202020204" pitchFamily="34" charset="0"/>
              <a:ea typeface="HY헤드라인M" pitchFamily="18" charset="-127"/>
            </a:endParaRPr>
          </a:p>
        </p:txBody>
      </p:sp>
      <p:sp>
        <p:nvSpPr>
          <p:cNvPr id="22" name="타원 21"/>
          <p:cNvSpPr/>
          <p:nvPr/>
        </p:nvSpPr>
        <p:spPr bwMode="auto">
          <a:xfrm>
            <a:off x="3151188" y="2513013"/>
            <a:ext cx="2500313" cy="25019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7433" name="그룹 91"/>
          <p:cNvGrpSpPr/>
          <p:nvPr/>
        </p:nvGrpSpPr>
        <p:grpSpPr>
          <a:xfrm>
            <a:off x="3409950" y="2771775"/>
            <a:ext cx="2001838" cy="2003425"/>
            <a:chOff x="3929058" y="3143248"/>
            <a:chExt cx="1285884" cy="1285884"/>
          </a:xfrm>
        </p:grpSpPr>
        <p:sp>
          <p:nvSpPr>
            <p:cNvPr id="36" name="타원 35"/>
            <p:cNvSpPr/>
            <p:nvPr/>
          </p:nvSpPr>
          <p:spPr>
            <a:xfrm>
              <a:off x="3943330" y="3194961"/>
              <a:ext cx="1214511" cy="1215078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도넛 36"/>
            <p:cNvSpPr/>
            <p:nvPr/>
          </p:nvSpPr>
          <p:spPr>
            <a:xfrm>
              <a:off x="3929058" y="3143248"/>
              <a:ext cx="1285884" cy="1285884"/>
            </a:xfrm>
            <a:prstGeom prst="donut">
              <a:avLst>
                <a:gd name="adj" fmla="val 8598"/>
              </a:avLst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4" name="TextBox 78"/>
          <p:cNvSpPr txBox="1">
            <a:spLocks noChangeArrowheads="1"/>
          </p:cNvSpPr>
          <p:nvPr/>
        </p:nvSpPr>
        <p:spPr bwMode="auto">
          <a:xfrm>
            <a:off x="3599315" y="3470959"/>
            <a:ext cx="1643051" cy="6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3600" b="1" i="0" u="none" strike="noStrike" kern="1200" cap="none" spc="0" normalizeH="0" baseline="0" noProof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Arial" panose="020B0604020202020204" pitchFamily="34" charset="0"/>
                <a:ea typeface="HY헤드라인M" pitchFamily="18" charset="-127"/>
                <a:cs typeface="+mn-cs"/>
              </a:rPr>
              <a:t>SWOT</a:t>
            </a:r>
            <a:endParaRPr kumimoji="1" lang="ko-KR" altLang="ko-KR" sz="3600" b="1" i="0" u="none" strike="noStrike" kern="1200" cap="none" spc="0" normalizeH="0" baseline="0" noProof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uLnTx/>
              <a:uFillTx/>
              <a:latin typeface="Arial" panose="020B0604020202020204" pitchFamily="34" charset="0"/>
              <a:ea typeface="HY헤드라인M" pitchFamily="18" charset="-127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 bwMode="auto">
          <a:xfrm>
            <a:off x="603250" y="4035425"/>
            <a:ext cx="3103563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66700" marR="0" indent="-266700" defTabSz="914400">
              <a:buClrTx/>
              <a:buSzTx/>
              <a:buFontTx/>
              <a:buAutoNum type="arabicPeriod"/>
              <a:defRPr/>
            </a:pPr>
            <a:r>
              <a:rPr kumimoji="1" lang="ko-KR" altLang="en-US" sz="1200" b="1" kern="1200" cap="none" spc="0" normalizeH="0" baseline="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이통</a:t>
            </a:r>
            <a:r>
              <a:rPr kumimoji="1" lang="en-US" altLang="ko-KR" sz="1200" b="1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3</a:t>
            </a:r>
            <a:r>
              <a:rPr kumimoji="1" lang="ko-KR" altLang="en-US" sz="1200" b="1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사를 중심으로 </a:t>
            </a:r>
            <a:r>
              <a:rPr kumimoji="1" lang="en-US" altLang="ko-KR" sz="1200" b="1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Wi-Fi AP</a:t>
            </a:r>
            <a:r>
              <a:rPr kumimoji="1" lang="ko-KR" altLang="en-US" sz="1200" b="1" kern="1200" cap="none" spc="0" normalizeH="0" baseline="0" noProof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의 </a:t>
            </a:r>
            <a:br>
              <a:rPr kumimoji="1" lang="en-US" altLang="ko-KR" sz="1200" b="1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</a:br>
            <a:r>
              <a:rPr kumimoji="1" lang="ko-KR" altLang="en-US" sz="1200" b="1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보급이 폭발적으로 </a:t>
            </a:r>
            <a:r>
              <a:rPr kumimoji="1" lang="ko-KR" altLang="en-US" sz="1200" b="1" kern="1200" cap="none" spc="0" normalizeH="0" baseline="0" noProof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확대 중이며</a:t>
            </a:r>
            <a:r>
              <a:rPr kumimoji="1" lang="en-US" altLang="ko-KR" sz="1200" b="1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, </a:t>
            </a:r>
            <a:r>
              <a:rPr kumimoji="1" lang="ko-KR" altLang="en-US" sz="1200" b="1" kern="1200" cap="none" spc="0" normalizeH="0" baseline="0" noProof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스마트폰 내 센서 내장이 일반화 됨</a:t>
            </a:r>
            <a:endParaRPr kumimoji="1" lang="en-US" altLang="ko-KR" sz="1200" b="1" kern="1200" cap="none" spc="0" normalizeH="0" baseline="0" noProof="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Arial" panose="020B0604020202020204" pitchFamily="34" charset="0"/>
            </a:endParaRPr>
          </a:p>
          <a:p>
            <a:pPr marL="266700" marR="0" indent="-266700" defTabSz="914400">
              <a:buClrTx/>
              <a:buSzTx/>
              <a:buFontTx/>
              <a:buAutoNum type="arabicPeriod"/>
              <a:defRPr/>
            </a:pPr>
            <a:r>
              <a:rPr kumimoji="1" lang="ko-KR" altLang="en-US" sz="1200" b="1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기존 사용자 </a:t>
            </a:r>
            <a:r>
              <a:rPr kumimoji="1" lang="ko-KR" altLang="en-US" sz="1200" b="1" kern="1200" cap="none" spc="0" normalizeH="0" baseline="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스마트폰에</a:t>
            </a:r>
            <a:r>
              <a:rPr kumimoji="1" lang="ko-KR" altLang="en-US" sz="1200" b="1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 어플리케이션 설치 형태로 쉽게 적용 가능하므로 별도 </a:t>
            </a:r>
            <a:r>
              <a:rPr kumimoji="1" lang="en-US" altLang="ko-KR" sz="1200" b="1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H/W </a:t>
            </a:r>
            <a:r>
              <a:rPr kumimoji="1" lang="ko-KR" altLang="en-US" sz="1200" b="1" kern="1200" cap="none" spc="0" normalizeH="0" baseline="0" noProof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구입 비용이 필요 없음</a:t>
            </a:r>
            <a:endParaRPr kumimoji="1" lang="en-US" altLang="ko-KR" sz="1200" b="1" kern="1200" cap="none" spc="0" normalizeH="0" baseline="0" noProof="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Arial" panose="020B0604020202020204" pitchFamily="34" charset="0"/>
            </a:endParaRPr>
          </a:p>
          <a:p>
            <a:pPr marL="266700" marR="0" indent="-266700" defTabSz="914400">
              <a:buClrTx/>
              <a:buSzTx/>
              <a:buFontTx/>
              <a:buAutoNum type="arabicPeriod"/>
              <a:defRPr/>
            </a:pPr>
            <a:endParaRPr kumimoji="1" lang="ko-KR" altLang="ko-KR" sz="1200" b="1" kern="1200" cap="none" spc="0" normalizeH="0" baseline="0" noProof="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 bwMode="auto">
          <a:xfrm>
            <a:off x="5435600" y="2205038"/>
            <a:ext cx="27844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66700" marR="0" indent="-266700" defTabSz="914400">
              <a:buClrTx/>
              <a:buSzTx/>
              <a:buFontTx/>
              <a:buAutoNum type="arabicPeriod"/>
              <a:defRPr/>
            </a:pPr>
            <a:r>
              <a:rPr kumimoji="1" lang="ko-KR" altLang="en-US" sz="1200" b="1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서비스 지역에 대한 실내지도 제작이 선행되어야 함</a:t>
            </a:r>
            <a:endParaRPr kumimoji="1" lang="en-US" altLang="ko-KR" sz="1200" b="1" kern="1200" cap="none" spc="0" normalizeH="0" baseline="0" noProof="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28" name="갈매기형 수장 27"/>
          <p:cNvSpPr/>
          <p:nvPr/>
        </p:nvSpPr>
        <p:spPr bwMode="auto">
          <a:xfrm>
            <a:off x="2678113" y="1736725"/>
            <a:ext cx="158750" cy="285750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갈매기형 수장 28"/>
          <p:cNvSpPr/>
          <p:nvPr/>
        </p:nvSpPr>
        <p:spPr bwMode="auto">
          <a:xfrm>
            <a:off x="2830513" y="1736725"/>
            <a:ext cx="158750" cy="285750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갈매기형 수장 29"/>
          <p:cNvSpPr/>
          <p:nvPr/>
        </p:nvSpPr>
        <p:spPr bwMode="auto">
          <a:xfrm>
            <a:off x="2687638" y="5495925"/>
            <a:ext cx="158750" cy="285750"/>
          </a:xfrm>
          <a:prstGeom prst="chevron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갈매기형 수장 30"/>
          <p:cNvSpPr/>
          <p:nvPr/>
        </p:nvSpPr>
        <p:spPr bwMode="auto">
          <a:xfrm>
            <a:off x="2840038" y="5495925"/>
            <a:ext cx="158750" cy="285750"/>
          </a:xfrm>
          <a:prstGeom prst="chevron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갈매기형 수장 31"/>
          <p:cNvSpPr/>
          <p:nvPr/>
        </p:nvSpPr>
        <p:spPr bwMode="auto">
          <a:xfrm flipH="1">
            <a:off x="6276975" y="5495925"/>
            <a:ext cx="158750" cy="285750"/>
          </a:xfrm>
          <a:prstGeom prst="chevron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갈매기형 수장 32"/>
          <p:cNvSpPr/>
          <p:nvPr/>
        </p:nvSpPr>
        <p:spPr bwMode="auto">
          <a:xfrm flipH="1">
            <a:off x="6429375" y="5495925"/>
            <a:ext cx="158750" cy="285750"/>
          </a:xfrm>
          <a:prstGeom prst="chevron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갈매기형 수장 33"/>
          <p:cNvSpPr/>
          <p:nvPr/>
        </p:nvSpPr>
        <p:spPr bwMode="auto">
          <a:xfrm flipH="1">
            <a:off x="6238875" y="1746250"/>
            <a:ext cx="158750" cy="285750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갈매기형 수장 34"/>
          <p:cNvSpPr/>
          <p:nvPr/>
        </p:nvSpPr>
        <p:spPr bwMode="auto">
          <a:xfrm flipH="1">
            <a:off x="6391275" y="1746250"/>
            <a:ext cx="158750" cy="285750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617538" y="2173288"/>
            <a:ext cx="3089275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66700" marR="0" indent="-266700" defTabSz="914400">
              <a:buClrTx/>
              <a:buSzTx/>
              <a:buFontTx/>
              <a:buAutoNum type="arabicPeriod"/>
              <a:defRPr/>
            </a:pPr>
            <a:r>
              <a:rPr kumimoji="1" lang="ko-KR" altLang="en-US" sz="1200" b="1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확률 기반 위치</a:t>
            </a:r>
            <a:r>
              <a:rPr kumimoji="1" lang="en-US" altLang="ko-KR" sz="1200" b="1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DB </a:t>
            </a:r>
            <a:r>
              <a:rPr kumimoji="1" lang="ko-KR" altLang="en-US" sz="1200" b="1" kern="1200" cap="none" spc="0" normalizeH="0" baseline="0" noProof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생성 및 복합측위 기능을 통해 실환경에서 차원이 다른 복수 측위자원을 지능적으로 결합하여 별도 설정없이 정밀 측위가 가능함 </a:t>
            </a:r>
            <a:endParaRPr kumimoji="1" lang="en-US" altLang="ko-KR" sz="1200" b="1" kern="1200" cap="none" spc="0" normalizeH="0" baseline="0" noProof="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Arial" panose="020B0604020202020204" pitchFamily="34" charset="0"/>
            </a:endParaRPr>
          </a:p>
          <a:p>
            <a:pPr marL="266700" marR="0" indent="-266700" defTabSz="914400">
              <a:buClrTx/>
              <a:buSzTx/>
              <a:buFontTx/>
              <a:buAutoNum type="arabicPeriod"/>
              <a:defRPr/>
            </a:pPr>
            <a:r>
              <a:rPr kumimoji="1" lang="ko-KR" altLang="en-US" sz="1200" b="1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Gulim" panose="020B0600000101010101" pitchFamily="50" charset="-127"/>
                <a:cs typeface="Arial" panose="020B0604020202020204" pitchFamily="34" charset="0"/>
              </a:rPr>
              <a:t>상용 </a:t>
            </a:r>
            <a:r>
              <a:rPr kumimoji="1" lang="ko-KR" altLang="en-US" sz="1200" b="1" kern="1200" cap="none" spc="0" normalizeH="0" baseline="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Gulim" panose="020B0600000101010101" pitchFamily="50" charset="-127"/>
                <a:cs typeface="Arial" panose="020B0604020202020204" pitchFamily="34" charset="0"/>
              </a:rPr>
              <a:t>스마트폰에</a:t>
            </a:r>
            <a:r>
              <a:rPr kumimoji="1" lang="ko-KR" altLang="en-US" sz="1200" b="1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Gulim" panose="020B0600000101010101" pitchFamily="50" charset="-127"/>
                <a:cs typeface="Arial" panose="020B0604020202020204" pitchFamily="34" charset="0"/>
              </a:rPr>
              <a:t> </a:t>
            </a:r>
            <a:r>
              <a:rPr kumimoji="1" lang="en-US" altLang="ko-KR" sz="1200" b="1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Gulim" panose="020B0600000101010101" pitchFamily="50" charset="-127"/>
                <a:cs typeface="Arial" panose="020B0604020202020204" pitchFamily="34" charset="0"/>
              </a:rPr>
              <a:t>App </a:t>
            </a:r>
            <a:r>
              <a:rPr kumimoji="1" lang="ko-KR" altLang="en-US" sz="1200" b="1" kern="1200" cap="none" spc="0" normalizeH="0" baseline="0" noProof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Gulim" panose="020B0600000101010101" pitchFamily="50" charset="-127"/>
                <a:cs typeface="Arial" panose="020B0604020202020204" pitchFamily="34" charset="0"/>
              </a:rPr>
              <a:t>설치로 손쉽게 구현 가능</a:t>
            </a:r>
            <a:endParaRPr kumimoji="1" lang="en-US" altLang="ko-KR" sz="1200" b="1" kern="1200" cap="none" spc="0" normalizeH="0" baseline="0" noProof="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Gulim" panose="020B0600000101010101" pitchFamily="50" charset="-127"/>
              <a:cs typeface="Arial" panose="020B0604020202020204" pitchFamily="34" charset="0"/>
            </a:endParaRPr>
          </a:p>
          <a:p>
            <a:pPr marL="266700" marR="0" indent="-266700" defTabSz="914400">
              <a:buClrTx/>
              <a:buSzTx/>
              <a:buFontTx/>
              <a:buAutoNum type="arabicPeriod"/>
              <a:defRPr/>
            </a:pPr>
            <a:r>
              <a:rPr kumimoji="1" lang="en-US" altLang="ko-KR" sz="1200" b="1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Gulim" panose="020B0600000101010101" pitchFamily="50" charset="-127"/>
                <a:cs typeface="Arial" panose="020B0604020202020204" pitchFamily="34" charset="0"/>
              </a:rPr>
              <a:t>Wi-Fi </a:t>
            </a:r>
            <a:r>
              <a:rPr kumimoji="1" lang="ko-KR" altLang="en-US" sz="1200" b="1" kern="1200" cap="none" spc="0" normalizeH="0" baseline="0" noProof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Gulim" panose="020B0600000101010101" pitchFamily="50" charset="-127"/>
                <a:cs typeface="Arial" panose="020B0604020202020204" pitchFamily="34" charset="0"/>
              </a:rPr>
              <a:t>뿐만 아니라 블루투스</a:t>
            </a:r>
            <a:r>
              <a:rPr kumimoji="1" lang="en-US" altLang="ko-KR" sz="1200" b="1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Gulim" panose="020B0600000101010101" pitchFamily="50" charset="-127"/>
                <a:cs typeface="Arial" panose="020B0604020202020204" pitchFamily="34" charset="0"/>
              </a:rPr>
              <a:t>, </a:t>
            </a:r>
            <a:r>
              <a:rPr kumimoji="1" lang="ko-KR" altLang="en-US" sz="1200" b="1" kern="1200" cap="none" spc="0" normalizeH="0" baseline="0" noProof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Gulim" panose="020B0600000101010101" pitchFamily="50" charset="-127"/>
                <a:cs typeface="Arial" panose="020B0604020202020204" pitchFamily="34" charset="0"/>
              </a:rPr>
              <a:t>지자계 등 최신 측위자원 지원</a:t>
            </a:r>
            <a:endParaRPr kumimoji="1" lang="en-US" altLang="ko-KR" sz="1200" b="1" kern="1200" cap="none" spc="0" normalizeH="0" baseline="0" noProof="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Gulim" panose="020B0600000101010101" pitchFamily="50" charset="-127"/>
              <a:cs typeface="Arial" panose="020B0604020202020204" pitchFamily="34" charset="0"/>
            </a:endParaRPr>
          </a:p>
          <a:p>
            <a:pPr marL="266700" marR="0" indent="-266700" defTabSz="914400">
              <a:buClrTx/>
              <a:buSzTx/>
              <a:buFontTx/>
              <a:buAutoNum type="arabicPeriod"/>
              <a:defRPr/>
            </a:pPr>
            <a:endParaRPr kumimoji="1" lang="en-US" altLang="ko-KR" sz="1200" b="1" kern="1200" cap="none" spc="0" normalizeH="0" baseline="0" noProof="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Gulim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 bwMode="auto">
          <a:xfrm>
            <a:off x="5273675" y="4033838"/>
            <a:ext cx="3259138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66700" marR="0" indent="-266700" defTabSz="914400">
              <a:buClrTx/>
              <a:buSzTx/>
              <a:buFontTx/>
              <a:buAutoNum type="arabicPeriod"/>
              <a:defRPr/>
            </a:pPr>
            <a:r>
              <a:rPr kumimoji="1" lang="ko-KR" altLang="en-US" sz="1200" b="1" kern="1200" cap="none" spc="0" normalizeH="0" baseline="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구글</a:t>
            </a:r>
            <a:r>
              <a:rPr kumimoji="1" lang="en-US" altLang="ko-KR" sz="1200" b="1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/</a:t>
            </a:r>
            <a:r>
              <a:rPr kumimoji="1" lang="ko-KR" altLang="en-US" sz="1200" b="1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애플 등 다국적 </a:t>
            </a:r>
            <a:r>
              <a:rPr kumimoji="1" lang="en-US" altLang="ko-KR" sz="1200" b="1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OS </a:t>
            </a:r>
            <a:r>
              <a:rPr kumimoji="1" lang="ko-KR" altLang="en-US" sz="1200" b="1" kern="1200" cap="none" spc="0" normalizeH="0" baseline="0" noProof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플랫폼 사업자 및 퀄컴</a:t>
            </a:r>
            <a:r>
              <a:rPr kumimoji="1" lang="en-US" altLang="ko-KR" sz="1200" b="1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/CSR </a:t>
            </a:r>
            <a:r>
              <a:rPr kumimoji="1" lang="ko-KR" altLang="en-US" sz="1200" b="1" kern="1200" cap="none" spc="0" normalizeH="0" baseline="0" noProof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등 </a:t>
            </a:r>
            <a:r>
              <a:rPr kumimoji="1" lang="en-US" altLang="ko-KR" sz="1200" b="1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Wi-Fi </a:t>
            </a:r>
            <a:r>
              <a:rPr kumimoji="1" lang="ko-KR" altLang="en-US" sz="1200" b="1" kern="1200" cap="none" spc="0" normalizeH="0" baseline="0" noProof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칩 제조사 등과와 실내 측위기술에 대한 </a:t>
            </a:r>
            <a:r>
              <a:rPr kumimoji="1" lang="ko-KR" altLang="en-US" sz="1200" b="1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경쟁이 예상됨</a:t>
            </a:r>
            <a:r>
              <a:rPr kumimoji="1" lang="en-US" altLang="ko-KR" sz="1200" b="1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. </a:t>
            </a:r>
            <a:r>
              <a:rPr kumimoji="1" lang="ko-KR" altLang="en-US" sz="1200" b="1" kern="1200" cap="none" spc="0" normalizeH="0" baseline="0" noProof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하지만 다양한 실내 환경에서 저비용 위치</a:t>
            </a:r>
            <a:r>
              <a:rPr kumimoji="1" lang="en-US" altLang="ko-KR" sz="1200" b="1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DB </a:t>
            </a:r>
            <a:r>
              <a:rPr kumimoji="1" lang="ko-KR" altLang="en-US" sz="1200" b="1" kern="1200" cap="none" spc="0" normalizeH="0" baseline="0" noProof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구축은 중요한 경쟁력 요소이며</a:t>
            </a:r>
            <a:r>
              <a:rPr kumimoji="1" lang="en-US" altLang="ko-KR" sz="1200" b="1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,</a:t>
            </a:r>
            <a:r>
              <a:rPr kumimoji="1" lang="ko-KR" altLang="en-US" sz="1200" b="1" kern="1200" cap="none" spc="0" normalizeH="0" baseline="0" noProof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 확률 기반 복합측위 기술은 복합한 실내 측위 환경에 최적 위치정보 제공 가능함 </a:t>
            </a:r>
            <a:endParaRPr kumimoji="1" lang="ko-KR" altLang="ko-KR" sz="1200" b="1" kern="1200" cap="none" spc="0" normalizeH="0" baseline="0" noProof="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39" name="Text Box 2061"/>
          <p:cNvSpPr txBox="1">
            <a:spLocks noChangeArrowheads="1"/>
          </p:cNvSpPr>
          <p:nvPr/>
        </p:nvSpPr>
        <p:spPr bwMode="auto">
          <a:xfrm>
            <a:off x="5435600" y="6400800"/>
            <a:ext cx="2997200" cy="276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0000"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en-US" altLang="ko-KR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SW</a:t>
            </a:r>
            <a:r>
              <a:rPr kumimoji="0" lang="ko-KR" altLang="en-US" sz="1200" kern="1200" cap="none" spc="0" normalizeH="0" baseline="0" noProof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콘텐츠연구소</a:t>
            </a:r>
            <a:r>
              <a:rPr kumimoji="0" lang="en-US" altLang="ko-KR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/</a:t>
            </a:r>
            <a:r>
              <a:rPr kumimoji="0" lang="ko-KR" altLang="en-US" sz="1200" kern="1200" cap="none" spc="0" normalizeH="0" baseline="0" noProof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지능로보틱스연구본부</a:t>
            </a:r>
            <a:endParaRPr kumimoji="0" lang="ko-KR" altLang="en-US" sz="1200" kern="1200" cap="none" spc="0" normalizeH="0" baseline="0" noProof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gtrE" panose="02030600000101010101" pitchFamily="18" charset="-127"/>
              <a:ea typeface="HYgtrE" panose="02030600000101010101" pitchFamily="18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슬라이드 번호 개체 틀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wrap="none" anchor="ctr">
            <a:spAutoFit/>
          </a:bodyPr>
          <a:p>
            <a:pPr marL="0" indent="0" algn="r" eaLnBrk="1" hangingPunct="1">
              <a:spcBef>
                <a:spcPct val="0"/>
              </a:spcBef>
              <a:buClrTx/>
              <a:buFontTx/>
              <a:buNone/>
            </a:pPr>
            <a:fld id="{9A0DB2DC-4C9A-4742-B13C-FB6460FD3503}" type="slidenum">
              <a:rPr lang="en-US" altLang="ko-KR" sz="1400" b="1" dirty="0">
                <a:latin typeface="Gulim" panose="020B0600000101010101" pitchFamily="50" charset="-127"/>
              </a:rPr>
            </a:fld>
            <a:endParaRPr lang="en-US" altLang="ko-KR" sz="1400" b="1" dirty="0">
              <a:latin typeface="Gulim" panose="020B0600000101010101" pitchFamily="50" charset="-127"/>
            </a:endParaRPr>
          </a:p>
        </p:txBody>
      </p:sp>
      <p:sp>
        <p:nvSpPr>
          <p:cNvPr id="18435" name="Rectangle 2"/>
          <p:cNvSpPr>
            <a:spLocks noGrp="1"/>
          </p:cNvSpPr>
          <p:nvPr>
            <p:ph type="title" hasCustomPrompt="1"/>
          </p:nvPr>
        </p:nvSpPr>
        <p:spPr>
          <a:xfrm>
            <a:off x="304800" y="258763"/>
            <a:ext cx="7162800" cy="519112"/>
          </a:xfrm>
          <a:ln/>
        </p:spPr>
        <p:txBody>
          <a:bodyPr vert="horz" wrap="square" lIns="91440" tIns="45720" rIns="91440" bIns="45720" anchor="ctr">
            <a:spAutoFit/>
          </a:bodyPr>
          <a:p>
            <a:pPr eaLnBrk="1" hangingPunct="1"/>
            <a:r>
              <a:rPr lang="en-US" altLang="ko-KR" sz="2800" dirty="0">
                <a:solidFill>
                  <a:srgbClr val="4D4D4D"/>
                </a:solidFill>
                <a:latin typeface="HYmjrE" panose="02030600000101010101" pitchFamily="18" charset="-127"/>
                <a:ea typeface="HYmjrE" panose="02030600000101010101" pitchFamily="18" charset="-127"/>
              </a:rPr>
              <a:t>4</a:t>
            </a:r>
            <a:r>
              <a:rPr lang="en-US" altLang="ko-KR" sz="2600" b="0" dirty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 dirty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기술의 사업성</a:t>
            </a:r>
            <a:endParaRPr lang="ko-KR" altLang="en-US" sz="2600" b="0" dirty="0">
              <a:solidFill>
                <a:srgbClr val="4D4D4D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-396875" y="1052513"/>
            <a:ext cx="95408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1pPr>
            <a:lvl2pPr marL="762000" indent="-285750" latinLnBrk="1">
              <a:spcBef>
                <a:spcPct val="20000"/>
              </a:spcBef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2pPr>
            <a:lvl3pPr marL="990600" indent="-276225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9pPr>
          </a:lstStyle>
          <a:p>
            <a:pPr marL="762000" marR="0" lvl="1" indent="-285750" algn="just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kumimoji="1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기술이전 업체 조건</a:t>
            </a:r>
            <a:endParaRPr kumimoji="1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990600" marR="0" lvl="2" indent="-276225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1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기술이전 이후 기술 내재화를 통한 자사 제품화를 위해 </a:t>
            </a:r>
            <a:r>
              <a:rPr kumimoji="1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6</a:t>
            </a:r>
            <a:r>
              <a:rPr kumimoji="1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개월</a:t>
            </a:r>
            <a:r>
              <a:rPr kumimoji="1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~1</a:t>
            </a:r>
            <a:r>
              <a:rPr kumimoji="1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년 정도의 추가 개발이 필요할 수 있음</a:t>
            </a:r>
            <a:endParaRPr kumimoji="1" lang="en-US" altLang="ko-K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990600" marR="0" lvl="2" indent="-276225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1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필요 개발환경</a:t>
            </a:r>
            <a:r>
              <a:rPr kumimoji="1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:</a:t>
            </a:r>
            <a:r>
              <a:rPr kumimoji="1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노트북</a:t>
            </a:r>
            <a:r>
              <a:rPr kumimoji="1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(</a:t>
            </a:r>
            <a:r>
              <a:rPr kumimoji="1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안드로이드 및 </a:t>
            </a:r>
            <a:r>
              <a:rPr kumimoji="1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JAVA </a:t>
            </a:r>
            <a:r>
              <a:rPr kumimoji="1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개발환경 포함</a:t>
            </a:r>
            <a:r>
              <a:rPr kumimoji="1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)</a:t>
            </a:r>
            <a:r>
              <a:rPr kumimoji="1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및 스마트폰</a:t>
            </a:r>
            <a:endParaRPr kumimoji="1" lang="en-US" altLang="ko-K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714375" marR="0" lvl="2" indent="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Tx/>
              <a:buNone/>
              <a:defRPr/>
            </a:pPr>
            <a:endParaRPr kumimoji="1" lang="en-US" altLang="ko-KR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762000" marR="0" lvl="1" indent="-285750" algn="just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kumimoji="1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</a:t>
            </a:r>
            <a:r>
              <a:rPr kumimoji="1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사업화시 제약 조건</a:t>
            </a:r>
            <a:endParaRPr kumimoji="1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990600" marR="0" lvl="2" indent="-276225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1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서비스 환경에 대한 실내지도</a:t>
            </a:r>
            <a:r>
              <a:rPr kumimoji="1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(2D </a:t>
            </a:r>
            <a:r>
              <a:rPr kumimoji="1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지도</a:t>
            </a:r>
            <a:r>
              <a:rPr kumimoji="1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, </a:t>
            </a:r>
            <a:r>
              <a:rPr kumimoji="1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노드</a:t>
            </a:r>
            <a:r>
              <a:rPr kumimoji="1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/</a:t>
            </a:r>
            <a:r>
              <a:rPr kumimoji="1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링크 포함</a:t>
            </a:r>
            <a:r>
              <a:rPr kumimoji="1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)</a:t>
            </a:r>
            <a:r>
              <a:rPr kumimoji="1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제작이 선행되어야 함</a:t>
            </a:r>
            <a:endParaRPr kumimoji="1" lang="en-US" altLang="ko-K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sp>
        <p:nvSpPr>
          <p:cNvPr id="6" name="Text Box 2061"/>
          <p:cNvSpPr txBox="1">
            <a:spLocks noChangeArrowheads="1"/>
          </p:cNvSpPr>
          <p:nvPr/>
        </p:nvSpPr>
        <p:spPr bwMode="auto">
          <a:xfrm>
            <a:off x="5435600" y="6400800"/>
            <a:ext cx="2997200" cy="276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0000"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en-US" altLang="ko-KR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SW</a:t>
            </a:r>
            <a:r>
              <a:rPr kumimoji="0" lang="ko-KR" altLang="en-US" sz="1200" kern="1200" cap="none" spc="0" normalizeH="0" baseline="0" noProof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콘텐츠연구소</a:t>
            </a:r>
            <a:r>
              <a:rPr kumimoji="0" lang="en-US" altLang="ko-KR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/</a:t>
            </a:r>
            <a:r>
              <a:rPr kumimoji="0" lang="ko-KR" altLang="en-US" sz="1200" kern="1200" cap="none" spc="0" normalizeH="0" baseline="0" noProof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지능로보틱스연구본부</a:t>
            </a:r>
            <a:endParaRPr kumimoji="0" lang="ko-KR" altLang="en-US" sz="1200" kern="1200" cap="none" spc="0" normalizeH="0" baseline="0" noProof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gtrE" panose="02030600000101010101" pitchFamily="18" charset="-127"/>
              <a:ea typeface="HYgtrE" panose="02030600000101010101" pitchFamily="18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_x251389904" descr="EMB00001718146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8975" y="3975100"/>
            <a:ext cx="4321175" cy="2478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9" name="슬라이드 번호 개체 틀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wrap="none" anchor="ctr">
            <a:spAutoFit/>
          </a:bodyPr>
          <a:p>
            <a:pPr marL="0" indent="0" algn="r" eaLnBrk="1" hangingPunct="1">
              <a:spcBef>
                <a:spcPct val="0"/>
              </a:spcBef>
              <a:buClrTx/>
              <a:buFontTx/>
              <a:buNone/>
            </a:pPr>
            <a:fld id="{9A0DB2DC-4C9A-4742-B13C-FB6460FD3503}" type="slidenum">
              <a:rPr lang="en-US" altLang="ko-KR" sz="1400" b="1" dirty="0">
                <a:latin typeface="Gulim" panose="020B0600000101010101" pitchFamily="50" charset="-127"/>
              </a:rPr>
            </a:fld>
            <a:endParaRPr lang="en-US" altLang="ko-KR" sz="1400" b="1" dirty="0">
              <a:latin typeface="Gulim" panose="020B0600000101010101" pitchFamily="50" charset="-127"/>
            </a:endParaRPr>
          </a:p>
        </p:txBody>
      </p:sp>
      <p:sp>
        <p:nvSpPr>
          <p:cNvPr id="19460" name="Rectangle 2"/>
          <p:cNvSpPr>
            <a:spLocks noGrp="1"/>
          </p:cNvSpPr>
          <p:nvPr>
            <p:ph type="title" hasCustomPrompt="1"/>
          </p:nvPr>
        </p:nvSpPr>
        <p:spPr>
          <a:xfrm>
            <a:off x="304800" y="257175"/>
            <a:ext cx="7162800" cy="522288"/>
          </a:xfrm>
          <a:ln/>
        </p:spPr>
        <p:txBody>
          <a:bodyPr vert="horz" wrap="square" lIns="91440" tIns="45720" rIns="91440" bIns="45720" anchor="ctr">
            <a:spAutoFit/>
          </a:bodyPr>
          <a:p>
            <a:pPr eaLnBrk="1" hangingPunct="1"/>
            <a:r>
              <a:rPr lang="en-US" altLang="ko-KR" sz="2800" dirty="0">
                <a:solidFill>
                  <a:srgbClr val="4D4D4D"/>
                </a:solidFill>
                <a:latin typeface="HYmjrE" panose="02030600000101010101" pitchFamily="18" charset="-127"/>
                <a:ea typeface="HYmjrE" panose="02030600000101010101" pitchFamily="18" charset="-127"/>
              </a:rPr>
              <a:t>5</a:t>
            </a:r>
            <a:r>
              <a:rPr lang="en-US" altLang="ko-KR" sz="2600" b="0" dirty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 dirty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국내외 시장 동향</a:t>
            </a:r>
            <a:endParaRPr lang="ko-KR" altLang="en-US" sz="2600" b="0" dirty="0">
              <a:solidFill>
                <a:srgbClr val="4D4D4D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9461" name="Rectangle 5"/>
          <p:cNvSpPr/>
          <p:nvPr/>
        </p:nvSpPr>
        <p:spPr>
          <a:xfrm>
            <a:off x="285750" y="1071563"/>
            <a:ext cx="8572500" cy="5237162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762000" lvl="1" indent="-285750" algn="just" eaLnBrk="1" hangingPunct="1">
              <a:buFont typeface="Wingdings" panose="05000000000000000000" pitchFamily="2" charset="2"/>
              <a:buChar char="v"/>
            </a:pPr>
            <a:r>
              <a:rPr lang="ko-KR" altLang="en-US" sz="2000" b="1" dirty="0">
                <a:latin typeface="Gulim" panose="020B0600000101010101" pitchFamily="50" charset="-127"/>
              </a:rPr>
              <a:t>예상 응용 제품 및 서비스</a:t>
            </a:r>
            <a:endParaRPr lang="en-US" altLang="ko-KR" sz="2000" b="1" dirty="0">
              <a:latin typeface="Gulim" panose="020B0600000101010101" pitchFamily="50" charset="-127"/>
            </a:endParaRPr>
          </a:p>
          <a:p>
            <a:pPr marL="990600" lvl="2" indent="-276225" eaLnBrk="1" hangingPunct="1"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ko-KR" altLang="en-US" sz="1800" dirty="0">
                <a:latin typeface="Gulim" panose="020B0600000101010101" pitchFamily="50" charset="-127"/>
              </a:rPr>
              <a:t>실내 내비게이션 서비스</a:t>
            </a:r>
            <a:r>
              <a:rPr lang="en-US" altLang="ko-KR" sz="1800" dirty="0">
                <a:latin typeface="Gulim" panose="020B0600000101010101" pitchFamily="50" charset="-127"/>
              </a:rPr>
              <a:t>, </a:t>
            </a:r>
            <a:r>
              <a:rPr lang="ko-KR" altLang="en-US" sz="1800" dirty="0">
                <a:latin typeface="Gulim" panose="020B0600000101010101" pitchFamily="50" charset="-127"/>
              </a:rPr>
              <a:t>전시장 안내 서비스 등 </a:t>
            </a:r>
            <a:r>
              <a:rPr lang="en-US" altLang="ko-KR" sz="1800" dirty="0">
                <a:latin typeface="Gulim" panose="020B0600000101010101" pitchFamily="50" charset="-127"/>
              </a:rPr>
              <a:t>(</a:t>
            </a:r>
            <a:r>
              <a:rPr lang="ko-KR" altLang="en-US" sz="1800" dirty="0">
                <a:latin typeface="Gulim" panose="020B0600000101010101" pitchFamily="50" charset="-127"/>
              </a:rPr>
              <a:t>민간</a:t>
            </a:r>
            <a:r>
              <a:rPr lang="en-US" altLang="ko-KR" sz="1800" dirty="0">
                <a:latin typeface="Gulim" panose="020B0600000101010101" pitchFamily="50" charset="-127"/>
              </a:rPr>
              <a:t>)</a:t>
            </a:r>
            <a:endParaRPr lang="en-US" altLang="ko-KR" sz="1800" dirty="0">
              <a:latin typeface="Gulim" panose="020B0600000101010101" pitchFamily="50" charset="-127"/>
            </a:endParaRPr>
          </a:p>
          <a:p>
            <a:pPr marL="762000" lvl="1" indent="-285750" algn="just" eaLnBrk="1" hangingPunct="1">
              <a:buFont typeface="Wingdings" panose="05000000000000000000" pitchFamily="2" charset="2"/>
              <a:buChar char="v"/>
            </a:pPr>
            <a:r>
              <a:rPr lang="ko-KR" altLang="en-US" sz="2000" b="1" dirty="0">
                <a:latin typeface="Gulim" panose="020B0600000101010101" pitchFamily="50" charset="-127"/>
              </a:rPr>
              <a:t> 사업성</a:t>
            </a:r>
            <a:endParaRPr lang="en-US" altLang="ko-KR" sz="2000" b="1" dirty="0">
              <a:latin typeface="Gulim" panose="020B0600000101010101" pitchFamily="50" charset="-127"/>
            </a:endParaRPr>
          </a:p>
          <a:p>
            <a:pPr marL="990600" lvl="2" indent="-276225" eaLnBrk="1" hangingPunct="1"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ko-KR" altLang="en-US" sz="1800" dirty="0">
                <a:latin typeface="Gulim" panose="020B0600000101010101" pitchFamily="50" charset="-127"/>
              </a:rPr>
              <a:t>국내</a:t>
            </a:r>
            <a:r>
              <a:rPr lang="en-US" altLang="ko-KR" sz="1800" dirty="0">
                <a:latin typeface="Gulim" panose="020B0600000101010101" pitchFamily="50" charset="-127"/>
              </a:rPr>
              <a:t> </a:t>
            </a:r>
            <a:r>
              <a:rPr lang="ko-KR" altLang="en-US" sz="1800" dirty="0">
                <a:latin typeface="Gulim" panose="020B0600000101010101" pitchFamily="50" charset="-127"/>
              </a:rPr>
              <a:t>측위 플랫폼 분야 관련 위치기반서비스 시장은 </a:t>
            </a:r>
            <a:r>
              <a:rPr lang="en-US" altLang="ko-KR" sz="1800" dirty="0">
                <a:latin typeface="Gulim" panose="020B0600000101010101" pitchFamily="50" charset="-127"/>
              </a:rPr>
              <a:t>2015</a:t>
            </a:r>
            <a:r>
              <a:rPr lang="ko-KR" altLang="en-US" sz="1800" dirty="0">
                <a:latin typeface="Gulim" panose="020B0600000101010101" pitchFamily="50" charset="-127"/>
              </a:rPr>
              <a:t>년부터 </a:t>
            </a:r>
            <a:r>
              <a:rPr lang="en-US" altLang="ko-KR" sz="1800" dirty="0">
                <a:latin typeface="Gulim" panose="020B0600000101010101" pitchFamily="50" charset="-127"/>
              </a:rPr>
              <a:t>2021</a:t>
            </a:r>
            <a:r>
              <a:rPr lang="ko-KR" altLang="en-US" sz="1800" dirty="0">
                <a:latin typeface="Gulim" panose="020B0600000101010101" pitchFamily="50" charset="-127"/>
              </a:rPr>
              <a:t>년까지 꾸준히 확대될 것이라 전망 됨 </a:t>
            </a:r>
            <a:r>
              <a:rPr lang="en-US" altLang="ko-KR" sz="1800" dirty="0">
                <a:latin typeface="Gulim" panose="020B0600000101010101" pitchFamily="50" charset="-127"/>
              </a:rPr>
              <a:t>(CAGR: 48.9%)</a:t>
            </a:r>
            <a:endParaRPr lang="en-US" altLang="ko-KR" sz="1800" dirty="0">
              <a:latin typeface="Gulim" panose="020B0600000101010101" pitchFamily="50" charset="-127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1331913" y="2836863"/>
          <a:ext cx="6985000" cy="982663"/>
        </p:xfrm>
        <a:graphic>
          <a:graphicData uri="http://schemas.openxmlformats.org/drawingml/2006/table">
            <a:tbl>
              <a:tblPr/>
              <a:tblGrid>
                <a:gridCol w="709160"/>
                <a:gridCol w="696108"/>
                <a:gridCol w="796173"/>
                <a:gridCol w="797260"/>
                <a:gridCol w="797260"/>
                <a:gridCol w="797260"/>
                <a:gridCol w="797260"/>
                <a:gridCol w="797260"/>
                <a:gridCol w="797260"/>
              </a:tblGrid>
              <a:tr h="471621">
                <a:tc>
                  <a:txBody>
                    <a:bodyPr/>
                    <a:lstStyle>
                      <a:lvl1pPr marL="25400" latinLnBrk="1">
                        <a:spcBef>
                          <a:spcPct val="20000"/>
                        </a:spcBef>
                        <a:buClr>
                          <a:srgbClr val="CC0066"/>
                        </a:buClr>
                        <a:buFont typeface="GulimChe" panose="020B0609000101010101" pitchFamily="49" charset="-127"/>
                        <a:defRPr kumimoji="1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Gulim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rgbClr val="6600CC"/>
                        </a:buClr>
                        <a:buFont typeface="GulimChe" panose="020B0609000101010101" pitchFamily="49" charset="-127"/>
                        <a:defRPr kumimoji="1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Gulim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Gulim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Gulim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Gulim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Gulim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Gulim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Gulim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Gulim" panose="020B0600000101010101" pitchFamily="50" charset="-127"/>
                        </a:defRPr>
                      </a:lvl9pPr>
                    </a:lstStyle>
                    <a:p>
                      <a:pPr marL="2540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년도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17908" marR="17908" marT="17890" marB="17890"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5400" latinLnBrk="1">
                        <a:spcBef>
                          <a:spcPct val="20000"/>
                        </a:spcBef>
                        <a:buClr>
                          <a:srgbClr val="CC0066"/>
                        </a:buClr>
                        <a:buFont typeface="GulimChe" panose="020B0609000101010101" pitchFamily="49" charset="-127"/>
                        <a:defRPr kumimoji="1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Gulim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rgbClr val="6600CC"/>
                        </a:buClr>
                        <a:buFont typeface="GulimChe" panose="020B0609000101010101" pitchFamily="49" charset="-127"/>
                        <a:defRPr kumimoji="1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Gulim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Gulim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Gulim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Gulim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Gulim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Gulim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Gulim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Gulim" panose="020B0600000101010101" pitchFamily="50" charset="-127"/>
                        </a:defRPr>
                      </a:lvl9pPr>
                    </a:lstStyle>
                    <a:p>
                      <a:pPr marL="2540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2015</a:t>
                      </a: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년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17908" marR="17908" marT="17890" marB="1789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>
                      <a:lvl1pPr marL="25400" latinLnBrk="1">
                        <a:spcBef>
                          <a:spcPct val="20000"/>
                        </a:spcBef>
                        <a:buClr>
                          <a:srgbClr val="CC0066"/>
                        </a:buClr>
                        <a:buFont typeface="GulimChe" panose="020B0609000101010101" pitchFamily="49" charset="-127"/>
                        <a:defRPr kumimoji="1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Gulim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rgbClr val="6600CC"/>
                        </a:buClr>
                        <a:buFont typeface="GulimChe" panose="020B0609000101010101" pitchFamily="49" charset="-127"/>
                        <a:defRPr kumimoji="1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Gulim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Gulim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Gulim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Gulim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Gulim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Gulim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Gulim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Gulim" panose="020B0600000101010101" pitchFamily="50" charset="-127"/>
                        </a:defRPr>
                      </a:lvl9pPr>
                    </a:lstStyle>
                    <a:p>
                      <a:pPr marL="2540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2016</a:t>
                      </a: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년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17908" marR="17908" marT="17890" marB="1789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>
                      <a:lvl1pPr marL="25400" latinLnBrk="1">
                        <a:spcBef>
                          <a:spcPct val="20000"/>
                        </a:spcBef>
                        <a:buClr>
                          <a:srgbClr val="CC0066"/>
                        </a:buClr>
                        <a:buFont typeface="GulimChe" panose="020B0609000101010101" pitchFamily="49" charset="-127"/>
                        <a:defRPr kumimoji="1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Gulim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rgbClr val="6600CC"/>
                        </a:buClr>
                        <a:buFont typeface="GulimChe" panose="020B0609000101010101" pitchFamily="49" charset="-127"/>
                        <a:defRPr kumimoji="1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Gulim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Gulim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Gulim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Gulim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Gulim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Gulim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Gulim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Gulim" panose="020B0600000101010101" pitchFamily="50" charset="-127"/>
                        </a:defRPr>
                      </a:lvl9pPr>
                    </a:lstStyle>
                    <a:p>
                      <a:pPr marL="2540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2017</a:t>
                      </a: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년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17908" marR="17908" marT="17890" marB="1789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2018</a:t>
                      </a: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년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17908" marR="17908" marT="17890" marB="1789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2019</a:t>
                      </a: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년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17908" marR="17908" marT="17890" marB="1789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2020</a:t>
                      </a: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년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17908" marR="17908" marT="17890" marB="1789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2021</a:t>
                      </a: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년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17908" marR="17908" marT="17890" marB="1789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연평균</a:t>
                      </a:r>
                      <a:b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</a:b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성장률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17908" marR="17908" marT="17890" marB="1789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D6"/>
                    </a:solidFill>
                  </a:tcPr>
                </a:tc>
              </a:tr>
              <a:tr h="511041">
                <a:tc>
                  <a:txBody>
                    <a:bodyPr/>
                    <a:lstStyle>
                      <a:lvl1pPr marL="25400" latinLnBrk="1">
                        <a:spcBef>
                          <a:spcPct val="20000"/>
                        </a:spcBef>
                        <a:buClr>
                          <a:srgbClr val="CC0066"/>
                        </a:buClr>
                        <a:buFont typeface="GulimChe" panose="020B0609000101010101" pitchFamily="49" charset="-127"/>
                        <a:defRPr kumimoji="1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Gulim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rgbClr val="6600CC"/>
                        </a:buClr>
                        <a:buFont typeface="GulimChe" panose="020B0609000101010101" pitchFamily="49" charset="-127"/>
                        <a:defRPr kumimoji="1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Gulim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Gulim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Gulim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Gulim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Gulim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Gulim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Gulim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Gulim" panose="020B0600000101010101" pitchFamily="50" charset="-127"/>
                        </a:defRPr>
                      </a:lvl9pPr>
                    </a:lstStyle>
                    <a:p>
                      <a:pPr marL="2540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한국 시장 규모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17908" marR="17908" marT="17890" marB="17890"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5400" latinLnBrk="1">
                        <a:spcBef>
                          <a:spcPct val="20000"/>
                        </a:spcBef>
                        <a:buClr>
                          <a:srgbClr val="CC0066"/>
                        </a:buClr>
                        <a:buFont typeface="GulimChe" panose="020B0609000101010101" pitchFamily="49" charset="-127"/>
                        <a:defRPr kumimoji="1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Gulim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rgbClr val="6600CC"/>
                        </a:buClr>
                        <a:buFont typeface="GulimChe" panose="020B0609000101010101" pitchFamily="49" charset="-127"/>
                        <a:defRPr kumimoji="1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Gulim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Gulim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Gulim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Gulim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Gulim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Gulim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Gulim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Gulim" panose="020B0600000101010101" pitchFamily="50" charset="-127"/>
                        </a:defRPr>
                      </a:lvl9pPr>
                    </a:lstStyle>
                    <a:p>
                      <a:pPr marL="2540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61.3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17908" marR="17908" marT="17890" marB="1789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5400" latinLnBrk="1">
                        <a:spcBef>
                          <a:spcPct val="20000"/>
                        </a:spcBef>
                        <a:buClr>
                          <a:srgbClr val="CC0066"/>
                        </a:buClr>
                        <a:buFont typeface="GulimChe" panose="020B0609000101010101" pitchFamily="49" charset="-127"/>
                        <a:defRPr kumimoji="1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Gulim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rgbClr val="6600CC"/>
                        </a:buClr>
                        <a:buFont typeface="GulimChe" panose="020B0609000101010101" pitchFamily="49" charset="-127"/>
                        <a:defRPr kumimoji="1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Gulim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Gulim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Gulim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Gulim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Gulim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Gulim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Gulim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Gulim" panose="020B0600000101010101" pitchFamily="50" charset="-127"/>
                        </a:defRPr>
                      </a:lvl9pPr>
                    </a:lstStyle>
                    <a:p>
                      <a:pPr marL="2540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107.3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17908" marR="17908" marT="17890" marB="1789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5400" latinLnBrk="1">
                        <a:spcBef>
                          <a:spcPct val="20000"/>
                        </a:spcBef>
                        <a:buClr>
                          <a:srgbClr val="CC0066"/>
                        </a:buClr>
                        <a:buFont typeface="GulimChe" panose="020B0609000101010101" pitchFamily="49" charset="-127"/>
                        <a:defRPr kumimoji="1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Gulim" panose="020B0600000101010101" pitchFamily="50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Clr>
                          <a:srgbClr val="6600CC"/>
                        </a:buClr>
                        <a:buFont typeface="GulimChe" panose="020B0609000101010101" pitchFamily="49" charset="-127"/>
                        <a:defRPr kumimoji="1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Gulim" panose="020B0600000101010101" pitchFamily="50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Gulim" panose="020B0600000101010101" pitchFamily="50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Gulim" panose="020B0600000101010101" pitchFamily="50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Gulim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Gulim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Gulim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Gulim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Gulim" panose="020B0600000101010101" pitchFamily="50" charset="-127"/>
                        </a:defRPr>
                      </a:lvl9pPr>
                    </a:lstStyle>
                    <a:p>
                      <a:pPr marL="2540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161.4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17908" marR="17908" marT="17890" marB="1789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40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226.2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17908" marR="17908" marT="17890" marB="1789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40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301.5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17908" marR="17908" marT="17890" marB="1789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40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381.8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17908" marR="17908" marT="17890" marB="1789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40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449.0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17908" marR="17908" marT="17890" marB="1789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540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ulim" panose="020B0600000101010101" pitchFamily="50" charset="-127"/>
                          <a:ea typeface="Gulim" panose="020B0600000101010101" pitchFamily="50" charset="-127"/>
                        </a:rPr>
                        <a:t>48.9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17908" marR="17908" marT="17890" marB="1789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35" name="TextBox 9"/>
          <p:cNvSpPr txBox="1">
            <a:spLocks noChangeArrowheads="1"/>
          </p:cNvSpPr>
          <p:nvPr/>
        </p:nvSpPr>
        <p:spPr bwMode="auto">
          <a:xfrm>
            <a:off x="7704138" y="2574925"/>
            <a:ext cx="11350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(</a:t>
            </a:r>
            <a:r>
              <a:rPr kumimoji="1" lang="ko-KR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단위</a:t>
            </a:r>
            <a:r>
              <a:rPr kumimoji="1" lang="en-US" altLang="ko-KR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: </a:t>
            </a:r>
            <a:r>
              <a:rPr kumimoji="1" lang="ko-KR" altLang="en-US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억원</a:t>
            </a:r>
            <a:r>
              <a:rPr kumimoji="1" lang="en-US" altLang="ko-KR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, %)</a:t>
            </a:r>
            <a:endParaRPr kumimoji="1" lang="ko-KR" altLang="en-US" sz="105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sp>
        <p:nvSpPr>
          <p:cNvPr id="8" name="Text Box 2061"/>
          <p:cNvSpPr txBox="1">
            <a:spLocks noChangeArrowheads="1"/>
          </p:cNvSpPr>
          <p:nvPr/>
        </p:nvSpPr>
        <p:spPr bwMode="auto">
          <a:xfrm>
            <a:off x="5435600" y="6400800"/>
            <a:ext cx="2997200" cy="276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0000"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en-US" altLang="ko-KR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SW</a:t>
            </a:r>
            <a:r>
              <a:rPr kumimoji="0" lang="ko-KR" altLang="en-US" sz="1200" kern="1200" cap="none" spc="0" normalizeH="0" baseline="0" noProof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콘텐츠연구소</a:t>
            </a:r>
            <a:r>
              <a:rPr kumimoji="0" lang="en-US" altLang="ko-KR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/</a:t>
            </a:r>
            <a:r>
              <a:rPr kumimoji="0" lang="ko-KR" altLang="en-US" sz="1200" kern="1200" cap="none" spc="0" normalizeH="0" baseline="0" noProof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지능로보틱스연구본부</a:t>
            </a:r>
            <a:endParaRPr kumimoji="0" lang="ko-KR" altLang="en-US" sz="1200" kern="1200" cap="none" spc="0" normalizeH="0" baseline="0" noProof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gtrE" panose="02030600000101010101" pitchFamily="18" charset="-127"/>
              <a:ea typeface="HYgtrE" panose="02030600000101010101" pitchFamily="18" charset="-127"/>
              <a:cs typeface="+mn-cs"/>
            </a:endParaRPr>
          </a:p>
        </p:txBody>
      </p:sp>
      <p:sp>
        <p:nvSpPr>
          <p:cNvPr id="19496" name="Rectangle 5"/>
          <p:cNvSpPr/>
          <p:nvPr/>
        </p:nvSpPr>
        <p:spPr>
          <a:xfrm>
            <a:off x="285750" y="3937000"/>
            <a:ext cx="3925888" cy="179546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990600" lvl="2" indent="-276225" eaLnBrk="1" hangingPunct="1"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ko-KR" altLang="en-US" sz="1800" dirty="0">
                <a:latin typeface="Gulim" panose="020B0600000101010101" pitchFamily="50" charset="-127"/>
              </a:rPr>
              <a:t>전 세계 </a:t>
            </a:r>
            <a:r>
              <a:rPr lang="en-US" altLang="ko-KR" sz="1800" dirty="0">
                <a:latin typeface="Gulim" panose="020B0600000101010101" pitchFamily="50" charset="-127"/>
              </a:rPr>
              <a:t>LBS </a:t>
            </a:r>
            <a:r>
              <a:rPr lang="ko-KR" altLang="en-US" sz="1800" dirty="0">
                <a:latin typeface="Gulim" panose="020B0600000101010101" pitchFamily="50" charset="-127"/>
              </a:rPr>
              <a:t>시장은 </a:t>
            </a:r>
            <a:r>
              <a:rPr lang="en-US" altLang="ko-KR" sz="1800" dirty="0">
                <a:latin typeface="Gulim" panose="020B0600000101010101" pitchFamily="50" charset="-127"/>
              </a:rPr>
              <a:t>9.3</a:t>
            </a:r>
            <a:r>
              <a:rPr lang="ko-KR" altLang="en-US" sz="1800" dirty="0">
                <a:latin typeface="Gulim" panose="020B0600000101010101" pitchFamily="50" charset="-127"/>
              </a:rPr>
              <a:t>억 달러에서 </a:t>
            </a:r>
            <a:r>
              <a:rPr lang="en-US" altLang="ko-KR" sz="1800" dirty="0">
                <a:latin typeface="Gulim" panose="020B0600000101010101" pitchFamily="50" charset="-127"/>
              </a:rPr>
              <a:t>44.2</a:t>
            </a:r>
            <a:r>
              <a:rPr lang="ko-KR" altLang="en-US" sz="1800" dirty="0">
                <a:latin typeface="Gulim" panose="020B0600000101010101" pitchFamily="50" charset="-127"/>
              </a:rPr>
              <a:t>억 달러 규모로</a:t>
            </a:r>
            <a:r>
              <a:rPr lang="en-US" altLang="ko-KR" sz="1800" dirty="0">
                <a:latin typeface="Gulim" panose="020B0600000101010101" pitchFamily="50" charset="-127"/>
              </a:rPr>
              <a:t> </a:t>
            </a:r>
            <a:r>
              <a:rPr lang="ko-KR" altLang="en-US" sz="1800" dirty="0">
                <a:latin typeface="Gulim" panose="020B0600000101010101" pitchFamily="50" charset="-127"/>
              </a:rPr>
              <a:t>급성장</a:t>
            </a:r>
            <a:r>
              <a:rPr lang="en-US" altLang="ko-KR" sz="1800" dirty="0">
                <a:latin typeface="Gulim" panose="020B0600000101010101" pitchFamily="50" charset="-127"/>
              </a:rPr>
              <a:t>(CAGR: 36.5%) </a:t>
            </a:r>
            <a:r>
              <a:rPr lang="ko-KR" altLang="en-US" sz="1800" dirty="0">
                <a:latin typeface="Gulim" panose="020B0600000101010101" pitchFamily="50" charset="-127"/>
              </a:rPr>
              <a:t>할</a:t>
            </a:r>
            <a:r>
              <a:rPr lang="en-US" altLang="ko-KR" sz="1800" dirty="0">
                <a:latin typeface="Gulim" panose="020B0600000101010101" pitchFamily="50" charset="-127"/>
              </a:rPr>
              <a:t> </a:t>
            </a:r>
            <a:r>
              <a:rPr lang="ko-KR" altLang="en-US" sz="1800" dirty="0">
                <a:latin typeface="Gulim" panose="020B0600000101010101" pitchFamily="50" charset="-127"/>
              </a:rPr>
              <a:t>것으로 예상되며 이 중에서도 </a:t>
            </a:r>
            <a:r>
              <a:rPr lang="en-US" altLang="ko-KR" sz="1800" dirty="0">
                <a:latin typeface="Gulim" panose="020B0600000101010101" pitchFamily="50" charset="-127"/>
              </a:rPr>
              <a:t>Asia-Pacific </a:t>
            </a:r>
            <a:r>
              <a:rPr lang="ko-KR" altLang="en-US" sz="1800" dirty="0">
                <a:latin typeface="Gulim" panose="020B0600000101010101" pitchFamily="50" charset="-127"/>
              </a:rPr>
              <a:t>지역이 가장 높은 성장률을 보일 것으로 예상됨 </a:t>
            </a:r>
            <a:r>
              <a:rPr lang="en-US" altLang="ko-KR" sz="1800" dirty="0">
                <a:latin typeface="Gulim" panose="020B0600000101010101" pitchFamily="50" charset="-127"/>
              </a:rPr>
              <a:t>(CAGR: 38.4%)</a:t>
            </a:r>
            <a:br>
              <a:rPr lang="en-US" altLang="ko-KR" sz="1800" dirty="0">
                <a:latin typeface="Gulim" panose="020B0600000101010101" pitchFamily="50" charset="-127"/>
              </a:rPr>
            </a:br>
            <a:endParaRPr lang="ko-KR" altLang="en-US" sz="1800" dirty="0">
              <a:latin typeface="Gulim" panose="020B0600000101010101" pitchFamily="50" charset="-127"/>
            </a:endParaRPr>
          </a:p>
        </p:txBody>
      </p:sp>
      <p:sp>
        <p:nvSpPr>
          <p:cNvPr id="19497" name="TextBox 9"/>
          <p:cNvSpPr txBox="1"/>
          <p:nvPr/>
        </p:nvSpPr>
        <p:spPr>
          <a:xfrm>
            <a:off x="7262813" y="4130675"/>
            <a:ext cx="1882775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361950" lvl="0" indent="-361950" latinLnBrk="0">
              <a:spcBef>
                <a:spcPct val="0"/>
              </a:spcBef>
              <a:buClrTx/>
              <a:buFontTx/>
              <a:buNone/>
            </a:pPr>
            <a:r>
              <a:rPr lang="ko-KR" altLang="en-US" sz="1000" dirty="0">
                <a:latin typeface="Gulim" panose="020B0600000101010101" pitchFamily="50" charset="-127"/>
              </a:rPr>
              <a:t>출처</a:t>
            </a:r>
            <a:r>
              <a:rPr lang="en-US" altLang="ko-KR" sz="1000" dirty="0">
                <a:latin typeface="Gulim" panose="020B0600000101010101" pitchFamily="50" charset="-127"/>
              </a:rPr>
              <a:t>: Indoor Location Market-Global Forecast to 2019, Market and Markets</a:t>
            </a:r>
            <a:endParaRPr lang="ko-KR" altLang="en-US" sz="1000" dirty="0">
              <a:latin typeface="Gulim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바닥글 개체 틀 3"/>
          <p:cNvSpPr txBox="1">
            <a:spLocks noGrp="1"/>
          </p:cNvSpPr>
          <p:nvPr>
            <p:ph type="ftr" sz="quarter" idx="10"/>
          </p:nvPr>
        </p:nvSpPr>
        <p:spPr>
          <a:ln/>
        </p:spPr>
        <p:txBody>
          <a:bodyPr wrap="none" anchor="ctr">
            <a:spAutoFit/>
          </a:bodyPr>
          <a:p>
            <a:pPr mar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1400" b="1" dirty="0">
                <a:latin typeface="Gulim" panose="020B0600000101010101" pitchFamily="50" charset="-127"/>
              </a:rPr>
              <a:t>ETRI OOO</a:t>
            </a:r>
            <a:r>
              <a:rPr lang="ko-KR" altLang="en-US" sz="1400" b="1" dirty="0">
                <a:latin typeface="Gulim" panose="020B0600000101010101" pitchFamily="50" charset="-127"/>
              </a:rPr>
              <a:t>연구소</a:t>
            </a:r>
            <a:r>
              <a:rPr lang="en-US" altLang="ko-KR" sz="1400" b="1" dirty="0">
                <a:latin typeface="Gulim" panose="020B0600000101010101" pitchFamily="50" charset="-127"/>
              </a:rPr>
              <a:t>(</a:t>
            </a:r>
            <a:r>
              <a:rPr lang="ko-KR" altLang="en-US" sz="1400" b="1" dirty="0">
                <a:latin typeface="Gulim" panose="020B0600000101010101" pitchFamily="50" charset="-127"/>
              </a:rPr>
              <a:t>단</a:t>
            </a:r>
            <a:r>
              <a:rPr lang="en-US" altLang="ko-KR" sz="1400" b="1" dirty="0">
                <a:latin typeface="Gulim" panose="020B0600000101010101" pitchFamily="50" charset="-127"/>
              </a:rPr>
              <a:t>, </a:t>
            </a:r>
            <a:r>
              <a:rPr lang="ko-KR" altLang="en-US" sz="1400" b="1" dirty="0">
                <a:latin typeface="Gulim" panose="020B0600000101010101" pitchFamily="50" charset="-127"/>
              </a:rPr>
              <a:t>본부</a:t>
            </a:r>
            <a:r>
              <a:rPr lang="en-US" altLang="ko-KR" sz="1400" b="1" dirty="0">
                <a:latin typeface="Gulim" panose="020B0600000101010101" pitchFamily="50" charset="-127"/>
              </a:rPr>
              <a:t>)</a:t>
            </a:r>
            <a:r>
              <a:rPr lang="ko-KR" altLang="en-US" sz="1400" b="1" dirty="0">
                <a:latin typeface="Gulim" panose="020B0600000101010101" pitchFamily="50" charset="-127"/>
              </a:rPr>
              <a:t>명</a:t>
            </a:r>
            <a:endParaRPr lang="ko-KR" altLang="en-US" sz="1400" b="1" dirty="0">
              <a:latin typeface="Gulim" panose="020B0600000101010101" pitchFamily="50" charset="-127"/>
            </a:endParaRPr>
          </a:p>
        </p:txBody>
      </p:sp>
      <p:sp>
        <p:nvSpPr>
          <p:cNvPr id="20483" name="슬라이드 번호 개체 틀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wrap="none" anchor="ctr">
            <a:spAutoFit/>
          </a:bodyPr>
          <a:p>
            <a:pPr marL="0" indent="0" algn="r" eaLnBrk="1" hangingPunct="1">
              <a:spcBef>
                <a:spcPct val="0"/>
              </a:spcBef>
              <a:buClrTx/>
              <a:buFontTx/>
              <a:buNone/>
            </a:pPr>
            <a:fld id="{9A0DB2DC-4C9A-4742-B13C-FB6460FD3503}" type="slidenum">
              <a:rPr lang="en-US" altLang="ko-KR" sz="1400" b="1" dirty="0">
                <a:latin typeface="Gulim" panose="020B0600000101010101" pitchFamily="50" charset="-127"/>
              </a:rPr>
            </a:fld>
            <a:endParaRPr lang="en-US" altLang="ko-KR" sz="1400" b="1" dirty="0">
              <a:latin typeface="Gulim" panose="020B0600000101010101" pitchFamily="50" charset="-127"/>
            </a:endParaRPr>
          </a:p>
        </p:txBody>
      </p:sp>
      <p:pic>
        <p:nvPicPr>
          <p:cNvPr id="20484" name="Picture 522" descr="D:\과거홍보\●ETRI CIS\연구원 이미지\연구장면(4개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0" y="2025650"/>
            <a:ext cx="4572000" cy="3579813"/>
          </a:xfrm>
          <a:prstGeom prst="rect">
            <a:avLst/>
          </a:prstGeom>
          <a:noFill/>
          <a:ln w="9525">
            <a:noFill/>
          </a:ln>
          <a:effectLst>
            <a:outerShdw dist="89803" dir="2699999" algn="ctr" rotWithShape="0">
              <a:srgbClr val="4D4D4D">
                <a:alpha val="50000"/>
              </a:srgbClr>
            </a:outerShdw>
          </a:effectLst>
        </p:spPr>
      </p:pic>
      <p:sp>
        <p:nvSpPr>
          <p:cNvPr id="20485" name="Text Box 523"/>
          <p:cNvSpPr txBox="1"/>
          <p:nvPr/>
        </p:nvSpPr>
        <p:spPr>
          <a:xfrm>
            <a:off x="2057400" y="1339850"/>
            <a:ext cx="2667000" cy="565150"/>
          </a:xfrm>
          <a:prstGeom prst="rect">
            <a:avLst/>
          </a:prstGeom>
          <a:noFill/>
          <a:ln w="101600">
            <a:noFill/>
          </a:ln>
        </p:spPr>
        <p:txBody>
          <a:bodyPr>
            <a:sp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ko-KR" altLang="en-US" sz="3100" dirty="0">
                <a:solidFill>
                  <a:srgbClr val="FF6600"/>
                </a:solidFill>
                <a:latin typeface="HY헤드라인M" pitchFamily="18" charset="-127"/>
                <a:ea typeface="HY헤드라인M" pitchFamily="18" charset="-127"/>
              </a:rPr>
              <a:t>감사합니다</a:t>
            </a:r>
            <a:r>
              <a:rPr lang="en-US" altLang="ko-KR" sz="3100" dirty="0">
                <a:solidFill>
                  <a:srgbClr val="FF6600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endParaRPr lang="en-US" altLang="ko-KR" sz="3100" dirty="0">
              <a:solidFill>
                <a:srgbClr val="FF66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0486" name="Rectangle 529"/>
          <p:cNvSpPr/>
          <p:nvPr/>
        </p:nvSpPr>
        <p:spPr>
          <a:xfrm>
            <a:off x="0" y="6400800"/>
            <a:ext cx="9144000" cy="304800"/>
          </a:xfrm>
          <a:prstGeom prst="rect">
            <a:avLst/>
          </a:prstGeom>
          <a:solidFill>
            <a:srgbClr val="CCECFF"/>
          </a:solidFill>
          <a:ln w="101600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 dirty="0">
              <a:latin typeface="Gulim" panose="020B0600000101010101" pitchFamily="50" charset="-127"/>
            </a:endParaRPr>
          </a:p>
        </p:txBody>
      </p:sp>
      <p:sp>
        <p:nvSpPr>
          <p:cNvPr id="20487" name="Rectangle 530"/>
          <p:cNvSpPr/>
          <p:nvPr/>
        </p:nvSpPr>
        <p:spPr>
          <a:xfrm>
            <a:off x="533400" y="6400800"/>
            <a:ext cx="83820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342900" lvl="0" indent="-342900" eaLnBrk="1" hangingPunct="1">
              <a:lnSpc>
                <a:spcPct val="90000"/>
              </a:lnSpc>
              <a:buNone/>
            </a:pPr>
            <a:r>
              <a:rPr lang="en-US" altLang="ko-KR" b="1" dirty="0">
                <a:solidFill>
                  <a:srgbClr val="000099"/>
                </a:solidFill>
                <a:latin typeface="Gulim" panose="020B0600000101010101" pitchFamily="50" charset="-127"/>
              </a:rPr>
              <a:t>♣ </a:t>
            </a:r>
            <a:r>
              <a:rPr lang="ko-KR" altLang="en-US" b="1" dirty="0">
                <a:solidFill>
                  <a:srgbClr val="000099"/>
                </a:solidFill>
                <a:latin typeface="Gulim" panose="020B0600000101010101" pitchFamily="50" charset="-127"/>
              </a:rPr>
              <a:t>연락처 </a:t>
            </a:r>
            <a:r>
              <a:rPr lang="en-US" altLang="ko-KR" b="1" dirty="0">
                <a:solidFill>
                  <a:srgbClr val="000099"/>
                </a:solidFill>
                <a:latin typeface="Gulim" panose="020B0600000101010101" pitchFamily="50" charset="-127"/>
              </a:rPr>
              <a:t>: </a:t>
            </a:r>
            <a:r>
              <a:rPr lang="ko-KR" altLang="en-US" b="1" dirty="0">
                <a:solidFill>
                  <a:srgbClr val="000099"/>
                </a:solidFill>
                <a:latin typeface="Gulim" panose="020B0600000101010101" pitchFamily="50" charset="-127"/>
              </a:rPr>
              <a:t>지능로봇시스템연구그룹</a:t>
            </a:r>
            <a:r>
              <a:rPr lang="en-US" altLang="ko-KR" b="1" dirty="0">
                <a:solidFill>
                  <a:srgbClr val="000099"/>
                </a:solidFill>
                <a:latin typeface="Gulim" panose="020B0600000101010101" pitchFamily="50" charset="-127"/>
              </a:rPr>
              <a:t>, </a:t>
            </a:r>
            <a:r>
              <a:rPr lang="ko-KR" altLang="en-US" b="1" dirty="0">
                <a:solidFill>
                  <a:srgbClr val="000099"/>
                </a:solidFill>
                <a:latin typeface="Gulim" panose="020B0600000101010101" pitchFamily="50" charset="-127"/>
              </a:rPr>
              <a:t>조영수 </a:t>
            </a:r>
            <a:r>
              <a:rPr lang="en-US" altLang="ko-KR" b="1" dirty="0">
                <a:solidFill>
                  <a:srgbClr val="000099"/>
                </a:solidFill>
                <a:latin typeface="Gulim" panose="020B0600000101010101" pitchFamily="50" charset="-127"/>
              </a:rPr>
              <a:t>PL(042-860-1323, choys@etri.re.kr)</a:t>
            </a:r>
            <a:endParaRPr lang="en-US" altLang="ko-KR" b="1" dirty="0">
              <a:solidFill>
                <a:srgbClr val="000099"/>
              </a:solidFill>
              <a:latin typeface="Gulim" panose="020B0600000101010101" pitchFamily="50" charset="-127"/>
            </a:endParaRPr>
          </a:p>
        </p:txBody>
      </p:sp>
      <p:sp>
        <p:nvSpPr>
          <p:cNvPr id="20488" name="Text Box 531"/>
          <p:cNvSpPr txBox="1"/>
          <p:nvPr/>
        </p:nvSpPr>
        <p:spPr>
          <a:xfrm>
            <a:off x="5562600" y="5715000"/>
            <a:ext cx="1600200" cy="320675"/>
          </a:xfrm>
          <a:prstGeom prst="rect">
            <a:avLst/>
          </a:prstGeom>
          <a:noFill/>
          <a:ln w="101600">
            <a:noFill/>
          </a:ln>
        </p:spPr>
        <p:txBody>
          <a:bodyPr>
            <a:sp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ko-KR" sz="1500" b="1" dirty="0">
                <a:solidFill>
                  <a:srgbClr val="3333CC"/>
                </a:solidFill>
                <a:latin typeface="Arial" panose="020B0604020202020204" pitchFamily="34" charset="0"/>
                <a:ea typeface="Dotum" panose="020B0600000101010101" pitchFamily="50" charset="-127"/>
              </a:rPr>
              <a:t>www.etri.re.kr</a:t>
            </a:r>
            <a:endParaRPr lang="en-US" altLang="ko-KR" sz="1500" b="1" dirty="0">
              <a:solidFill>
                <a:srgbClr val="3333CC"/>
              </a:solidFill>
              <a:latin typeface="Arial" panose="020B0604020202020204" pitchFamily="34" charset="0"/>
              <a:ea typeface="Dotum" panose="020B0600000101010101" pitchFamily="50" charset="-127"/>
            </a:endParaRPr>
          </a:p>
        </p:txBody>
      </p:sp>
      <p:sp>
        <p:nvSpPr>
          <p:cNvPr id="20489" name="직사각형 8"/>
          <p:cNvSpPr/>
          <p:nvPr/>
        </p:nvSpPr>
        <p:spPr>
          <a:xfrm>
            <a:off x="382588" y="6019800"/>
            <a:ext cx="8501062" cy="338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990600" lvl="2" indent="-723900" algn="just" eaLnBrk="1" hangingPunct="1">
              <a:buClr>
                <a:srgbClr val="3333CC"/>
              </a:buClr>
              <a:buNone/>
            </a:pPr>
            <a:r>
              <a:rPr lang="en-US" altLang="ko-KR" sz="1600" b="1" dirty="0">
                <a:latin typeface="Gulim" panose="020B0600000101010101" pitchFamily="50" charset="-127"/>
              </a:rPr>
              <a:t>※ </a:t>
            </a:r>
            <a:r>
              <a:rPr lang="ko-KR" altLang="en-US" sz="1600" b="1" dirty="0">
                <a:latin typeface="Gulim" panose="020B0600000101010101" pitchFamily="50" charset="-127"/>
              </a:rPr>
              <a:t>하단의 문의처 소개후</a:t>
            </a:r>
            <a:r>
              <a:rPr lang="en-US" altLang="ko-KR" sz="1600" b="1" dirty="0">
                <a:latin typeface="Gulim" panose="020B0600000101010101" pitchFamily="50" charset="-127"/>
              </a:rPr>
              <a:t>,  </a:t>
            </a:r>
            <a:r>
              <a:rPr lang="ko-KR" altLang="en-US" sz="1600" b="1" dirty="0">
                <a:latin typeface="Gulim" panose="020B0600000101010101" pitchFamily="50" charset="-127"/>
              </a:rPr>
              <a:t>발표후 개별기술 상담이 가능함을 다시 한 번 안내함</a:t>
            </a:r>
            <a:r>
              <a:rPr lang="en-US" altLang="ko-KR" sz="1600" b="1" dirty="0">
                <a:latin typeface="Gulim" panose="020B0600000101010101" pitchFamily="50" charset="-127"/>
              </a:rPr>
              <a:t> </a:t>
            </a:r>
            <a:endParaRPr lang="en-US" altLang="ko-KR" b="1" dirty="0">
              <a:latin typeface="Gulim" panose="020B0600000101010101" pitchFamily="50" charset="-127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슬라이드 번호 개체 틀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wrap="none" anchor="ctr">
            <a:spAutoFit/>
          </a:bodyPr>
          <a:p>
            <a:pPr marL="0" indent="0" algn="r" eaLnBrk="1" hangingPunct="1">
              <a:spcBef>
                <a:spcPct val="0"/>
              </a:spcBef>
              <a:buClrTx/>
              <a:buFontTx/>
              <a:buNone/>
            </a:pPr>
            <a:fld id="{9A0DB2DC-4C9A-4742-B13C-FB6460FD3503}" type="slidenum">
              <a:rPr lang="en-US" altLang="ko-KR" sz="1400" b="1" dirty="0">
                <a:latin typeface="Gulim" panose="020B0600000101010101" pitchFamily="50" charset="-127"/>
              </a:rPr>
            </a:fld>
            <a:endParaRPr lang="en-US" altLang="ko-KR" sz="1400" b="1" dirty="0">
              <a:latin typeface="Gulim" panose="020B0600000101010101" pitchFamily="50" charset="-127"/>
            </a:endParaRPr>
          </a:p>
        </p:txBody>
      </p:sp>
      <p:pic>
        <p:nvPicPr>
          <p:cNvPr id="6147" name="Picture 742" descr="D:\홍보실\●홍보실 업무 자료\2003홍보실업무보고\상단 이미지(3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2447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AutoShape 743"/>
          <p:cNvSpPr/>
          <p:nvPr/>
        </p:nvSpPr>
        <p:spPr>
          <a:xfrm>
            <a:off x="1143000" y="1524000"/>
            <a:ext cx="5715000" cy="4119563"/>
          </a:xfrm>
          <a:prstGeom prst="roundRect">
            <a:avLst>
              <a:gd name="adj" fmla="val 4852"/>
            </a:avLst>
          </a:prstGeom>
          <a:solidFill>
            <a:srgbClr val="FFFFFF"/>
          </a:solidFill>
          <a:ln w="28575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895350" lvl="1" indent="-609600" eaLnBrk="1" hangingPunct="1">
              <a:lnSpc>
                <a:spcPct val="120000"/>
              </a:lnSpc>
              <a:spcBef>
                <a:spcPct val="0"/>
              </a:spcBef>
              <a:buClr>
                <a:srgbClr val="CC0066"/>
              </a:buClr>
              <a:buFontTx/>
              <a:buNone/>
            </a:pPr>
            <a:r>
              <a:rPr lang="ko-KR" altLang="en-US" sz="290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목    차</a:t>
            </a:r>
            <a:endParaRPr lang="ko-KR" altLang="en-US" sz="2900" dirty="0">
              <a:solidFill>
                <a:srgbClr val="0000CC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895350" lvl="1" indent="-609600" eaLnBrk="1" hangingPunct="1">
              <a:lnSpc>
                <a:spcPct val="110000"/>
              </a:lnSpc>
              <a:spcBef>
                <a:spcPct val="0"/>
              </a:spcBef>
              <a:buClr>
                <a:srgbClr val="CC0066"/>
              </a:buClr>
              <a:buFontTx/>
              <a:buNone/>
            </a:pPr>
            <a:r>
              <a:rPr lang="en-US" altLang="ko-KR" sz="2500" b="1" dirty="0">
                <a:solidFill>
                  <a:srgbClr val="FF6600"/>
                </a:solidFill>
              </a:rPr>
              <a:t>----------------------------------------------</a:t>
            </a:r>
            <a:endParaRPr lang="en-US" altLang="ko-KR" sz="2500" b="1" dirty="0">
              <a:solidFill>
                <a:srgbClr val="FF6600"/>
              </a:solidFill>
            </a:endParaRPr>
          </a:p>
          <a:p>
            <a:pPr marL="895350" lvl="1" indent="-609600" eaLnBrk="1" hangingPunct="1">
              <a:lnSpc>
                <a:spcPct val="120000"/>
              </a:lnSpc>
              <a:spcBef>
                <a:spcPct val="0"/>
              </a:spcBef>
              <a:buClr>
                <a:srgbClr val="CC0066"/>
              </a:buClr>
              <a:buFontTx/>
              <a:buNone/>
            </a:pPr>
            <a:r>
              <a:rPr lang="en-US" altLang="ko-KR" sz="2500" b="1" dirty="0"/>
              <a:t>1. </a:t>
            </a:r>
            <a:r>
              <a:rPr lang="ko-KR" altLang="en-US" sz="2500" b="1" dirty="0"/>
              <a:t>기술의 개요</a:t>
            </a:r>
            <a:endParaRPr lang="ko-KR" altLang="en-US" sz="2500" b="1" dirty="0"/>
          </a:p>
          <a:p>
            <a:pPr marL="895350" lvl="1" indent="-609600" eaLnBrk="1" hangingPunct="1">
              <a:lnSpc>
                <a:spcPct val="120000"/>
              </a:lnSpc>
              <a:spcBef>
                <a:spcPct val="0"/>
              </a:spcBef>
              <a:buClr>
                <a:srgbClr val="CC0066"/>
              </a:buClr>
              <a:buFontTx/>
              <a:buNone/>
            </a:pPr>
            <a:r>
              <a:rPr lang="en-US" altLang="ko-KR" sz="2500" b="1" dirty="0"/>
              <a:t>2. </a:t>
            </a:r>
            <a:r>
              <a:rPr lang="ko-KR" altLang="en-US" sz="2500" b="1" dirty="0"/>
              <a:t>기술이전 내용 및 범위</a:t>
            </a:r>
            <a:endParaRPr lang="ko-KR" altLang="en-US" sz="2500" b="1" dirty="0"/>
          </a:p>
          <a:p>
            <a:pPr marL="895350" lvl="1" indent="-609600" eaLnBrk="1" hangingPunct="1">
              <a:lnSpc>
                <a:spcPct val="120000"/>
              </a:lnSpc>
              <a:spcBef>
                <a:spcPct val="0"/>
              </a:spcBef>
              <a:buClr>
                <a:srgbClr val="CC0066"/>
              </a:buClr>
              <a:buFontTx/>
              <a:buNone/>
            </a:pPr>
            <a:r>
              <a:rPr lang="en-US" altLang="ko-KR" sz="2500" b="1" dirty="0"/>
              <a:t>3. </a:t>
            </a:r>
            <a:r>
              <a:rPr lang="ko-KR" altLang="en-US" sz="2500" b="1" dirty="0"/>
              <a:t>경쟁기술과 비교</a:t>
            </a:r>
            <a:endParaRPr lang="ko-KR" altLang="en-US" sz="2500" b="1" dirty="0"/>
          </a:p>
          <a:p>
            <a:pPr marL="895350" lvl="1" indent="-609600" eaLnBrk="1" hangingPunct="1">
              <a:lnSpc>
                <a:spcPct val="120000"/>
              </a:lnSpc>
              <a:spcBef>
                <a:spcPct val="0"/>
              </a:spcBef>
              <a:buClr>
                <a:srgbClr val="CC0066"/>
              </a:buClr>
              <a:buFontTx/>
              <a:buNone/>
            </a:pPr>
            <a:r>
              <a:rPr lang="en-US" altLang="ko-KR" sz="2500" b="1" dirty="0"/>
              <a:t>4. </a:t>
            </a:r>
            <a:r>
              <a:rPr lang="ko-KR" altLang="en-US" sz="2500" b="1" dirty="0"/>
              <a:t>기술의 사업성 </a:t>
            </a:r>
            <a:endParaRPr lang="en-US" altLang="ko-KR" sz="2500" b="1" dirty="0"/>
          </a:p>
          <a:p>
            <a:pPr marL="895350" lvl="1" indent="-609600" eaLnBrk="1" hangingPunct="1">
              <a:lnSpc>
                <a:spcPct val="120000"/>
              </a:lnSpc>
              <a:spcBef>
                <a:spcPct val="0"/>
              </a:spcBef>
              <a:buClr>
                <a:srgbClr val="CC0066"/>
              </a:buClr>
              <a:buFontTx/>
              <a:buNone/>
            </a:pPr>
            <a:r>
              <a:rPr lang="ko-KR" altLang="en-US" sz="2500" b="1" dirty="0"/>
              <a:t> </a:t>
            </a:r>
            <a:r>
              <a:rPr lang="en-US" altLang="ko-KR" sz="2500" b="1" dirty="0"/>
              <a:t>- </a:t>
            </a:r>
            <a:r>
              <a:rPr lang="ko-KR" altLang="en-US" sz="2500" b="1" dirty="0"/>
              <a:t>활용분야 및 기대효과</a:t>
            </a:r>
            <a:endParaRPr lang="ko-KR" altLang="en-US" sz="2500" b="1" dirty="0"/>
          </a:p>
          <a:p>
            <a:pPr marL="895350" lvl="1" indent="-609600" eaLnBrk="1" hangingPunct="1">
              <a:lnSpc>
                <a:spcPct val="120000"/>
              </a:lnSpc>
              <a:spcBef>
                <a:spcPct val="0"/>
              </a:spcBef>
              <a:buClr>
                <a:srgbClr val="CC0066"/>
              </a:buClr>
              <a:buFontTx/>
              <a:buNone/>
            </a:pPr>
            <a:r>
              <a:rPr lang="en-US" altLang="ko-KR" sz="2500" b="1" dirty="0"/>
              <a:t>5. </a:t>
            </a:r>
            <a:r>
              <a:rPr lang="ko-KR" altLang="en-US" sz="2500" b="1" dirty="0"/>
              <a:t>국내외 시장 동향</a:t>
            </a:r>
            <a:endParaRPr lang="ko-KR" altLang="en-US" sz="2500" b="1" dirty="0"/>
          </a:p>
        </p:txBody>
      </p:sp>
      <p:sp>
        <p:nvSpPr>
          <p:cNvPr id="7" name="Text Box 2061"/>
          <p:cNvSpPr txBox="1">
            <a:spLocks noChangeArrowheads="1"/>
          </p:cNvSpPr>
          <p:nvPr/>
        </p:nvSpPr>
        <p:spPr bwMode="auto">
          <a:xfrm>
            <a:off x="5435600" y="6400800"/>
            <a:ext cx="2997200" cy="276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0000"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en-US" altLang="ko-KR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SW</a:t>
            </a:r>
            <a:r>
              <a:rPr kumimoji="0" lang="ko-KR" altLang="en-US" sz="1200" kern="1200" cap="none" spc="0" normalizeH="0" baseline="0" noProof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콘텐츠연구소</a:t>
            </a:r>
            <a:r>
              <a:rPr kumimoji="0" lang="en-US" altLang="ko-KR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/</a:t>
            </a:r>
            <a:r>
              <a:rPr kumimoji="0" lang="ko-KR" altLang="en-US" sz="1200" kern="1200" cap="none" spc="0" normalizeH="0" baseline="0" noProof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지능로보틱스연구본부</a:t>
            </a:r>
            <a:endParaRPr kumimoji="0" lang="ko-KR" altLang="en-US" sz="1200" kern="1200" cap="none" spc="0" normalizeH="0" baseline="0" noProof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gtrE" panose="02030600000101010101" pitchFamily="18" charset="-127"/>
              <a:ea typeface="HYgtrE" panose="02030600000101010101" pitchFamily="18" charset="-127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슬라이드 번호 개체 틀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wrap="none" anchor="ctr">
            <a:spAutoFit/>
          </a:bodyPr>
          <a:p>
            <a:pPr marL="0" indent="0" algn="r" eaLnBrk="1" hangingPunct="1">
              <a:spcBef>
                <a:spcPct val="0"/>
              </a:spcBef>
              <a:buClrTx/>
              <a:buFontTx/>
              <a:buNone/>
            </a:pPr>
            <a:fld id="{9A0DB2DC-4C9A-4742-B13C-FB6460FD3503}" type="slidenum">
              <a:rPr lang="en-US" altLang="ko-KR" sz="1400" b="1" dirty="0">
                <a:latin typeface="Gulim" panose="020B0600000101010101" pitchFamily="50" charset="-127"/>
              </a:rPr>
            </a:fld>
            <a:endParaRPr lang="en-US" altLang="ko-KR" sz="1400" b="1" dirty="0">
              <a:latin typeface="Gulim" panose="020B0600000101010101" pitchFamily="50" charset="-127"/>
            </a:endParaRPr>
          </a:p>
        </p:txBody>
      </p:sp>
      <p:sp>
        <p:nvSpPr>
          <p:cNvPr id="7171" name="Rectangle 2"/>
          <p:cNvSpPr>
            <a:spLocks noGrp="1"/>
          </p:cNvSpPr>
          <p:nvPr>
            <p:ph type="title" hasCustomPrompt="1"/>
          </p:nvPr>
        </p:nvSpPr>
        <p:spPr>
          <a:xfrm>
            <a:off x="304800" y="258763"/>
            <a:ext cx="5867400" cy="519112"/>
          </a:xfrm>
          <a:ln/>
        </p:spPr>
        <p:txBody>
          <a:bodyPr vert="horz" wrap="square" lIns="91440" tIns="45720" rIns="91440" bIns="45720" anchor="ctr">
            <a:spAutoFit/>
          </a:bodyPr>
          <a:p>
            <a:pPr eaLnBrk="1" hangingPunct="1"/>
            <a:r>
              <a:rPr lang="en-US" altLang="ko-KR" sz="2800" dirty="0">
                <a:solidFill>
                  <a:srgbClr val="4D4D4D"/>
                </a:solidFill>
                <a:latin typeface="HYmjrE" panose="02030600000101010101" pitchFamily="18" charset="-127"/>
                <a:ea typeface="HYmjrE" panose="02030600000101010101" pitchFamily="18" charset="-127"/>
              </a:rPr>
              <a:t>1</a:t>
            </a:r>
            <a:r>
              <a:rPr lang="en-US" altLang="ko-KR" sz="2600" b="0" dirty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 dirty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기술의 개요</a:t>
            </a:r>
            <a:endParaRPr lang="ko-KR" altLang="en-US" sz="2600" b="0" dirty="0">
              <a:solidFill>
                <a:srgbClr val="4D4D4D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57188" y="1033463"/>
            <a:ext cx="8678863" cy="5340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marR="0" lvl="0" indent="-342900" algn="just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Tx/>
              <a:buFont typeface="GulimChe" panose="020B0609000101010101" pitchFamily="49" charset="-127"/>
              <a:buChar char="▣"/>
              <a:defRPr/>
            </a:pPr>
            <a:r>
              <a:rPr kumimoji="1" lang="en-US" altLang="ko-KR" sz="22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</a:t>
            </a:r>
            <a:r>
              <a:rPr kumimoji="1" lang="ko-KR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스마트폰 사용자를 위한 광역</a:t>
            </a:r>
            <a:r>
              <a:rPr kumimoji="1" lang="en-US" altLang="ko-KR" sz="22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/</a:t>
            </a:r>
            <a:r>
              <a:rPr kumimoji="1" lang="ko-KR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고정밀 실내 위치인식 기술이란</a:t>
            </a:r>
            <a:r>
              <a:rPr kumimoji="1" lang="en-US" altLang="ko-KR" sz="22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?</a:t>
            </a:r>
            <a:endParaRPr kumimoji="1" lang="en-US" altLang="ko-KR" sz="2200" b="1" i="0" u="none" strike="noStrike" kern="120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762000" marR="0" lvl="1" indent="-285750" algn="just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kumimoji="1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기술 개요</a:t>
            </a:r>
            <a:endParaRPr kumimoji="1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990600" marR="0" lvl="2" indent="-276225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별도의 </a:t>
            </a:r>
            <a:r>
              <a:rPr kumimoji="1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측위용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인프라 장비 없이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, </a:t>
            </a:r>
            <a:r>
              <a: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불특정 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다수의 </a:t>
            </a:r>
            <a:r>
              <a:rPr kumimoji="1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스마트폰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사용자의 </a:t>
            </a:r>
            <a:r>
              <a:rPr kumimoji="1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실내측위를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위한 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Wi-Fi, </a:t>
            </a:r>
            <a:r>
              <a: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비콘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, </a:t>
            </a:r>
            <a:r>
              <a: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센서 기반 실내 위치인식 시스템 기술</a:t>
            </a:r>
            <a:endParaRPr kumimoji="1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762000" marR="0" lvl="1" indent="-285750" algn="just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kumimoji="1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기술 필요성</a:t>
            </a:r>
            <a:endParaRPr kumimoji="1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990600" marR="0" lvl="2" indent="-276225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상용 단말 기반 동적 수집 기술을 통해 저비용으로 </a:t>
            </a:r>
            <a:r>
              <a:rPr kumimoji="1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측위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인프라 정보 획득이 필요함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.</a:t>
            </a:r>
            <a:endParaRPr kumimoji="1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990600" marR="0" lvl="2" indent="-276225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수집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DB</a:t>
            </a:r>
            <a:r>
              <a: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에 연동하여 데이터를 로딩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/</a:t>
            </a:r>
            <a:r>
              <a: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필터링하여 복합측위에 사용할 수 있는 측위 인프라 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DB</a:t>
            </a:r>
            <a:r>
              <a: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의 자동생성이 필요함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.</a:t>
            </a:r>
            <a:endParaRPr kumimoji="1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990600" marR="0" lvl="2" indent="-276225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Wi-Fi </a:t>
            </a:r>
            <a:r>
              <a: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뿐만 아니라 블루투스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, </a:t>
            </a:r>
            <a:r>
              <a: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지자기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, </a:t>
            </a:r>
            <a:r>
              <a: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기압계 등 복합 측위자원의 활용을 통해 측위 환경에 관계없이 위치정확도 및 가용도의 향상이 필요함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.</a:t>
            </a:r>
            <a:endParaRPr kumimoji="1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762000" marR="0" lvl="1" indent="-285750" algn="just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kumimoji="1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</a:t>
            </a:r>
            <a:r>
              <a:rPr kumimoji="1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적용분야 및 기대효과</a:t>
            </a:r>
            <a:endParaRPr kumimoji="1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990600" marR="0" lvl="2" indent="-276225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실내 위치기반 사업자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: Wi-Fi(</a:t>
            </a:r>
            <a:r>
              <a: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복도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/</a:t>
            </a:r>
            <a:r>
              <a: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홀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), </a:t>
            </a:r>
            <a:r>
              <a: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비콘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(</a:t>
            </a:r>
            <a:r>
              <a: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매장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), </a:t>
            </a:r>
            <a:r>
              <a: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지자기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(Wi-Fi,</a:t>
            </a:r>
            <a:r>
              <a: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비콘 미수신 환경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)</a:t>
            </a:r>
            <a:r>
              <a: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등 실내환경과 서비스에 따라 차별화되어 설치된 측위 인프라들을 복합적으로 사용함으로써 실내 내비게이션 뿐만 아니라 위치기반 할인쿠폰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, </a:t>
            </a:r>
            <a:r>
              <a: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결제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</a:t>
            </a:r>
            <a:r>
              <a: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및 광고 등에 최적화된 실내위치를 제공할 수 있음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. </a:t>
            </a:r>
            <a:r>
              <a: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</a:t>
            </a:r>
            <a:endParaRPr kumimoji="1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895350" marR="0" lvl="2" indent="-2667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Gulim" panose="020B0600000101010101" pitchFamily="50" charset="-127"/>
              <a:buChar char="-"/>
              <a:tabLst>
                <a:tab pos="809625" algn="l"/>
              </a:tabLst>
              <a:defRPr/>
            </a:pPr>
            <a:endParaRPr kumimoji="1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sp>
        <p:nvSpPr>
          <p:cNvPr id="8" name="Text Box 2061"/>
          <p:cNvSpPr txBox="1">
            <a:spLocks noChangeArrowheads="1"/>
          </p:cNvSpPr>
          <p:nvPr/>
        </p:nvSpPr>
        <p:spPr bwMode="auto">
          <a:xfrm>
            <a:off x="5435600" y="6400800"/>
            <a:ext cx="2997200" cy="276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0000"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en-US" altLang="ko-KR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SW</a:t>
            </a:r>
            <a:r>
              <a:rPr kumimoji="0" lang="ko-KR" altLang="en-US" sz="1200" kern="1200" cap="none" spc="0" normalizeH="0" baseline="0" noProof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콘텐츠연구소</a:t>
            </a:r>
            <a:r>
              <a:rPr kumimoji="0" lang="en-US" altLang="ko-KR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/</a:t>
            </a:r>
            <a:r>
              <a:rPr kumimoji="0" lang="ko-KR" altLang="en-US" sz="1200" kern="1200" cap="none" spc="0" normalizeH="0" baseline="0" noProof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지능로보틱스연구본부</a:t>
            </a:r>
            <a:endParaRPr kumimoji="0" lang="ko-KR" altLang="en-US" sz="1200" kern="1200" cap="none" spc="0" normalizeH="0" baseline="0" noProof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gtrE" panose="02030600000101010101" pitchFamily="18" charset="-127"/>
              <a:ea typeface="HYgtrE" panose="02030600000101010101" pitchFamily="18" charset="-127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슬라이드 번호 개체 틀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wrap="none" anchor="ctr">
            <a:spAutoFit/>
          </a:bodyPr>
          <a:p>
            <a:pPr marL="0" indent="0" algn="r" eaLnBrk="1" hangingPunct="1">
              <a:spcBef>
                <a:spcPct val="0"/>
              </a:spcBef>
              <a:buClrTx/>
              <a:buFontTx/>
              <a:buNone/>
            </a:pPr>
            <a:fld id="{9A0DB2DC-4C9A-4742-B13C-FB6460FD3503}" type="slidenum">
              <a:rPr lang="en-US" altLang="ko-KR" sz="1400" b="1" dirty="0">
                <a:latin typeface="Gulim" panose="020B0600000101010101" pitchFamily="50" charset="-127"/>
              </a:rPr>
            </a:fld>
            <a:endParaRPr lang="en-US" altLang="ko-KR" sz="1400" b="1" dirty="0">
              <a:latin typeface="Gulim" panose="020B0600000101010101" pitchFamily="50" charset="-127"/>
            </a:endParaRPr>
          </a:p>
        </p:txBody>
      </p:sp>
      <p:sp>
        <p:nvSpPr>
          <p:cNvPr id="8195" name="Rectangle 2"/>
          <p:cNvSpPr>
            <a:spLocks noGrp="1"/>
          </p:cNvSpPr>
          <p:nvPr>
            <p:ph type="title" hasCustomPrompt="1"/>
          </p:nvPr>
        </p:nvSpPr>
        <p:spPr>
          <a:xfrm>
            <a:off x="304800" y="258763"/>
            <a:ext cx="7162800" cy="519112"/>
          </a:xfrm>
          <a:ln/>
        </p:spPr>
        <p:txBody>
          <a:bodyPr vert="horz" wrap="square" lIns="91440" tIns="45720" rIns="91440" bIns="45720" anchor="ctr">
            <a:spAutoFit/>
          </a:bodyPr>
          <a:p>
            <a:pPr eaLnBrk="1" hangingPunct="1"/>
            <a:r>
              <a:rPr lang="en-US" altLang="ko-KR" sz="2800" dirty="0">
                <a:solidFill>
                  <a:srgbClr val="4D4D4D"/>
                </a:solidFill>
                <a:latin typeface="HYmjrE" panose="02030600000101010101" pitchFamily="18" charset="-127"/>
                <a:ea typeface="HYmjrE" panose="02030600000101010101" pitchFamily="18" charset="-127"/>
              </a:rPr>
              <a:t>2</a:t>
            </a:r>
            <a:r>
              <a:rPr lang="en-US" altLang="ko-KR" sz="2600" b="0" dirty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 dirty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기술이전 내용 및 범위</a:t>
            </a:r>
            <a:endParaRPr lang="ko-KR" altLang="en-US" sz="2600" b="0" dirty="0">
              <a:solidFill>
                <a:srgbClr val="4D4D4D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357188" y="928688"/>
            <a:ext cx="8501063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1pPr>
            <a:lvl2pPr marL="762000" indent="-285750" latinLnBrk="1">
              <a:spcBef>
                <a:spcPct val="20000"/>
              </a:spcBef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2pPr>
            <a:lvl3pPr marL="990600" indent="-276225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9pPr>
          </a:lstStyle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Tx/>
              <a:buFont typeface="GulimChe" panose="020B0609000101010101" pitchFamily="49" charset="-127"/>
              <a:buChar char="▣"/>
              <a:defRPr/>
            </a:pPr>
            <a:r>
              <a:rPr kumimoji="1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</a:t>
            </a:r>
            <a:r>
              <a:rPr kumimoji="1" lang="ko-KR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측위 인프라 정보 수집 기술 </a:t>
            </a:r>
            <a:r>
              <a:rPr kumimoji="1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V2</a:t>
            </a:r>
            <a:endParaRPr kumimoji="1" lang="en-US" altLang="ko-KR" sz="2800" b="1" i="0" u="none" strike="noStrike" kern="1200" cap="none" spc="0" normalizeH="0" baseline="0" noProof="0" dirty="0" smtClean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762000" marR="0" lvl="1" indent="-28575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kumimoji="1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내용</a:t>
            </a:r>
            <a:endParaRPr kumimoji="1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990600" marR="0" lvl="2" indent="-276225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1" lang="ko-KR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스마트폰에</a:t>
            </a:r>
            <a:r>
              <a:rPr kumimoji="1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내장된 센서 등을 활용해 수집자가 이동하면서 자동으로 </a:t>
            </a:r>
            <a:r>
              <a:rPr kumimoji="1" lang="ko-KR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측위</a:t>
            </a:r>
            <a:r>
              <a:rPr kumimoji="1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인프라 정보</a:t>
            </a:r>
            <a:r>
              <a:rPr kumimoji="1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(Wi-Fi,</a:t>
            </a:r>
            <a:r>
              <a:rPr kumimoji="1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비콘</a:t>
            </a:r>
            <a:r>
              <a:rPr kumimoji="1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,</a:t>
            </a:r>
            <a:r>
              <a:rPr kumimoji="1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지자기</a:t>
            </a:r>
            <a:r>
              <a:rPr kumimoji="1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,</a:t>
            </a:r>
            <a:r>
              <a:rPr kumimoji="1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기압</a:t>
            </a:r>
            <a:r>
              <a:rPr kumimoji="1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</a:t>
            </a:r>
            <a:r>
              <a:rPr kumimoji="1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등</a:t>
            </a:r>
            <a:r>
              <a:rPr kumimoji="1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)</a:t>
            </a:r>
            <a:r>
              <a:rPr kumimoji="1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를 </a:t>
            </a:r>
            <a:r>
              <a:rPr kumimoji="1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획득할 수 있게 하는 기술</a:t>
            </a:r>
            <a:endParaRPr kumimoji="1" lang="en-US" altLang="ko-KR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990600" marR="0" lvl="2" indent="-276225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1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서비스 지역의 실내지도를 로딩하고 수집자가 지역 내 경로를 선택하여 이를 따라 이동할 때 자동으로 수집자의 위치를 추정하고 획득된 </a:t>
            </a:r>
            <a:r>
              <a:rPr kumimoji="1" lang="ko-KR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측위</a:t>
            </a:r>
            <a:r>
              <a:rPr kumimoji="1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인프라 정보를 매칭하여 저장한 뒤 수집서버로 전송하는 기능 등을 제공</a:t>
            </a:r>
            <a:endParaRPr kumimoji="1" lang="en-US" altLang="ko-KR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990600" marR="0" lvl="2" indent="-276225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1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V2에서 </a:t>
            </a:r>
            <a:r>
              <a:rPr kumimoji="1" lang="en-US" altLang="ko-K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항법</a:t>
            </a:r>
            <a:r>
              <a:rPr kumimoji="1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 </a:t>
            </a:r>
            <a:r>
              <a:rPr kumimoji="1" lang="en-US" altLang="ko-K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좌표계</a:t>
            </a:r>
            <a:r>
              <a:rPr kumimoji="1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 </a:t>
            </a:r>
            <a:r>
              <a:rPr kumimoji="1" lang="en-US" altLang="ko-K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기반</a:t>
            </a:r>
            <a:r>
              <a:rPr kumimoji="1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 </a:t>
            </a:r>
            <a:r>
              <a:rPr kumimoji="1" lang="en-US" altLang="ko-K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지자기</a:t>
            </a:r>
            <a:r>
              <a:rPr kumimoji="1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 </a:t>
            </a:r>
            <a:r>
              <a:rPr kumimoji="1" lang="en-US" altLang="ko-K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수집</a:t>
            </a:r>
            <a:r>
              <a:rPr kumimoji="1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 </a:t>
            </a:r>
            <a:r>
              <a:rPr kumimoji="1" lang="en-US" altLang="ko-K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기술</a:t>
            </a:r>
            <a:r>
              <a:rPr kumimoji="1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 </a:t>
            </a:r>
            <a:r>
              <a:rPr kumimoji="1" lang="en-US" altLang="ko-K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등이</a:t>
            </a:r>
            <a:r>
              <a:rPr kumimoji="1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 </a:t>
            </a:r>
            <a:r>
              <a:rPr kumimoji="1" lang="en-US" altLang="ko-K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신규</a:t>
            </a:r>
            <a:r>
              <a:rPr kumimoji="1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 </a:t>
            </a:r>
            <a:r>
              <a:rPr kumimoji="1" lang="en-US" altLang="ko-K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추가됨</a:t>
            </a:r>
            <a:endParaRPr kumimoji="1" lang="en-US" altLang="ko-KR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Gulim" panose="020B0600000101010101" pitchFamily="50" charset="-127"/>
              <a:cs typeface="+mn-cs"/>
            </a:endParaRPr>
          </a:p>
          <a:p>
            <a:pPr marL="714375" marR="0" lvl="2" indent="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Tx/>
              <a:buNone/>
              <a:defRPr/>
            </a:pPr>
            <a:endParaRPr kumimoji="1" lang="ko-KR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762000" marR="0" lvl="1" indent="-28575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kumimoji="1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범위</a:t>
            </a:r>
            <a:endParaRPr kumimoji="1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990600" marR="0" lvl="2" indent="-276225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1" lang="ko-KR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측위</a:t>
            </a:r>
            <a:r>
              <a:rPr kumimoji="1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인프라 정보 수집 기술 </a:t>
            </a:r>
            <a:r>
              <a:rPr kumimoji="1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V2 </a:t>
            </a:r>
            <a:r>
              <a:rPr kumimoji="1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상세설계서 </a:t>
            </a:r>
            <a:endParaRPr kumimoji="1" lang="en-US" altLang="ko-K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990600" marR="0" lvl="2" indent="-276225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1" lang="ko-KR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측위</a:t>
            </a:r>
            <a:r>
              <a:rPr kumimoji="1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인프라 정보 수집 기술 </a:t>
            </a:r>
            <a:r>
              <a:rPr kumimoji="1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V2 </a:t>
            </a:r>
            <a:r>
              <a:rPr kumimoji="1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시험절차서</a:t>
            </a:r>
            <a:r>
              <a:rPr kumimoji="1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/</a:t>
            </a:r>
            <a:r>
              <a:rPr kumimoji="1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결과서</a:t>
            </a:r>
            <a:endParaRPr kumimoji="1" lang="en-US" altLang="ko-K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990600" marR="0" lvl="2" indent="-276225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1" lang="ko-KR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측위</a:t>
            </a:r>
            <a:r>
              <a:rPr kumimoji="1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인프라 정보 수집 기술 </a:t>
            </a:r>
            <a:r>
              <a:rPr kumimoji="1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V2 </a:t>
            </a:r>
            <a:r>
              <a:rPr kumimoji="1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프로그램</a:t>
            </a:r>
            <a:r>
              <a:rPr kumimoji="1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(</a:t>
            </a:r>
            <a:r>
              <a:rPr kumimoji="1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소스코드</a:t>
            </a:r>
            <a:r>
              <a:rPr kumimoji="1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)</a:t>
            </a:r>
            <a:endParaRPr kumimoji="1" lang="ko-KR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990600" marR="0" lvl="2" indent="-276225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 typeface="Arial" panose="020B0604020202020204" pitchFamily="34" charset="0"/>
              <a:buChar char="•"/>
              <a:defRPr/>
            </a:pPr>
            <a:endParaRPr kumimoji="1" lang="en-US" altLang="ko-KR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762000" marR="0" lvl="1" indent="-28575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kumimoji="1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기술 개발 현황</a:t>
            </a:r>
            <a:endParaRPr kumimoji="1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990600" marR="0" lvl="2" indent="-276225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1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실제 환경에서 성능 검증이 이루어지는 단계 </a:t>
            </a:r>
            <a:r>
              <a:rPr kumimoji="1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(TRL 7)</a:t>
            </a:r>
            <a:endParaRPr kumimoji="1" lang="en-US" altLang="ko-KR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990600" marR="0" lvl="2" indent="-276225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 typeface="Arial" panose="020B0604020202020204" pitchFamily="34" charset="0"/>
              <a:buChar char="•"/>
              <a:defRPr/>
            </a:pPr>
            <a:endParaRPr kumimoji="1" lang="en-US" altLang="ko-KR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990600" marR="0" lvl="2" indent="-276225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 typeface="Arial" panose="020B0604020202020204" pitchFamily="34" charset="0"/>
              <a:buChar char="•"/>
              <a:defRPr/>
            </a:pPr>
            <a:endParaRPr kumimoji="1" lang="en-US" altLang="ko-KR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990600" marR="0" lvl="2" indent="-276225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 typeface="Arial" panose="020B0604020202020204" pitchFamily="34" charset="0"/>
              <a:buChar char="•"/>
              <a:defRPr/>
            </a:pPr>
            <a:endParaRPr kumimoji="1" lang="ko-KR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sp>
        <p:nvSpPr>
          <p:cNvPr id="7" name="Text Box 2061"/>
          <p:cNvSpPr txBox="1">
            <a:spLocks noChangeArrowheads="1"/>
          </p:cNvSpPr>
          <p:nvPr/>
        </p:nvSpPr>
        <p:spPr bwMode="auto">
          <a:xfrm>
            <a:off x="5435600" y="6400800"/>
            <a:ext cx="2997200" cy="276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0000"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en-US" altLang="ko-KR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SW</a:t>
            </a:r>
            <a:r>
              <a:rPr kumimoji="0" lang="ko-KR" altLang="en-US" sz="1200" kern="1200" cap="none" spc="0" normalizeH="0" baseline="0" noProof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콘텐츠연구소</a:t>
            </a:r>
            <a:r>
              <a:rPr kumimoji="0" lang="en-US" altLang="ko-KR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/</a:t>
            </a:r>
            <a:r>
              <a:rPr kumimoji="0" lang="ko-KR" altLang="en-US" sz="1200" kern="1200" cap="none" spc="0" normalizeH="0" baseline="0" noProof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지능로보틱스연구본부</a:t>
            </a:r>
            <a:endParaRPr kumimoji="0" lang="ko-KR" altLang="en-US" sz="1200" kern="1200" cap="none" spc="0" normalizeH="0" baseline="0" noProof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gtrE" panose="02030600000101010101" pitchFamily="18" charset="-127"/>
              <a:ea typeface="HYgtrE" panose="02030600000101010101" pitchFamily="18" charset="-127"/>
              <a:cs typeface="+mn-cs"/>
            </a:endParaRPr>
          </a:p>
        </p:txBody>
      </p:sp>
      <p:pic>
        <p:nvPicPr>
          <p:cNvPr id="8198" name="그림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29488" y="3659188"/>
            <a:ext cx="1530350" cy="27225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슬라이드 번호 개체 틀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wrap="none" anchor="ctr">
            <a:spAutoFit/>
          </a:bodyPr>
          <a:p>
            <a:pPr marL="0" indent="0" algn="r" eaLnBrk="1" hangingPunct="1">
              <a:spcBef>
                <a:spcPct val="0"/>
              </a:spcBef>
              <a:buClrTx/>
              <a:buFontTx/>
              <a:buNone/>
            </a:pPr>
            <a:fld id="{9A0DB2DC-4C9A-4742-B13C-FB6460FD3503}" type="slidenum">
              <a:rPr lang="en-US" altLang="ko-KR" sz="1400" b="1" dirty="0">
                <a:latin typeface="Gulim" panose="020B0600000101010101" pitchFamily="50" charset="-127"/>
              </a:rPr>
            </a:fld>
            <a:endParaRPr lang="en-US" altLang="ko-KR" sz="1400" b="1" dirty="0">
              <a:latin typeface="Gulim" panose="020B0600000101010101" pitchFamily="50" charset="-127"/>
            </a:endParaRPr>
          </a:p>
        </p:txBody>
      </p:sp>
      <p:sp>
        <p:nvSpPr>
          <p:cNvPr id="9219" name="Rectangle 2"/>
          <p:cNvSpPr>
            <a:spLocks noGrp="1"/>
          </p:cNvSpPr>
          <p:nvPr>
            <p:ph type="title" hasCustomPrompt="1"/>
          </p:nvPr>
        </p:nvSpPr>
        <p:spPr>
          <a:xfrm>
            <a:off x="304800" y="258763"/>
            <a:ext cx="7162800" cy="519112"/>
          </a:xfrm>
          <a:ln/>
        </p:spPr>
        <p:txBody>
          <a:bodyPr vert="horz" wrap="square" lIns="91440" tIns="45720" rIns="91440" bIns="45720" anchor="ctr">
            <a:spAutoFit/>
          </a:bodyPr>
          <a:p>
            <a:pPr eaLnBrk="1" hangingPunct="1"/>
            <a:r>
              <a:rPr lang="en-US" altLang="ko-KR" sz="2800" dirty="0">
                <a:solidFill>
                  <a:srgbClr val="4D4D4D"/>
                </a:solidFill>
                <a:latin typeface="HYmjrE" panose="02030600000101010101" pitchFamily="18" charset="-127"/>
                <a:ea typeface="HYmjrE" panose="02030600000101010101" pitchFamily="18" charset="-127"/>
              </a:rPr>
              <a:t>2</a:t>
            </a:r>
            <a:r>
              <a:rPr lang="en-US" altLang="ko-KR" sz="2600" b="0" dirty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 dirty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기술이전 내용 및 범위</a:t>
            </a:r>
            <a:endParaRPr lang="ko-KR" altLang="en-US" sz="2600" b="0" dirty="0">
              <a:solidFill>
                <a:srgbClr val="4D4D4D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357188" y="928688"/>
            <a:ext cx="8501063" cy="538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6200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990600" indent="-276225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Tx/>
              <a:buFont typeface="GulimChe" panose="020B0609000101010101" pitchFamily="49" charset="-127"/>
              <a:buChar char="▣"/>
              <a:defRPr/>
            </a:pPr>
            <a:r>
              <a:rPr kumimoji="1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</a:t>
            </a:r>
            <a:r>
              <a:rPr kumimoji="1" lang="ko-KR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측위 인프라 </a:t>
            </a:r>
            <a:r>
              <a:rPr kumimoji="1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DB </a:t>
            </a:r>
            <a:r>
              <a:rPr kumimoji="1" lang="ko-KR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생성 기술 </a:t>
            </a:r>
            <a:r>
              <a:rPr kumimoji="1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V2</a:t>
            </a:r>
            <a:endParaRPr kumimoji="1" lang="en-US" altLang="ko-KR" sz="2800" b="1" i="0" u="none" strike="noStrike" kern="1200" cap="none" spc="0" normalizeH="0" baseline="0" noProof="0" dirty="0" smtClean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762000" marR="0" lvl="1" indent="-28575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kumimoji="1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내용</a:t>
            </a:r>
            <a:endParaRPr kumimoji="1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990600" marR="0" lvl="2" indent="-276225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1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수집된 </a:t>
            </a:r>
            <a:r>
              <a:rPr kumimoji="1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측위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인프라 정보를 가공한 통계 값을 바탕으로 </a:t>
            </a:r>
            <a:r>
              <a:rPr kumimoji="1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측위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시 필요한 정확한 </a:t>
            </a:r>
            <a:r>
              <a:rPr kumimoji="1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측위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인프라 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DB</a:t>
            </a:r>
            <a:r>
              <a: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를 자동으로 생성하는 </a:t>
            </a:r>
            <a:r>
              <a:rPr kumimoji="1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기술</a:t>
            </a:r>
            <a:endParaRPr kumimoji="1" lang="en-US" altLang="ko-K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990600" marR="0" lvl="2" indent="-276225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1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플랫폼을 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구성하는 사업자가 원하는 조건에 맞춰 수집 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DB</a:t>
            </a:r>
            <a:r>
              <a: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를 로딩하고 이를 필터링 한 뒤 적절한 형식의 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DB</a:t>
            </a:r>
            <a:r>
              <a: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를 자동으로 생성하는 기능을 </a:t>
            </a:r>
            <a:r>
              <a:rPr kumimoji="1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제공</a:t>
            </a:r>
            <a:endParaRPr kumimoji="1" lang="en-US" altLang="ko-K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990600" marR="0" lvl="2" indent="-276225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V2</a:t>
            </a:r>
            <a:r>
              <a: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에서 대표지점마다 인프라 별로 수집데이터를 분류해 분석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/</a:t>
            </a:r>
            <a:r>
              <a: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가공할 수 있도록 생성 로직을 개선하고 지자기 인프라 데이터 처리를 위한 축 변환 시스템이 신규 추가됨</a:t>
            </a:r>
            <a:endParaRPr kumimoji="1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762000" marR="0" lvl="1" indent="-28575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kumimoji="1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범위</a:t>
            </a:r>
            <a:endParaRPr kumimoji="1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990600" marR="0" lvl="2" indent="-276225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1" lang="ko-KR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측위</a:t>
            </a:r>
            <a:r>
              <a:rPr kumimoji="1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인프라 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DB </a:t>
            </a:r>
            <a:r>
              <a: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생성 기술 </a:t>
            </a:r>
            <a:r>
              <a:rPr kumimoji="1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상세설계서</a:t>
            </a:r>
            <a:endParaRPr kumimoji="1" lang="en-US" altLang="ko-K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990600" marR="0" lvl="2" indent="-276225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1" lang="ko-KR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측위</a:t>
            </a:r>
            <a:r>
              <a:rPr kumimoji="1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인프라 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DB </a:t>
            </a:r>
            <a:r>
              <a: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생성 기술 시험절차서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/</a:t>
            </a:r>
            <a:r>
              <a:rPr kumimoji="1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결과서</a:t>
            </a:r>
            <a:endParaRPr kumimoji="1" lang="en-US" altLang="ko-K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990600" marR="0" lvl="2" indent="-276225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1" lang="ko-KR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측위</a:t>
            </a:r>
            <a:r>
              <a:rPr kumimoji="1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인프라 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DB </a:t>
            </a:r>
            <a:r>
              <a: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생성 기술 프로그램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(</a:t>
            </a:r>
            <a:r>
              <a: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소스코드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)</a:t>
            </a: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714375" marR="0" lvl="2" indent="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Tx/>
              <a:buNone/>
              <a:defRPr/>
            </a:pPr>
            <a:endParaRPr kumimoji="1" lang="ko-KR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762000" marR="0" lvl="1" indent="-28575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kumimoji="1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기술 개발 현황</a:t>
            </a:r>
            <a:endParaRPr kumimoji="1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990600" marR="0" lvl="2" indent="-276225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실제 환경에서 성능 검증이 이루어지는 단계 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(TRL 7)</a:t>
            </a:r>
            <a:endParaRPr kumimoji="1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714375" marR="0" lvl="2" indent="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Tx/>
              <a:buNone/>
              <a:defRPr/>
            </a:pPr>
            <a:endParaRPr kumimoji="1" lang="en-US" altLang="ko-KR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990600" marR="0" lvl="2" indent="-276225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 typeface="Arial" panose="020B0604020202020204" pitchFamily="34" charset="0"/>
              <a:buChar char="•"/>
              <a:defRPr/>
            </a:pPr>
            <a:endParaRPr kumimoji="1" lang="ko-KR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grpSp>
        <p:nvGrpSpPr>
          <p:cNvPr id="9221" name="그룹 6"/>
          <p:cNvGrpSpPr/>
          <p:nvPr/>
        </p:nvGrpSpPr>
        <p:grpSpPr>
          <a:xfrm>
            <a:off x="6465888" y="3697288"/>
            <a:ext cx="2373312" cy="1984375"/>
            <a:chOff x="3603192" y="3592066"/>
            <a:chExt cx="5433304" cy="2947737"/>
          </a:xfrm>
        </p:grpSpPr>
        <p:pic>
          <p:nvPicPr>
            <p:cNvPr id="9223" name="Picture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603192" y="3592066"/>
              <a:ext cx="4137160" cy="248813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24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11126" y="4271087"/>
              <a:ext cx="4025370" cy="226871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9" name="Text Box 2061"/>
          <p:cNvSpPr txBox="1">
            <a:spLocks noChangeArrowheads="1"/>
          </p:cNvSpPr>
          <p:nvPr/>
        </p:nvSpPr>
        <p:spPr bwMode="auto">
          <a:xfrm>
            <a:off x="5435600" y="6400800"/>
            <a:ext cx="2997200" cy="276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0000"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en-US" altLang="ko-KR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SW</a:t>
            </a:r>
            <a:r>
              <a:rPr kumimoji="0" lang="ko-KR" altLang="en-US" sz="1200" kern="1200" cap="none" spc="0" normalizeH="0" baseline="0" noProof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콘텐츠연구소</a:t>
            </a:r>
            <a:r>
              <a:rPr kumimoji="0" lang="en-US" altLang="ko-KR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/</a:t>
            </a:r>
            <a:r>
              <a:rPr kumimoji="0" lang="ko-KR" altLang="en-US" sz="1200" kern="1200" cap="none" spc="0" normalizeH="0" baseline="0" noProof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지능로보틱스연구본부</a:t>
            </a:r>
            <a:endParaRPr kumimoji="0" lang="ko-KR" altLang="en-US" sz="1200" kern="1200" cap="none" spc="0" normalizeH="0" baseline="0" noProof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gtrE" panose="02030600000101010101" pitchFamily="18" charset="-127"/>
              <a:ea typeface="HYgtrE" panose="02030600000101010101" pitchFamily="18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슬라이드 번호 개체 틀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wrap="none" anchor="ctr">
            <a:spAutoFit/>
          </a:bodyPr>
          <a:p>
            <a:pPr marL="0" indent="0" algn="r" eaLnBrk="1" hangingPunct="1">
              <a:spcBef>
                <a:spcPct val="0"/>
              </a:spcBef>
              <a:buClrTx/>
              <a:buFontTx/>
              <a:buNone/>
            </a:pPr>
            <a:fld id="{9A0DB2DC-4C9A-4742-B13C-FB6460FD3503}" type="slidenum">
              <a:rPr lang="en-US" altLang="ko-KR" sz="1400" b="1" dirty="0">
                <a:latin typeface="Gulim" panose="020B0600000101010101" pitchFamily="50" charset="-127"/>
              </a:rPr>
            </a:fld>
            <a:endParaRPr lang="en-US" altLang="ko-KR" sz="1400" b="1" dirty="0">
              <a:latin typeface="Gulim" panose="020B0600000101010101" pitchFamily="50" charset="-127"/>
            </a:endParaRPr>
          </a:p>
        </p:txBody>
      </p:sp>
      <p:sp>
        <p:nvSpPr>
          <p:cNvPr id="10243" name="Rectangle 2"/>
          <p:cNvSpPr>
            <a:spLocks noGrp="1"/>
          </p:cNvSpPr>
          <p:nvPr>
            <p:ph type="title" hasCustomPrompt="1"/>
          </p:nvPr>
        </p:nvSpPr>
        <p:spPr>
          <a:xfrm>
            <a:off x="304800" y="258763"/>
            <a:ext cx="7162800" cy="519112"/>
          </a:xfrm>
          <a:ln/>
        </p:spPr>
        <p:txBody>
          <a:bodyPr vert="horz" wrap="square" lIns="91440" tIns="45720" rIns="91440" bIns="45720" anchor="ctr">
            <a:spAutoFit/>
          </a:bodyPr>
          <a:p>
            <a:pPr eaLnBrk="1" hangingPunct="1"/>
            <a:r>
              <a:rPr lang="en-US" altLang="ko-KR" sz="2800" dirty="0">
                <a:solidFill>
                  <a:srgbClr val="4D4D4D"/>
                </a:solidFill>
                <a:latin typeface="HYmjrE" panose="02030600000101010101" pitchFamily="18" charset="-127"/>
                <a:ea typeface="HYmjrE" panose="02030600000101010101" pitchFamily="18" charset="-127"/>
              </a:rPr>
              <a:t>2</a:t>
            </a:r>
            <a:r>
              <a:rPr lang="en-US" altLang="ko-KR" sz="2600" b="0" dirty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 dirty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기술이전 내용 및 범위</a:t>
            </a:r>
            <a:endParaRPr lang="ko-KR" altLang="en-US" sz="2600" b="0" dirty="0">
              <a:solidFill>
                <a:srgbClr val="4D4D4D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357188" y="928688"/>
            <a:ext cx="8501063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6200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990600" indent="-276225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Tx/>
              <a:buFont typeface="GulimChe" panose="020B0609000101010101" pitchFamily="49" charset="-127"/>
              <a:buChar char="▣"/>
              <a:defRPr/>
            </a:pPr>
            <a:r>
              <a:rPr kumimoji="1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</a:t>
            </a:r>
            <a:r>
              <a:rPr kumimoji="1" lang="ko-KR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비영상</a:t>
            </a:r>
            <a:r>
              <a:rPr kumimoji="1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기반 </a:t>
            </a:r>
            <a:r>
              <a:rPr kumimoji="1" lang="ko-KR" altLang="en-US" sz="2800" b="1" i="0" u="none" strike="noStrike" kern="1200" cap="none" spc="0" normalizeH="0" baseline="0" noProof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복합측위</a:t>
            </a:r>
            <a:r>
              <a:rPr kumimoji="1" lang="ko-KR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기술 </a:t>
            </a:r>
            <a:r>
              <a:rPr kumimoji="1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V2</a:t>
            </a:r>
            <a:endParaRPr kumimoji="1" lang="en-US" altLang="ko-KR" sz="2800" b="1" i="0" u="none" strike="noStrike" kern="1200" cap="none" spc="0" normalizeH="0" baseline="0" noProof="0" dirty="0" smtClean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762000" marR="0" lvl="1" indent="-28575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kumimoji="1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내용</a:t>
            </a:r>
            <a:endParaRPr kumimoji="1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990600" marR="0" lvl="2" indent="-276225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1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Wi-Fi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, BLE, </a:t>
            </a:r>
            <a:r>
              <a: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지자기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, </a:t>
            </a:r>
            <a:r>
              <a: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기압 정보를 활용하여 단말의 방향 정보를 생성하고 이를 이용하여 비정상적인 단말 위치정보를 필터링하는 </a:t>
            </a:r>
            <a:r>
              <a:rPr kumimoji="1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알고리즘</a:t>
            </a:r>
            <a:endParaRPr kumimoji="1" lang="en-US" altLang="ko-K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990600" marR="0" lvl="2" indent="-276225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1" lang="ko-KR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측위</a:t>
            </a:r>
            <a:r>
              <a:rPr kumimoji="1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필터 설정 및 시뮬레이션 기능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, </a:t>
            </a:r>
            <a:r>
              <a:rPr kumimoji="1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측위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로그 저장 기능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, 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각종 </a:t>
            </a:r>
            <a:r>
              <a:rPr kumimoji="1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측위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알고리즘 및 지도 선택 기능 </a:t>
            </a:r>
            <a:r>
              <a: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등을 </a:t>
            </a:r>
            <a:r>
              <a:rPr kumimoji="1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제공</a:t>
            </a:r>
            <a:endParaRPr kumimoji="1" lang="en-US" altLang="ko-K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990600" marR="0" lvl="2" indent="-276225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V2</a:t>
            </a:r>
            <a:r>
              <a: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에서 적응형 파티클 필터 기능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, </a:t>
            </a:r>
            <a:r>
              <a: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항법 좌표계 기반 지자기 측위 기술 등이 신규 </a:t>
            </a:r>
            <a:r>
              <a:rPr kumimoji="1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추가됨</a:t>
            </a:r>
            <a:endParaRPr kumimoji="1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714375" marR="0" lvl="2" indent="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Tx/>
              <a:buNone/>
              <a:defRPr/>
            </a:pPr>
            <a:endParaRPr kumimoji="1" lang="ko-KR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762000" marR="0" lvl="1" indent="-28575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kumimoji="1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범위</a:t>
            </a:r>
            <a:endParaRPr kumimoji="1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990600" marR="0" lvl="2" indent="-276225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1" lang="ko-KR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비영상</a:t>
            </a:r>
            <a:r>
              <a:rPr kumimoji="1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기반 </a:t>
            </a:r>
            <a:r>
              <a:rPr kumimoji="1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복합측위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기술 </a:t>
            </a:r>
            <a:r>
              <a:rPr kumimoji="1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V2 </a:t>
            </a:r>
            <a:r>
              <a:rPr kumimoji="1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상세설계서</a:t>
            </a:r>
            <a:endParaRPr kumimoji="1" lang="en-US" altLang="ko-K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990600" marR="0" lvl="2" indent="-276225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1" lang="ko-KR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비영상</a:t>
            </a:r>
            <a:r>
              <a:rPr kumimoji="1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기반 </a:t>
            </a:r>
            <a:r>
              <a:rPr kumimoji="1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복합측위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기술 </a:t>
            </a:r>
            <a:r>
              <a:rPr kumimoji="1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V2 </a:t>
            </a:r>
            <a:r>
              <a:rPr kumimoji="1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시험절차서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/</a:t>
            </a:r>
            <a:r>
              <a:rPr kumimoji="1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결과서</a:t>
            </a:r>
            <a:endParaRPr kumimoji="1" lang="en-US" altLang="ko-K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990600" marR="0" lvl="2" indent="-276225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1" lang="ko-KR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비영상</a:t>
            </a:r>
            <a:r>
              <a:rPr kumimoji="1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기반 </a:t>
            </a:r>
            <a:r>
              <a:rPr kumimoji="1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복합측위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기술 </a:t>
            </a:r>
            <a:r>
              <a:rPr kumimoji="1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V2 </a:t>
            </a:r>
            <a:r>
              <a:rPr kumimoji="1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프로그램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(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소스코드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)</a:t>
            </a:r>
            <a:endParaRPr kumimoji="1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714375" marR="0" lvl="2" indent="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Tx/>
              <a:buNone/>
              <a:defRPr/>
            </a:pPr>
            <a:endParaRPr kumimoji="1" lang="ko-KR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762000" marR="0" lvl="1" indent="-28575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kumimoji="1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기술 개발 현황</a:t>
            </a:r>
            <a:endParaRPr kumimoji="1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990600" marR="0" lvl="2" indent="-276225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실제 환경에서 성능 검증이 이루어지는 단계 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(TRL 7)</a:t>
            </a:r>
            <a:endParaRPr kumimoji="1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714375" marR="0" lvl="2" indent="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Tx/>
              <a:buNone/>
              <a:defRPr/>
            </a:pPr>
            <a:endParaRPr kumimoji="1" lang="en-US" altLang="ko-KR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990600" marR="0" lvl="2" indent="-276225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 typeface="Arial" panose="020B0604020202020204" pitchFamily="34" charset="0"/>
              <a:buChar char="•"/>
              <a:defRPr/>
            </a:pPr>
            <a:endParaRPr kumimoji="1" lang="ko-KR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pic>
        <p:nvPicPr>
          <p:cNvPr id="10245" name="그림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02513" y="3717925"/>
            <a:ext cx="1417637" cy="2519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 Box 2061"/>
          <p:cNvSpPr txBox="1">
            <a:spLocks noChangeArrowheads="1"/>
          </p:cNvSpPr>
          <p:nvPr/>
        </p:nvSpPr>
        <p:spPr bwMode="auto">
          <a:xfrm>
            <a:off x="5435600" y="6400800"/>
            <a:ext cx="2997200" cy="276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0000"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en-US" altLang="ko-KR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SW</a:t>
            </a:r>
            <a:r>
              <a:rPr kumimoji="0" lang="ko-KR" altLang="en-US" sz="1200" kern="1200" cap="none" spc="0" normalizeH="0" baseline="0" noProof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콘텐츠연구소</a:t>
            </a:r>
            <a:r>
              <a:rPr kumimoji="0" lang="en-US" altLang="ko-KR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/</a:t>
            </a:r>
            <a:r>
              <a:rPr kumimoji="0" lang="ko-KR" altLang="en-US" sz="1200" kern="1200" cap="none" spc="0" normalizeH="0" baseline="0" noProof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지능로보틱스연구본부</a:t>
            </a:r>
            <a:endParaRPr kumimoji="0" lang="ko-KR" altLang="en-US" sz="1200" kern="1200" cap="none" spc="0" normalizeH="0" baseline="0" noProof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gtrE" panose="02030600000101010101" pitchFamily="18" charset="-127"/>
              <a:ea typeface="HYgtrE" panose="02030600000101010101" pitchFamily="18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슬라이드 번호 개체 틀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wrap="none" anchor="ctr">
            <a:spAutoFit/>
          </a:bodyPr>
          <a:p>
            <a:pPr marL="0" indent="0" algn="r" eaLnBrk="1" hangingPunct="1">
              <a:spcBef>
                <a:spcPct val="0"/>
              </a:spcBef>
              <a:buClrTx/>
              <a:buFontTx/>
              <a:buNone/>
            </a:pPr>
            <a:fld id="{9A0DB2DC-4C9A-4742-B13C-FB6460FD3503}" type="slidenum">
              <a:rPr lang="en-US" altLang="ko-KR" sz="1400" b="1" dirty="0">
                <a:latin typeface="Gulim" panose="020B0600000101010101" pitchFamily="50" charset="-127"/>
              </a:rPr>
            </a:fld>
            <a:endParaRPr lang="en-US" altLang="ko-KR" sz="1400" b="1" dirty="0">
              <a:latin typeface="Gulim" panose="020B0600000101010101" pitchFamily="50" charset="-127"/>
            </a:endParaRPr>
          </a:p>
        </p:txBody>
      </p:sp>
      <p:sp>
        <p:nvSpPr>
          <p:cNvPr id="11267" name="Rectangle 2"/>
          <p:cNvSpPr>
            <a:spLocks noGrp="1"/>
          </p:cNvSpPr>
          <p:nvPr>
            <p:ph type="title" hasCustomPrompt="1"/>
          </p:nvPr>
        </p:nvSpPr>
        <p:spPr>
          <a:xfrm>
            <a:off x="304800" y="258763"/>
            <a:ext cx="7162800" cy="519112"/>
          </a:xfrm>
          <a:ln/>
        </p:spPr>
        <p:txBody>
          <a:bodyPr vert="horz" wrap="square" lIns="91440" tIns="45720" rIns="91440" bIns="45720" anchor="ctr">
            <a:spAutoFit/>
          </a:bodyPr>
          <a:p>
            <a:pPr eaLnBrk="1" hangingPunct="1"/>
            <a:r>
              <a:rPr lang="en-US" altLang="ko-KR" sz="2800" dirty="0">
                <a:solidFill>
                  <a:srgbClr val="4D4D4D"/>
                </a:solidFill>
                <a:latin typeface="HYmjrE" panose="02030600000101010101" pitchFamily="18" charset="-127"/>
                <a:ea typeface="HYmjrE" panose="02030600000101010101" pitchFamily="18" charset="-127"/>
              </a:rPr>
              <a:t>2</a:t>
            </a:r>
            <a:r>
              <a:rPr lang="en-US" altLang="ko-KR" sz="2600" b="0" dirty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 dirty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기술이전 내용 및 범위</a:t>
            </a:r>
            <a:endParaRPr lang="ko-KR" altLang="en-US" sz="2600" b="0" dirty="0">
              <a:solidFill>
                <a:srgbClr val="4D4D4D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357188" y="928688"/>
            <a:ext cx="8501063" cy="538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62000" indent="-28575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990600" indent="-276225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CC0066"/>
              </a:buClr>
              <a:buSzTx/>
              <a:buFont typeface="GulimChe" panose="020B0609000101010101" pitchFamily="49" charset="-127"/>
              <a:buChar char="▣"/>
              <a:defRPr/>
            </a:pPr>
            <a:r>
              <a:rPr kumimoji="1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</a:t>
            </a:r>
            <a:r>
              <a:rPr kumimoji="1" lang="ko-KR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측위</a:t>
            </a:r>
            <a:r>
              <a:rPr kumimoji="1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인프라 </a:t>
            </a:r>
            <a:r>
              <a:rPr kumimoji="1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DB </a:t>
            </a:r>
            <a:r>
              <a:rPr kumimoji="1" lang="ko-KR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갱신 기술 </a:t>
            </a:r>
            <a:r>
              <a:rPr kumimoji="1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V1</a:t>
            </a:r>
            <a:endParaRPr kumimoji="1" lang="en-US" altLang="ko-KR" sz="2800" b="1" i="0" u="none" strike="noStrike" kern="1200" cap="none" spc="0" normalizeH="0" baseline="0" noProof="0" dirty="0" smtClean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762000" marR="0" lvl="1" indent="-285750" algn="l" defTabSz="914400" rtl="0" eaLnBrk="1" fontAlgn="base" latinLnBrk="1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6600CC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kumimoji="1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내용</a:t>
            </a:r>
            <a:endParaRPr kumimoji="1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990600" marR="0" lvl="2" indent="-276225" algn="l" defTabSz="914400" rtl="0" eaLnBrk="1" fontAlgn="base" latinLnBrk="1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3333CC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1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스마트 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폰을 소지한 사용자로부터 얻은 </a:t>
            </a:r>
            <a:r>
              <a:rPr kumimoji="1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측위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자원 정보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(Wi-Fi, BLE, 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각종 </a:t>
            </a:r>
            <a:r>
              <a:rPr kumimoji="1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센서정보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)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를 바탕으로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, </a:t>
            </a:r>
            <a:r>
              <a:rPr kumimoji="1" lang="ko-KR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측위</a:t>
            </a:r>
            <a:r>
              <a:rPr kumimoji="1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인프라 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DB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변화를 감지하여 </a:t>
            </a:r>
            <a:r>
              <a:rPr kumimoji="1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주기적으로 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갱신하는 기술</a:t>
            </a:r>
            <a:endParaRPr kumimoji="1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990600" marR="0" lvl="2" indent="-276225" algn="l" defTabSz="914400" rtl="0" eaLnBrk="1" fontAlgn="base" latinLnBrk="1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3333CC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1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참여형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데이터 획득 시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, 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단말의 종류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, </a:t>
            </a:r>
            <a:r>
              <a:rPr kumimoji="1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소지상태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및 자세 등 어떠한 제약도 가하지 않음</a:t>
            </a:r>
            <a:endParaRPr kumimoji="1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990600" marR="0" lvl="2" indent="-276225" algn="l" defTabSz="914400" rtl="0" eaLnBrk="1" fontAlgn="base" latinLnBrk="1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3333CC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획득한 데이터를 분석하여 사용자의 이동경로를 재구성하되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, </a:t>
            </a:r>
            <a:r>
              <a:rPr kumimoji="1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측위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인프라 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DB 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갱신에 활용할 고품질 데이터만 분류</a:t>
            </a:r>
            <a:endParaRPr kumimoji="1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990600" marR="0" lvl="2" indent="-276225" algn="l" defTabSz="914400" rtl="0" eaLnBrk="1" fontAlgn="base" latinLnBrk="1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3333CC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선별된 고품질 </a:t>
            </a:r>
            <a:r>
              <a:rPr kumimoji="1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참여형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데이터를 이용하여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, 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기존 </a:t>
            </a:r>
            <a:r>
              <a:rPr kumimoji="1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측위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인프라 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DB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를 갱신하여 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DB 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품질 및 </a:t>
            </a:r>
            <a:r>
              <a:rPr kumimoji="1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측위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성능을 </a:t>
            </a:r>
            <a:r>
              <a:rPr kumimoji="1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유지함</a:t>
            </a:r>
            <a:endParaRPr kumimoji="1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762000" marR="0" lvl="1" indent="-285750" algn="l" defTabSz="914400" rtl="0" eaLnBrk="1" fontAlgn="base" latinLnBrk="1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6600CC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kumimoji="1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범위</a:t>
            </a:r>
            <a:endParaRPr kumimoji="1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990600" marR="0" lvl="2" indent="-276225" algn="l" defTabSz="914400" rtl="0" eaLnBrk="1" fontAlgn="base" latinLnBrk="1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3333CC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1" lang="ko-KR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측위</a:t>
            </a:r>
            <a:r>
              <a:rPr kumimoji="1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인프라 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DB </a:t>
            </a:r>
            <a:r>
              <a:rPr kumimoji="1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갱신 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기술 </a:t>
            </a:r>
            <a:r>
              <a:rPr kumimoji="1" lang="ko-KR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상세설계서</a:t>
            </a:r>
            <a:endParaRPr kumimoji="1" lang="en-US" altLang="ko-K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990600" marR="0" lvl="2" indent="-276225" algn="l" defTabSz="914400" rtl="0" eaLnBrk="1" fontAlgn="base" latinLnBrk="1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3333CC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1" lang="ko-KR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측위</a:t>
            </a:r>
            <a:r>
              <a:rPr kumimoji="1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인프라 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DB </a:t>
            </a:r>
            <a:r>
              <a:rPr kumimoji="1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갱신 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기술 </a:t>
            </a:r>
            <a:r>
              <a:rPr kumimoji="1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시험절차서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/</a:t>
            </a:r>
            <a:r>
              <a:rPr kumimoji="1" lang="ko-KR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결과서</a:t>
            </a:r>
            <a:endParaRPr kumimoji="1" lang="en-US" altLang="ko-K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990600" marR="0" lvl="2" indent="-276225" algn="l" defTabSz="914400" rtl="0" eaLnBrk="1" fontAlgn="base" latinLnBrk="1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3333CC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1" lang="ko-KR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측위</a:t>
            </a:r>
            <a:r>
              <a:rPr kumimoji="1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인프라 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DB </a:t>
            </a:r>
            <a:r>
              <a:rPr kumimoji="1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갱신 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기술 프로그램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(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소스코드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)</a:t>
            </a:r>
            <a:endParaRPr kumimoji="1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762000" marR="0" lvl="1" indent="-285750" algn="l" defTabSz="914400" rtl="0" eaLnBrk="1" fontAlgn="base" latinLnBrk="1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6600CC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kumimoji="1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기술 </a:t>
            </a:r>
            <a:r>
              <a:rPr kumimoji="1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개발 현황</a:t>
            </a:r>
            <a:endParaRPr kumimoji="1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990600" marR="0" lvl="2" indent="-276225" algn="l" defTabSz="914400" rtl="0" eaLnBrk="1" fontAlgn="base" latinLnBrk="1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3333CC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실제 환경에서 성능 검증이 이루어지는 단계 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(TRL 7)</a:t>
            </a:r>
            <a:endParaRPr kumimoji="1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714375" marR="0" lvl="2" indent="0" algn="l" defTabSz="914400" rtl="0" eaLnBrk="1" fontAlgn="base" latinLnBrk="1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3333CC"/>
              </a:buClr>
              <a:buSzTx/>
              <a:buFontTx/>
              <a:buNone/>
              <a:defRPr/>
            </a:pPr>
            <a:endParaRPr kumimoji="1" lang="en-US" altLang="ko-KR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990600" marR="0" lvl="2" indent="-276225" algn="l" defTabSz="914400" rtl="0" eaLnBrk="1" fontAlgn="base" latinLnBrk="1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3333CC"/>
              </a:buClr>
              <a:buSzTx/>
              <a:buFont typeface="Arial" panose="020B0604020202020204" pitchFamily="34" charset="0"/>
              <a:buChar char="•"/>
              <a:defRPr/>
            </a:pPr>
            <a:endParaRPr kumimoji="1" lang="ko-KR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sp>
        <p:nvSpPr>
          <p:cNvPr id="9" name="Text Box 2061"/>
          <p:cNvSpPr txBox="1">
            <a:spLocks noChangeArrowheads="1"/>
          </p:cNvSpPr>
          <p:nvPr/>
        </p:nvSpPr>
        <p:spPr bwMode="auto">
          <a:xfrm>
            <a:off x="5435600" y="6400800"/>
            <a:ext cx="2997200" cy="276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0000"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en-US" altLang="ko-KR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SW</a:t>
            </a:r>
            <a:r>
              <a:rPr kumimoji="0" lang="ko-KR" altLang="en-US" sz="1200" kern="1200" cap="none" spc="0" normalizeH="0" baseline="0" noProof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콘텐츠연구소</a:t>
            </a:r>
            <a:r>
              <a:rPr kumimoji="0" lang="en-US" altLang="ko-KR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/</a:t>
            </a:r>
            <a:r>
              <a:rPr kumimoji="0" lang="ko-KR" altLang="en-US" sz="1200" kern="1200" cap="none" spc="0" normalizeH="0" baseline="0" noProof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지능로보틱스연구본부</a:t>
            </a:r>
            <a:endParaRPr kumimoji="0" lang="ko-KR" altLang="en-US" sz="1200" kern="1200" cap="none" spc="0" normalizeH="0" baseline="0" noProof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gtrE" panose="02030600000101010101" pitchFamily="18" charset="-127"/>
              <a:ea typeface="HYgtrE" panose="02030600000101010101" pitchFamily="18" charset="-127"/>
              <a:cs typeface="+mn-cs"/>
            </a:endParaRPr>
          </a:p>
        </p:txBody>
      </p:sp>
      <p:pic>
        <p:nvPicPr>
          <p:cNvPr id="11270" name="그림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37275" y="4186238"/>
            <a:ext cx="2927350" cy="12017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모서리가 둥근 직사각형 10"/>
          <p:cNvSpPr/>
          <p:nvPr/>
        </p:nvSpPr>
        <p:spPr>
          <a:xfrm>
            <a:off x="6103938" y="4113213"/>
            <a:ext cx="3021013" cy="1274763"/>
          </a:xfrm>
          <a:prstGeom prst="roundRect">
            <a:avLst>
              <a:gd name="adj" fmla="val 2858"/>
            </a:avLst>
          </a:prstGeom>
          <a:noFill/>
          <a:ln w="9525">
            <a:solidFill>
              <a:srgbClr val="969696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HY헤드라인M" pitchFamily="18" charset="-127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슬라이드 번호 개체 틀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wrap="none" anchor="ctr">
            <a:spAutoFit/>
          </a:bodyPr>
          <a:p>
            <a:pPr marL="0" indent="0" algn="r" eaLnBrk="1" hangingPunct="1">
              <a:spcBef>
                <a:spcPct val="0"/>
              </a:spcBef>
              <a:buClrTx/>
              <a:buFontTx/>
              <a:buNone/>
            </a:pPr>
            <a:fld id="{9A0DB2DC-4C9A-4742-B13C-FB6460FD3503}" type="slidenum">
              <a:rPr lang="en-US" altLang="ko-KR" sz="1400" b="1" dirty="0">
                <a:latin typeface="Gulim" panose="020B0600000101010101" pitchFamily="50" charset="-127"/>
              </a:rPr>
            </a:fld>
            <a:endParaRPr lang="en-US" altLang="ko-KR" sz="1400" b="1" dirty="0">
              <a:latin typeface="Gulim" panose="020B0600000101010101" pitchFamily="50" charset="-127"/>
            </a:endParaRPr>
          </a:p>
        </p:txBody>
      </p:sp>
      <p:sp>
        <p:nvSpPr>
          <p:cNvPr id="12291" name="Rectangle 2"/>
          <p:cNvSpPr>
            <a:spLocks noGrp="1"/>
          </p:cNvSpPr>
          <p:nvPr>
            <p:ph type="title" hasCustomPrompt="1"/>
          </p:nvPr>
        </p:nvSpPr>
        <p:spPr>
          <a:xfrm>
            <a:off x="304800" y="258763"/>
            <a:ext cx="7162800" cy="519112"/>
          </a:xfrm>
          <a:ln/>
        </p:spPr>
        <p:txBody>
          <a:bodyPr vert="horz" wrap="square" lIns="91440" tIns="45720" rIns="91440" bIns="45720" anchor="ctr">
            <a:spAutoFit/>
          </a:bodyPr>
          <a:p>
            <a:pPr eaLnBrk="1" hangingPunct="1"/>
            <a:r>
              <a:rPr lang="en-US" altLang="ko-KR" sz="2800" dirty="0">
                <a:solidFill>
                  <a:srgbClr val="4D4D4D"/>
                </a:solidFill>
                <a:latin typeface="HYmjrE" panose="02030600000101010101" pitchFamily="18" charset="-127"/>
                <a:ea typeface="HYmjrE" panose="02030600000101010101" pitchFamily="18" charset="-127"/>
              </a:rPr>
              <a:t>2</a:t>
            </a:r>
            <a:r>
              <a:rPr lang="en-US" altLang="ko-KR" sz="2600" b="0" dirty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 dirty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기술이전 내용 및 범위</a:t>
            </a:r>
            <a:endParaRPr lang="ko-KR" altLang="en-US" sz="2600" b="0" dirty="0">
              <a:solidFill>
                <a:srgbClr val="4D4D4D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57188" y="928688"/>
            <a:ext cx="8501063" cy="9874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Tx/>
              <a:buFont typeface="GulimChe" panose="020B0609000101010101" pitchFamily="49" charset="-127"/>
              <a:buChar char="▣"/>
              <a:defRPr/>
            </a:pPr>
            <a:r>
              <a:rPr kumimoji="1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기술 개발 현황</a:t>
            </a:r>
            <a:endParaRPr kumimoji="1" lang="en-US" altLang="ko-KR" sz="1100" b="1" i="0" u="none" strike="noStrike" kern="120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762000" marR="0" lvl="1" indent="-28575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kumimoji="1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</a:t>
            </a:r>
            <a:r>
              <a:rPr kumimoji="1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기술성숙도</a:t>
            </a: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(</a:t>
            </a:r>
            <a:r>
              <a:rPr kumimoji="1" lang="en-US" altLang="ko-KR" sz="2000" b="0" i="0" u="none" strike="noStrike" kern="1200" cap="none" spc="-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TRL : Technology Readiness Level</a:t>
            </a: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)</a:t>
            </a:r>
            <a:r>
              <a:rPr kumimoji="1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단계 </a:t>
            </a:r>
            <a:r>
              <a:rPr kumimoji="1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:  (  7  )</a:t>
            </a:r>
            <a:r>
              <a:rPr kumimoji="1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단계</a:t>
            </a:r>
            <a:endParaRPr kumimoji="1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pic>
        <p:nvPicPr>
          <p:cNvPr id="1229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1844675"/>
            <a:ext cx="8572500" cy="4181475"/>
          </a:xfrm>
          <a:prstGeom prst="rect">
            <a:avLst/>
          </a:prstGeom>
          <a:noFill/>
          <a:ln w="101600">
            <a:noFill/>
          </a:ln>
        </p:spPr>
      </p:pic>
      <p:sp>
        <p:nvSpPr>
          <p:cNvPr id="8" name="Text Box 2061"/>
          <p:cNvSpPr txBox="1">
            <a:spLocks noChangeArrowheads="1"/>
          </p:cNvSpPr>
          <p:nvPr/>
        </p:nvSpPr>
        <p:spPr bwMode="auto">
          <a:xfrm>
            <a:off x="5435600" y="6400800"/>
            <a:ext cx="2997200" cy="276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0000"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en-US" altLang="ko-KR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SW</a:t>
            </a:r>
            <a:r>
              <a:rPr kumimoji="0" lang="ko-KR" altLang="en-US" sz="1200" kern="1200" cap="none" spc="0" normalizeH="0" baseline="0" noProof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콘텐츠연구소</a:t>
            </a:r>
            <a:r>
              <a:rPr kumimoji="0" lang="en-US" altLang="ko-KR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/</a:t>
            </a:r>
            <a:r>
              <a:rPr kumimoji="0" lang="ko-KR" altLang="en-US" sz="1200" kern="1200" cap="none" spc="0" normalizeH="0" baseline="0" noProof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지능로보틱스연구본부</a:t>
            </a:r>
            <a:endParaRPr kumimoji="0" lang="ko-KR" altLang="en-US" sz="1200" kern="1200" cap="none" spc="0" normalizeH="0" baseline="0" noProof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gtrE" panose="02030600000101010101" pitchFamily="18" charset="-127"/>
              <a:ea typeface="HYgtrE" panose="02030600000101010101" pitchFamily="18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슬라이드 번호 개체 틀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wrap="none" anchor="ctr">
            <a:spAutoFit/>
          </a:bodyPr>
          <a:p>
            <a:pPr marL="0" indent="0" algn="r" eaLnBrk="1" hangingPunct="1">
              <a:spcBef>
                <a:spcPct val="0"/>
              </a:spcBef>
              <a:buClrTx/>
              <a:buFontTx/>
              <a:buNone/>
            </a:pPr>
            <a:fld id="{9A0DB2DC-4C9A-4742-B13C-FB6460FD3503}" type="slidenum">
              <a:rPr lang="en-US" altLang="ko-KR" sz="1400" b="1" dirty="0">
                <a:latin typeface="Gulim" panose="020B0600000101010101" pitchFamily="50" charset="-127"/>
              </a:rPr>
            </a:fld>
            <a:endParaRPr lang="en-US" altLang="ko-KR" sz="1400" b="1" dirty="0">
              <a:latin typeface="Gulim" panose="020B0600000101010101" pitchFamily="50" charset="-127"/>
            </a:endParaRPr>
          </a:p>
        </p:txBody>
      </p:sp>
      <p:sp>
        <p:nvSpPr>
          <p:cNvPr id="13315" name="Rectangle 2"/>
          <p:cNvSpPr>
            <a:spLocks noGrp="1"/>
          </p:cNvSpPr>
          <p:nvPr>
            <p:ph type="title" hasCustomPrompt="1"/>
          </p:nvPr>
        </p:nvSpPr>
        <p:spPr>
          <a:xfrm>
            <a:off x="304800" y="258763"/>
            <a:ext cx="7162800" cy="519112"/>
          </a:xfrm>
          <a:ln/>
        </p:spPr>
        <p:txBody>
          <a:bodyPr vert="horz" wrap="square" lIns="91440" tIns="45720" rIns="91440" bIns="45720" anchor="ctr">
            <a:spAutoFit/>
          </a:bodyPr>
          <a:p>
            <a:pPr eaLnBrk="1" hangingPunct="1"/>
            <a:r>
              <a:rPr lang="en-US" altLang="ko-KR" sz="2800" dirty="0">
                <a:solidFill>
                  <a:srgbClr val="4D4D4D"/>
                </a:solidFill>
                <a:latin typeface="HYmjrE" panose="02030600000101010101" pitchFamily="18" charset="-127"/>
                <a:ea typeface="HYmjrE" panose="02030600000101010101" pitchFamily="18" charset="-127"/>
              </a:rPr>
              <a:t>3</a:t>
            </a:r>
            <a:r>
              <a:rPr lang="en-US" altLang="ko-KR" sz="2600" b="0" dirty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 dirty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경쟁기술과 비교</a:t>
            </a:r>
            <a:endParaRPr lang="ko-KR" altLang="en-US" sz="2600" b="0" dirty="0">
              <a:solidFill>
                <a:srgbClr val="4D4D4D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3316" name="Rectangle 5"/>
          <p:cNvSpPr/>
          <p:nvPr/>
        </p:nvSpPr>
        <p:spPr>
          <a:xfrm>
            <a:off x="357188" y="1071563"/>
            <a:ext cx="8501062" cy="47529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/>
            <a:r>
              <a:rPr lang="en-US" altLang="ko-KR" sz="2800" b="1" dirty="0">
                <a:solidFill>
                  <a:srgbClr val="CC0066"/>
                </a:solidFill>
                <a:latin typeface="Gulim" panose="020B0600000101010101" pitchFamily="50" charset="-127"/>
              </a:rPr>
              <a:t> </a:t>
            </a:r>
            <a:r>
              <a:rPr lang="ko-KR" altLang="en-US" sz="2800" b="1" dirty="0">
                <a:solidFill>
                  <a:srgbClr val="CC0066"/>
                </a:solidFill>
                <a:latin typeface="Gulim" panose="020B0600000101010101" pitchFamily="50" charset="-127"/>
              </a:rPr>
              <a:t>측위 인프라 정보 수집 기술 </a:t>
            </a:r>
            <a:r>
              <a:rPr lang="en-US" altLang="ko-KR" sz="2800" b="1" dirty="0">
                <a:solidFill>
                  <a:srgbClr val="CC0066"/>
                </a:solidFill>
                <a:latin typeface="Gulim" panose="020B0600000101010101" pitchFamily="50" charset="-127"/>
              </a:rPr>
              <a:t>V2</a:t>
            </a:r>
            <a:endParaRPr lang="en-US" altLang="ko-KR" sz="2800" b="1" dirty="0">
              <a:solidFill>
                <a:srgbClr val="CC0066"/>
              </a:solidFill>
              <a:latin typeface="Gulim" panose="020B0600000101010101" pitchFamily="50" charset="-127"/>
            </a:endParaRPr>
          </a:p>
          <a:p>
            <a:pPr marL="762000" lvl="1" indent="-285750" eaLnBrk="1" hangingPunct="1">
              <a:buFont typeface="Wingdings" panose="05000000000000000000" pitchFamily="2" charset="2"/>
              <a:buChar char="v"/>
            </a:pPr>
            <a:r>
              <a:rPr lang="ko-KR" altLang="en-US" sz="2000" b="1" dirty="0">
                <a:latin typeface="Gulim" panose="020B0600000101010101" pitchFamily="50" charset="-127"/>
              </a:rPr>
              <a:t>스웨덴 </a:t>
            </a:r>
            <a:r>
              <a:rPr lang="en-US" altLang="ko-KR" sz="2000" b="1" dirty="0">
                <a:latin typeface="Gulim" panose="020B0600000101010101" pitchFamily="50" charset="-127"/>
              </a:rPr>
              <a:t>Senion</a:t>
            </a:r>
            <a:r>
              <a:rPr lang="ko-KR" altLang="en-US" sz="2000" b="1" dirty="0">
                <a:latin typeface="Gulim" panose="020B0600000101010101" pitchFamily="50" charset="-127"/>
              </a:rPr>
              <a:t>사는 </a:t>
            </a:r>
            <a:r>
              <a:rPr lang="en-US" altLang="ko-KR" sz="2000" b="1" dirty="0">
                <a:latin typeface="Gulim" panose="020B0600000101010101" pitchFamily="50" charset="-127"/>
              </a:rPr>
              <a:t>SLIndoorLocation</a:t>
            </a:r>
            <a:r>
              <a:rPr lang="ko-KR" altLang="en-US" sz="2000" b="1" dirty="0">
                <a:latin typeface="Gulim" panose="020B0600000101010101" pitchFamily="50" charset="-127"/>
              </a:rPr>
              <a:t>이라는 </a:t>
            </a:r>
            <a:r>
              <a:rPr lang="en-US" altLang="ko-KR" sz="2000" b="1" dirty="0">
                <a:latin typeface="Gulim" panose="020B0600000101010101" pitchFamily="50" charset="-127"/>
              </a:rPr>
              <a:t>Indoor Calibration App</a:t>
            </a:r>
            <a:r>
              <a:rPr lang="ko-KR" altLang="en-US" sz="2000" b="1" dirty="0">
                <a:latin typeface="Gulim" panose="020B0600000101010101" pitchFamily="50" charset="-127"/>
              </a:rPr>
              <a:t>을 통해 초기 </a:t>
            </a:r>
            <a:r>
              <a:rPr lang="en-US" altLang="ko-KR" sz="2000" b="1" dirty="0">
                <a:latin typeface="Gulim" panose="020B0600000101010101" pitchFamily="50" charset="-127"/>
              </a:rPr>
              <a:t>Wi-Fi, </a:t>
            </a:r>
            <a:r>
              <a:rPr lang="ko-KR" altLang="en-US" sz="2000" b="1" dirty="0">
                <a:latin typeface="Gulim" panose="020B0600000101010101" pitchFamily="50" charset="-127"/>
              </a:rPr>
              <a:t>비콘 데이터를 수집함</a:t>
            </a:r>
            <a:endParaRPr lang="ko-KR" altLang="en-US" sz="2000" b="1" dirty="0">
              <a:latin typeface="Gulim" panose="020B0600000101010101" pitchFamily="50" charset="-127"/>
            </a:endParaRPr>
          </a:p>
          <a:p>
            <a:pPr marL="762000" lvl="1" indent="-285750" eaLnBrk="1" hangingPunct="1">
              <a:buFont typeface="Wingdings" panose="05000000000000000000" pitchFamily="2" charset="2"/>
              <a:buChar char="v"/>
            </a:pPr>
            <a:endParaRPr lang="ko-KR" altLang="en-US" sz="2000" b="1" dirty="0">
              <a:latin typeface="Gulim" panose="020B0600000101010101" pitchFamily="50" charset="-127"/>
            </a:endParaRPr>
          </a:p>
          <a:p>
            <a:pPr marL="762000" lvl="1" indent="-285750" eaLnBrk="1" hangingPunct="1">
              <a:buFont typeface="Wingdings" panose="05000000000000000000" pitchFamily="2" charset="2"/>
              <a:buChar char="v"/>
            </a:pPr>
            <a:endParaRPr lang="ko-KR" altLang="en-US" sz="2000" b="1" dirty="0">
              <a:latin typeface="Gulim" panose="020B0600000101010101" pitchFamily="50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395288" y="3068638"/>
          <a:ext cx="8326438" cy="2073275"/>
        </p:xfrm>
        <a:graphic>
          <a:graphicData uri="http://schemas.openxmlformats.org/drawingml/2006/table">
            <a:tbl>
              <a:tblPr firstRow="1" bandRow="1">
                <a:effectLst/>
                <a:tableStyleId>{7DF18680-E054-41AD-8BC1-D1AEF772440D}</a:tableStyleId>
              </a:tblPr>
              <a:tblGrid>
                <a:gridCol w="2304504"/>
                <a:gridCol w="6021933"/>
              </a:tblGrid>
              <a:tr h="4574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 smtClean="0">
                          <a:solidFill>
                            <a:schemeClr val="bg1"/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경쟁기술</a:t>
                      </a:r>
                      <a:endParaRPr lang="ko-KR" altLang="en-US" sz="2400" dirty="0">
                        <a:solidFill>
                          <a:schemeClr val="bg1"/>
                        </a:solidFill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91447" marR="91447" marT="45780" marB="45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 smtClean="0">
                          <a:solidFill>
                            <a:schemeClr val="bg1"/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본 기술의 우수성</a:t>
                      </a:r>
                      <a:endParaRPr lang="ko-KR" altLang="en-US" sz="2400" dirty="0">
                        <a:solidFill>
                          <a:schemeClr val="bg1"/>
                        </a:solidFill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91447" marR="91447" marT="45780" marB="4578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1615781">
                <a:tc>
                  <a:txBody>
                    <a:bodyPr/>
                    <a:lstStyle/>
                    <a:p>
                      <a:pPr algn="just" latinLnBrk="1"/>
                      <a:r>
                        <a:rPr lang="ko-KR" altLang="en-US" sz="20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스웨덴 </a:t>
                      </a:r>
                      <a:endParaRPr lang="en-US" altLang="ko-KR" sz="2000" b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  <a:p>
                      <a:pPr algn="just" latinLnBrk="1"/>
                      <a:r>
                        <a:rPr lang="en-US" altLang="ko-KR" sz="2000" b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Senion</a:t>
                      </a:r>
                      <a:endParaRPr lang="ko-KR" altLang="en-US" sz="20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91447" marR="91447" marT="45780" marB="457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2000" b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 - </a:t>
                      </a:r>
                      <a:r>
                        <a:rPr lang="ko-KR" altLang="en-US" sz="2000" b="0" kern="120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실내지도 기반 동적 수집 기능</a:t>
                      </a:r>
                      <a:r>
                        <a:rPr lang="en-US" altLang="ko-KR" sz="2000" b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2000" b="0" kern="120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핵심 기술에 대한 한국</a:t>
                      </a:r>
                      <a:r>
                        <a:rPr lang="en-US" altLang="ko-KR" sz="2000" b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2000" b="0" kern="120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미국 특허 기등록</a:t>
                      </a:r>
                      <a:r>
                        <a:rPr lang="en-US" altLang="ko-KR" sz="2000" b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)</a:t>
                      </a:r>
                      <a:r>
                        <a:rPr lang="ko-KR" altLang="en-US" sz="2000" b="0" kern="120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 </a:t>
                      </a:r>
                      <a:endParaRPr lang="en-US" altLang="ko-KR" sz="2000" b="0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+mn-cs"/>
                      </a:endParaRPr>
                    </a:p>
                    <a:p>
                      <a:pPr marL="0" marR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2000" b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 - Wi-Fi</a:t>
                      </a:r>
                      <a:r>
                        <a:rPr lang="en-US" altLang="ko-KR" sz="2000" b="0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2000" b="0" kern="1200" baseline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비콘 이외에 지자기를 복합측위용 측위자원으로 수집 및 활용</a:t>
                      </a:r>
                      <a:endParaRPr lang="en-US" altLang="ko-KR" sz="2000" b="0" kern="1200" baseline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+mn-cs"/>
                      </a:endParaRPr>
                    </a:p>
                    <a:p>
                      <a:pPr marL="0" marR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2000" b="0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 - </a:t>
                      </a:r>
                      <a:r>
                        <a:rPr lang="ko-KR" altLang="en-US" sz="2000" b="0" kern="1200" baseline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경로수집</a:t>
                      </a:r>
                      <a:r>
                        <a:rPr lang="en-US" altLang="ko-KR" sz="2000" b="0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2000" b="0" kern="1200" baseline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지점수집 등 다양한 수집방법 제공</a:t>
                      </a:r>
                      <a:endParaRPr lang="ko-KR" altLang="en-US" sz="2000" b="0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+mn-cs"/>
                      </a:endParaRPr>
                    </a:p>
                  </a:txBody>
                  <a:tcPr marL="91447" marR="91447" marT="45780" marB="4578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 Box 2061"/>
          <p:cNvSpPr txBox="1">
            <a:spLocks noChangeArrowheads="1"/>
          </p:cNvSpPr>
          <p:nvPr/>
        </p:nvSpPr>
        <p:spPr bwMode="auto">
          <a:xfrm>
            <a:off x="5435600" y="6400800"/>
            <a:ext cx="2997200" cy="276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0000"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en-US" altLang="ko-KR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SW</a:t>
            </a:r>
            <a:r>
              <a:rPr kumimoji="0" lang="ko-KR" altLang="en-US" sz="1200" kern="1200" cap="none" spc="0" normalizeH="0" baseline="0" noProof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콘텐츠연구소</a:t>
            </a:r>
            <a:r>
              <a:rPr kumimoji="0" lang="en-US" altLang="ko-KR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/</a:t>
            </a:r>
            <a:r>
              <a:rPr kumimoji="0" lang="ko-KR" altLang="en-US" sz="1200" kern="1200" cap="none" spc="0" normalizeH="0" baseline="0" noProof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지능로보틱스연구본부</a:t>
            </a:r>
            <a:endParaRPr kumimoji="0" lang="ko-KR" altLang="en-US" sz="1200" kern="1200" cap="none" spc="0" normalizeH="0" baseline="0" noProof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gtrE" panose="02030600000101010101" pitchFamily="18" charset="-127"/>
              <a:ea typeface="HYgtrE" panose="02030600000101010101" pitchFamily="18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기본 디자인">
  <a:themeElements>
    <a:clrScheme name="기본 디자인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기본 디자인">
      <a:majorFont>
        <a:latin typeface="Times New Roman"/>
        <a:ea typeface="굴림"/>
        <a:cs typeface=""/>
      </a:majorFont>
      <a:minorFont>
        <a:latin typeface="Times New Roman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01600" cap="flat" cmpd="sng" algn="ctr">
          <a:solidFill>
            <a:srgbClr val="0033CC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50" charset="-127"/>
            <a:ea typeface="Gulim" panose="020B0600000101010101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01600" cap="flat" cmpd="sng" algn="ctr">
          <a:solidFill>
            <a:srgbClr val="0033CC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50" charset="-127"/>
            <a:ea typeface="Gulim" panose="020B0600000101010101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5108</Words>
  <Application>WPS 演示</Application>
  <PresentationFormat>화면 슬라이드 쇼(4:3)</PresentationFormat>
  <Paragraphs>345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5" baseType="lpstr">
      <vt:lpstr>Arial</vt:lpstr>
      <vt:lpstr>宋体</vt:lpstr>
      <vt:lpstr>Wingdings</vt:lpstr>
      <vt:lpstr>Gulim</vt:lpstr>
      <vt:lpstr>Times New Roman</vt:lpstr>
      <vt:lpstr>GulimChe</vt:lpstr>
      <vt:lpstr>휴먼새내기체</vt:lpstr>
      <vt:lpstr>FZSong_Superfont</vt:lpstr>
      <vt:lpstr>HY헤드라인M</vt:lpstr>
      <vt:lpstr>Arial Black</vt:lpstr>
      <vt:lpstr>휴먼각진헤드라인</vt:lpstr>
      <vt:lpstr>HYgtrE</vt:lpstr>
      <vt:lpstr>HYmjrE</vt:lpstr>
      <vt:lpstr>Malgun Gothic</vt:lpstr>
      <vt:lpstr>Dotum</vt:lpstr>
      <vt:lpstr>BatangChe</vt:lpstr>
      <vt:lpstr>微软雅黑</vt:lpstr>
      <vt:lpstr>Arial Unicode MS</vt:lpstr>
      <vt:lpstr>기본 디자인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시스템공학연구소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제목 없음</dc:title>
  <dc:creator>장지훈</dc:creator>
  <cp:lastModifiedBy>kic</cp:lastModifiedBy>
  <cp:revision>1265</cp:revision>
  <cp:lastPrinted>2000-01-26T07:28:59Z</cp:lastPrinted>
  <dcterms:created xsi:type="dcterms:W3CDTF">1998-07-27T04:31:16Z</dcterms:created>
  <dcterms:modified xsi:type="dcterms:W3CDTF">2020-09-14T06:18:56Z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