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4" r:id="rId2"/>
    <p:sldId id="347" r:id="rId3"/>
    <p:sldId id="444" r:id="rId4"/>
    <p:sldId id="446" r:id="rId5"/>
    <p:sldId id="448" r:id="rId6"/>
    <p:sldId id="442" r:id="rId7"/>
    <p:sldId id="445" r:id="rId8"/>
    <p:sldId id="450" r:id="rId9"/>
    <p:sldId id="451" r:id="rId10"/>
    <p:sldId id="443" r:id="rId11"/>
    <p:sldId id="434" r:id="rId12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1447E"/>
    <a:srgbClr val="3333CC"/>
    <a:srgbClr val="FFFFB3"/>
    <a:srgbClr val="A50021"/>
    <a:srgbClr val="996600"/>
    <a:srgbClr val="DDDDDD"/>
    <a:srgbClr val="FFCCFF"/>
    <a:srgbClr val="BD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6123B81-594C-4561-B0F4-72EC149A08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4444BBA-D99A-42B5-8500-856F760E65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2D0E3BDC-DFFD-4A8B-A157-D8263123E5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3B1C2817-F2AE-4FF0-8C86-798FF7E036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>
              <a:defRPr sz="1200"/>
            </a:lvl1pPr>
          </a:lstStyle>
          <a:p>
            <a:fld id="{67E4E0BC-F8D9-484D-BF4F-B818D5D6220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6619C8-142E-4897-A6A6-771EF3767B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ED3806-29C2-45B8-AB5E-E517B87CD6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BAD631D-25E3-4FF6-91DF-0A7F688F47E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0169B8B-3A03-4E6B-B3E8-9B2120A075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C653E68-6EBB-4C37-ADB0-E4B0BE7E37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D363D7B-DC46-4092-9D96-ED025D494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anose="02020603050405020304" pitchFamily="18" charset="0"/>
              </a:defRPr>
            </a:lvl1pPr>
          </a:lstStyle>
          <a:p>
            <a:fld id="{B492FB70-9FE5-4AE8-B3B0-01BA9F9846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>
            <a:extLst>
              <a:ext uri="{FF2B5EF4-FFF2-40B4-BE49-F238E27FC236}">
                <a16:creationId xmlns:a16="http://schemas.microsoft.com/office/drawing/2014/main" id="{F9577D72-D620-47B0-ACAF-AACB08FC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>
            <a:extLst>
              <a:ext uri="{FF2B5EF4-FFF2-40B4-BE49-F238E27FC236}">
                <a16:creationId xmlns:a16="http://schemas.microsoft.com/office/drawing/2014/main" id="{CA735589-56DC-4A7C-B054-FA2FB6884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13819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C96085FF-A963-45FB-8496-D73FC7704C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70E88F2-3448-4DF4-8873-03C9B0E185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B8B9CB-92E0-4D6E-96C5-817212E42B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74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FAF3415D-CF55-4E6F-AD5D-C41359E3E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3BBE984F-E3BC-45DF-ACFD-C0C57E3269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30F7DD-FC30-44E4-87A7-78452031D8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507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3F838456-563F-4673-8DF5-F2E921A38F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창의미래연구소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E4B56214-8122-4E7A-A516-8220CC1E99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27A77-A1DA-4709-8806-CB23EBEDE9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248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D17F2638-0D64-4DE7-A0EC-69C67EEEF7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0EBA6757-ACD7-454B-867E-05B00F983E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FD98EB-ED30-4185-9B1A-AA4C5BC317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20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02D73124-97F8-4A3F-BCCF-FA0177A8C3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5BB88807-BD90-4935-A6A5-168A839C7B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24107-84C7-427C-8AC6-EB6AD748B5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787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57B8C97F-2D95-4FCC-BCC1-ED99CC0F4C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4302A0A5-D898-425E-9CE3-BD8A9E60DE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126EA-35FA-4D9E-84FE-FA3616EC3E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259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F4F6FCCB-425D-4DF8-86B2-B947025790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D0A7ED61-167E-414C-A283-C96434D791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8022E-E29E-4A5E-9888-E24A7B2E63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00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B01B2F7F-EC33-45C7-9550-F741113AE7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D38E7734-888D-43C7-BA9F-2D8DDC8FA7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4AE378-DCD8-4B30-B209-405909CB8B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82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E7E006D0-1076-4BA6-A682-1F8BBFB578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2CEE8E33-B423-4292-BA4E-3170B3D07E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63CCF-1B69-4D63-B9F0-1EC3E1BA2A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80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9A6FE56F-EAC8-41D0-A4EA-A4EAF510B2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B164E459-2FE4-47E8-BC41-831E0F04F6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56BC9-6D68-413E-9E1C-58266F3521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84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D59C2F28-BB39-40AD-BF3C-CA0926AC5E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14DF0688-88BF-4D75-ACFA-7CF52950FD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3DD09D-07F1-4600-B9C3-F9139286A6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937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5D4DADA6-97E1-4E75-8733-FA8196D262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6375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endParaRPr lang="ko-K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CE7504-3440-464E-93A3-A7DBB25E3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E9115008-0ECB-4B42-8B05-72E347CB0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7A11945A-A300-49C2-9B4C-EB202693A5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5750" y="6554788"/>
            <a:ext cx="1419225" cy="30797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창의미래연구소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994AE8F6-BF33-434B-9D70-355AC0B03B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556375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/>
            </a:lvl1pPr>
          </a:lstStyle>
          <a:p>
            <a:fld id="{60F7F863-EBE6-462A-A39B-B004B717CA06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>
            <a:extLst>
              <a:ext uri="{FF2B5EF4-FFF2-40B4-BE49-F238E27FC236}">
                <a16:creationId xmlns:a16="http://schemas.microsoft.com/office/drawing/2014/main" id="{1D697147-4AD9-43A9-9D9F-8A6226C6E9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>
            <a:extLst>
              <a:ext uri="{FF2B5EF4-FFF2-40B4-BE49-F238E27FC236}">
                <a16:creationId xmlns:a16="http://schemas.microsoft.com/office/drawing/2014/main" id="{35E68832-7164-4CB1-A2C2-CEF348693F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8C95BAD3-699C-4296-9995-D661DE5478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9938" y="6604000"/>
            <a:ext cx="121920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050">
                <a:solidFill>
                  <a:schemeClr val="accent4">
                    <a:lumMod val="50000"/>
                    <a:lumOff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>
            <a:extLst>
              <a:ext uri="{FF2B5EF4-FFF2-40B4-BE49-F238E27FC236}">
                <a16:creationId xmlns:a16="http://schemas.microsoft.com/office/drawing/2014/main" id="{F43A8E2D-6255-4D25-A461-A4C232CA3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656388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64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hyperlink" Target="mailto:jinu@etri.re.kr" TargetMode="External"/><Relationship Id="rId4" Type="http://schemas.openxmlformats.org/officeDocument/2006/relationships/hyperlink" Target="mailto:yhsong@etri.re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바닥글 개체 틀 1">
            <a:extLst>
              <a:ext uri="{FF2B5EF4-FFF2-40B4-BE49-F238E27FC236}">
                <a16:creationId xmlns:a16="http://schemas.microsoft.com/office/drawing/2014/main" id="{843A8F8D-CCD6-4F2C-BC6E-D7966E1FE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3315" name="슬라이드 번호 개체 틀 2">
            <a:extLst>
              <a:ext uri="{FF2B5EF4-FFF2-40B4-BE49-F238E27FC236}">
                <a16:creationId xmlns:a16="http://schemas.microsoft.com/office/drawing/2014/main" id="{736A1E57-3BBB-40C3-AA4D-3D73FF8DD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54C981FC-B13B-4AAA-8030-43BEDFC0A863}" type="slidenum">
              <a:rPr lang="en-US" altLang="ko-KR"/>
              <a:pPr eaLnBrk="1" hangingPunct="1"/>
              <a:t>1</a:t>
            </a:fld>
            <a:endParaRPr lang="en-US" altLang="ko-KR"/>
          </a:p>
        </p:txBody>
      </p:sp>
      <p:sp>
        <p:nvSpPr>
          <p:cNvPr id="13316" name="Rectangle 2054">
            <a:extLst>
              <a:ext uri="{FF2B5EF4-FFF2-40B4-BE49-F238E27FC236}">
                <a16:creationId xmlns:a16="http://schemas.microsoft.com/office/drawing/2014/main" id="{EE7CB8A8-EB82-4FDB-83ED-E3F982BA1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17" name="Rectangle 2060">
            <a:extLst>
              <a:ext uri="{FF2B5EF4-FFF2-40B4-BE49-F238E27FC236}">
                <a16:creationId xmlns:a16="http://schemas.microsoft.com/office/drawing/2014/main" id="{929095BC-7010-425D-B00D-B2FC0E19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740474A1-6142-452B-AC47-942858096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1201738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63500" dir="2212194" algn="ctr" rotWithShape="0">
              <a:srgbClr val="D3D3D3"/>
            </a:outerShdw>
          </a:effectLst>
        </p:spPr>
        <p:txBody>
          <a:bodyPr anchor="ctr">
            <a:spAutoFit/>
          </a:bodyPr>
          <a:lstStyle/>
          <a:p>
            <a:pPr algn="ctr">
              <a:buFont typeface="굴림체" pitchFamily="49" charset="-127"/>
              <a:buNone/>
              <a:defRPr/>
            </a:pP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고안정성</a:t>
            </a:r>
            <a:r>
              <a:rPr lang="en-US" altLang="ko-KR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고신뢰성의</a:t>
            </a:r>
            <a:endParaRPr lang="en-US" altLang="ko-KR" sz="360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buFont typeface="굴림체" pitchFamily="49" charset="-127"/>
              <a:buNone/>
              <a:defRPr/>
            </a:pP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전계방출소자 구동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F68CF928-019C-44A2-B7BD-54BD593E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4A8BF630-0ABB-4311-BED7-B7E64360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53882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ETRI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Technology Marketing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F7FA29A4-C9AD-4391-B27A-06DA4B802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D35005A7-DE54-4C81-B543-3B02615D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6132513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E3521F7D-CBD9-496C-B1DA-B404DC4A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61">
            <a:extLst>
              <a:ext uri="{FF2B5EF4-FFF2-40B4-BE49-F238E27FC236}">
                <a16:creationId xmlns:a16="http://schemas.microsoft.com/office/drawing/2014/main" id="{B10A7619-D2D7-4E91-8FF7-60978712C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4657725"/>
            <a:ext cx="42148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latinLnBrk="0"/>
            <a:r>
              <a:rPr kumimoji="0" lang="ko-KR" altLang="en-US" sz="2000" b="1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정진우</a:t>
            </a:r>
            <a:endParaRPr kumimoji="0" lang="en-US" altLang="ko-KR" sz="2000" b="1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algn="ctr" latinLnBrk="0"/>
            <a:endParaRPr kumimoji="0" lang="en-US" altLang="ko-KR" b="1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algn="ctr" latinLnBrk="0"/>
            <a:r>
              <a:rPr kumimoji="0" lang="ko-KR" altLang="en-US" b="1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창의미래연구소</a:t>
            </a:r>
            <a:endParaRPr kumimoji="0" lang="en-US" altLang="ko-KR" b="1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algn="ctr" latinLnBrk="0"/>
            <a:r>
              <a:rPr kumimoji="0" lang="ko-KR" altLang="en-US" b="1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나노전자원창의연구센터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39B4B49-61E4-40A9-A8CB-E9203D2A8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2C32D-B5FC-40C9-959C-C259C30FB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20800"/>
            <a:ext cx="367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28575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기대 효과</a:t>
            </a:r>
            <a:endParaRPr lang="ko-KR" altLang="en-US" sz="1400" dirty="0">
              <a:latin typeface="굴림" charset="-127"/>
              <a:ea typeface="굴림" charset="-127"/>
            </a:endParaRPr>
          </a:p>
          <a:p>
            <a:pPr marL="1076325" lvl="1" indent="-342900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76250" lvl="1">
              <a:spcBef>
                <a:spcPct val="20000"/>
              </a:spcBef>
              <a:buClr>
                <a:srgbClr val="6600CC"/>
              </a:buClr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532" name="AutoShape 47">
            <a:extLst>
              <a:ext uri="{FF2B5EF4-FFF2-40B4-BE49-F238E27FC236}">
                <a16:creationId xmlns:a16="http://schemas.microsoft.com/office/drawing/2014/main" id="{D1D4E3C9-165E-4A5C-9DDC-42D2997A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44675"/>
            <a:ext cx="7993062" cy="4392613"/>
          </a:xfrm>
          <a:prstGeom prst="roundRect">
            <a:avLst>
              <a:gd name="adj" fmla="val 7662"/>
            </a:avLst>
          </a:prstGeom>
          <a:gradFill rotWithShape="1">
            <a:gsLst>
              <a:gs pos="0">
                <a:srgbClr val="FFFFFF"/>
              </a:gs>
              <a:gs pos="100000">
                <a:srgbClr val="B7D2F5"/>
              </a:gs>
            </a:gsLst>
            <a:lin ang="2700000" scaled="1"/>
          </a:gradFill>
          <a:ln w="19050">
            <a:solidFill>
              <a:srgbClr val="0099CC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72000" bIns="0" anchor="ctr"/>
          <a:lstStyle/>
          <a:p>
            <a:pPr marL="285750" indent="-285750">
              <a:buFontTx/>
              <a:buChar char="-"/>
              <a:defRPr/>
            </a:pP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정전기제거장치 시장은 현재 국내 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1,000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억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해외 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5,000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억원 정도의 규모를 보이고 있음 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출처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산업기술 정보원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현재 정전기 제거장치 시장은 일본과 대한민국이 양분</a:t>
            </a: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중국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인도 등의 저가격 제품이 시장에 진입할 경우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이를 극복할 수 있는 고성능이 제품개발이 반드시 요구됨</a:t>
            </a: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  <a:defRPr/>
            </a:pP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b="1" u="sng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전계방출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 기반 정전기제거장치는 기존 제품 대비 비슷한 원가 구조를 가지고 있어 가격 경쟁력이 높고 중국 등 후발 경쟁업체와 차별화가 가능하여 고부가가치 상품으로의 포지셔닝이 가능함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  <a:defRPr/>
            </a:pP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관련기술을 사용한 제품의 시장이 아직 열리지 않은 시점에서 기존 제품 대비 가격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성능 및 기술 선점 우위 확보 가능</a:t>
            </a:r>
          </a:p>
          <a:p>
            <a:pPr marL="285750" indent="-285750" eaLnBrk="0" latinLnBrk="0" hangingPunct="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533" name="슬라이드 번호 개체 틀 4">
            <a:extLst>
              <a:ext uri="{FF2B5EF4-FFF2-40B4-BE49-F238E27FC236}">
                <a16:creationId xmlns:a16="http://schemas.microsoft.com/office/drawing/2014/main" id="{5F4EE16E-D343-4E83-8185-A518AB71F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349CA3D9-606A-4917-9891-09A9ADA36FE2}" type="slidenum">
              <a:rPr lang="en-US" altLang="ko-KR">
                <a:latin typeface="Freehand591 BT" pitchFamily="2" charset="0"/>
              </a:rPr>
              <a:pPr algn="ctr" eaLnBrk="1" hangingPunct="1"/>
              <a:t>10</a:t>
            </a:fld>
            <a:endParaRPr lang="en-US" altLang="ko-KR">
              <a:latin typeface="Freehand591 BT" pitchFamily="2" charset="0"/>
            </a:endParaRPr>
          </a:p>
        </p:txBody>
      </p:sp>
      <p:sp>
        <p:nvSpPr>
          <p:cNvPr id="13" name="Text Box 2061">
            <a:extLst>
              <a:ext uri="{FF2B5EF4-FFF2-40B4-BE49-F238E27FC236}">
                <a16:creationId xmlns:a16="http://schemas.microsoft.com/office/drawing/2014/main" id="{95942EC8-2EED-40D0-BA96-AA713820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창의미래연구소</a:t>
            </a:r>
            <a:endParaRPr kumimoji="0" lang="ko-KR" altLang="en-US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22" descr="D:\과거홍보\●ETRI CIS\연구원 이미지\연구장면(4개).jpg">
            <a:extLst>
              <a:ext uri="{FF2B5EF4-FFF2-40B4-BE49-F238E27FC236}">
                <a16:creationId xmlns:a16="http://schemas.microsoft.com/office/drawing/2014/main" id="{EEF2B626-E426-4B31-81B3-E981A2BF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9138"/>
            <a:ext cx="45720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23555" name="Text Box 523">
            <a:extLst>
              <a:ext uri="{FF2B5EF4-FFF2-40B4-BE49-F238E27FC236}">
                <a16:creationId xmlns:a16="http://schemas.microsoft.com/office/drawing/2014/main" id="{6D37FB03-F4B3-4D5D-85E6-0269A268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052513"/>
            <a:ext cx="4608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44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44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3556" name="Rectangle 530">
            <a:extLst>
              <a:ext uri="{FF2B5EF4-FFF2-40B4-BE49-F238E27FC236}">
                <a16:creationId xmlns:a16="http://schemas.microsoft.com/office/drawing/2014/main" id="{13913A98-5022-4C58-BAE0-E77128F62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805488"/>
            <a:ext cx="824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None/>
            </a:pP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♣ </a:t>
            </a:r>
            <a:r>
              <a:rPr lang="ko-KR" altLang="en-US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연락처 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: </a:t>
            </a:r>
            <a:r>
              <a:rPr lang="ko-KR" altLang="en-US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나노전자원창의연구센터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, </a:t>
            </a:r>
            <a:r>
              <a:rPr lang="ko-KR" altLang="en-US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송윤호 책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·</a:t>
            </a:r>
            <a:r>
              <a:rPr lang="ko-KR" altLang="en-US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연 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(042-860-5295, 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  <a:hlinkClick r:id="rId4"/>
              </a:rPr>
              <a:t>yhsong@etri.re.kr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None/>
            </a:pPr>
            <a:r>
              <a:rPr lang="ko-KR" altLang="en-US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                                                 정진우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 </a:t>
            </a:r>
            <a:r>
              <a:rPr lang="ko-KR" altLang="en-US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선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·</a:t>
            </a:r>
            <a:r>
              <a:rPr lang="ko-KR" altLang="en-US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연 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(042-860-5041, 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  <a:hlinkClick r:id="rId5"/>
              </a:rPr>
              <a:t>jinu@etri.re.kr</a:t>
            </a:r>
            <a:r>
              <a:rPr lang="en-US" altLang="ko-KR" sz="1600" b="1">
                <a:solidFill>
                  <a:srgbClr val="000099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) 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None/>
            </a:pPr>
            <a:endParaRPr lang="en-US" altLang="ko-KR" sz="1600" b="1">
              <a:solidFill>
                <a:srgbClr val="000099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13" name="Text Box 2061">
            <a:extLst>
              <a:ext uri="{FF2B5EF4-FFF2-40B4-BE49-F238E27FC236}">
                <a16:creationId xmlns:a16="http://schemas.microsoft.com/office/drawing/2014/main" id="{6995DC38-F061-429A-AEA0-28D7F881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창의미래연구소</a:t>
            </a:r>
            <a:endParaRPr kumimoji="0" lang="ko-KR" altLang="en-US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>
            <a:extLst>
              <a:ext uri="{FF2B5EF4-FFF2-40B4-BE49-F238E27FC236}">
                <a16:creationId xmlns:a16="http://schemas.microsoft.com/office/drawing/2014/main" id="{56E2834F-6E21-4BB5-BCC2-FFDD0BDCE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CE041BD9-E906-4A8F-96EA-B83CB1B82D3B}" type="slidenum">
              <a:rPr lang="en-US" altLang="ko-KR">
                <a:latin typeface="Freehand591 BT" pitchFamily="2" charset="0"/>
              </a:rPr>
              <a:pPr algn="ctr" eaLnBrk="1" hangingPunct="1"/>
              <a:t>2</a:t>
            </a:fld>
            <a:endParaRPr lang="en-US" altLang="ko-KR">
              <a:latin typeface="Freehand591 BT" pitchFamily="2" charset="0"/>
            </a:endParaRPr>
          </a:p>
        </p:txBody>
      </p:sp>
      <p:pic>
        <p:nvPicPr>
          <p:cNvPr id="14339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ACC0C1A1-C2FC-496D-9355-70F14D8A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743">
            <a:extLst>
              <a:ext uri="{FF2B5EF4-FFF2-40B4-BE49-F238E27FC236}">
                <a16:creationId xmlns:a16="http://schemas.microsoft.com/office/drawing/2014/main" id="{692CE735-7185-40BA-ADE1-CFC0A468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617663"/>
            <a:ext cx="5715000" cy="4568825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895350" indent="-609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algn="ctr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 b="1">
                <a:solidFill>
                  <a:srgbClr val="0000CC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>
                <a:solidFill>
                  <a:srgbClr val="FF66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--------------------------------------</a:t>
            </a:r>
          </a:p>
          <a:p>
            <a:pPr lvl="1" eaLnBrk="1" hangingPunct="1">
              <a:lnSpc>
                <a:spcPct val="200000"/>
              </a:lnSpc>
              <a:buClr>
                <a:srgbClr val="CC0066"/>
              </a:buClr>
            </a:pPr>
            <a:r>
              <a:rPr lang="en-US" altLang="ko-KR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1. </a:t>
            </a:r>
            <a:r>
              <a:rPr lang="ko-KR" altLang="en-US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기술의 개요</a:t>
            </a:r>
          </a:p>
          <a:p>
            <a:pPr lvl="1" eaLnBrk="1" hangingPunct="1">
              <a:lnSpc>
                <a:spcPct val="150000"/>
              </a:lnSpc>
              <a:buClr>
                <a:srgbClr val="CC0066"/>
              </a:buClr>
            </a:pPr>
            <a:r>
              <a:rPr lang="en-US" altLang="ko-KR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2. </a:t>
            </a:r>
            <a:r>
              <a:rPr lang="ko-KR" altLang="en-US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기술이전 내용 및 범위</a:t>
            </a:r>
          </a:p>
          <a:p>
            <a:pPr lvl="1" eaLnBrk="1" hangingPunct="1">
              <a:lnSpc>
                <a:spcPct val="150000"/>
              </a:lnSpc>
              <a:buClr>
                <a:srgbClr val="CC0066"/>
              </a:buClr>
            </a:pPr>
            <a:r>
              <a:rPr lang="en-US" altLang="ko-KR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3. </a:t>
            </a:r>
            <a:r>
              <a:rPr lang="ko-KR" altLang="en-US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경쟁기술과 비교</a:t>
            </a:r>
          </a:p>
          <a:p>
            <a:pPr lvl="1" eaLnBrk="1" hangingPunct="1">
              <a:lnSpc>
                <a:spcPct val="150000"/>
              </a:lnSpc>
              <a:buClr>
                <a:srgbClr val="CC0066"/>
              </a:buClr>
            </a:pPr>
            <a:r>
              <a:rPr lang="en-US" altLang="ko-KR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4. </a:t>
            </a:r>
            <a:r>
              <a:rPr lang="ko-KR" altLang="en-US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기술의 사업성 </a:t>
            </a:r>
            <a:endParaRPr lang="en-US" altLang="ko-KR" sz="2400" b="1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50000"/>
              </a:lnSpc>
              <a:buClr>
                <a:srgbClr val="CC0066"/>
              </a:buClr>
            </a:pPr>
            <a:r>
              <a:rPr lang="en-US" altLang="ko-KR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5. </a:t>
            </a:r>
            <a:r>
              <a:rPr lang="ko-KR" altLang="en-US" sz="2400" b="1">
                <a:latin typeface="맑은 고딕" panose="020B0503020000020004" pitchFamily="34" charset="-127"/>
                <a:ea typeface="맑은 고딕" panose="020B0503020000020004" pitchFamily="34" charset="-127"/>
              </a:rPr>
              <a:t>국내외 시장 동향</a:t>
            </a: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39554FB5-1B5F-4474-99DE-5872C7FF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창의미래연구소</a:t>
            </a:r>
            <a:endParaRPr kumimoji="0" lang="ko-KR" altLang="en-US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모서리가 둥근 직사각형 60">
            <a:extLst>
              <a:ext uri="{FF2B5EF4-FFF2-40B4-BE49-F238E27FC236}">
                <a16:creationId xmlns:a16="http://schemas.microsoft.com/office/drawing/2014/main" id="{A2BB18F5-EB99-46C0-80E6-086BBCBEA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3652838"/>
            <a:ext cx="792162" cy="1403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363" name="모서리가 둥근 직사각형 4">
            <a:extLst>
              <a:ext uri="{FF2B5EF4-FFF2-40B4-BE49-F238E27FC236}">
                <a16:creationId xmlns:a16="http://schemas.microsoft.com/office/drawing/2014/main" id="{5B2DCFFC-58AC-4E80-BB65-D63FDA56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7775"/>
            <a:ext cx="1546225" cy="1228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033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C89079C-BFBD-49B3-ACFD-2A012608D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CC88A2B6-EB40-4339-922F-EE163EFB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366" name="직사각형 2">
            <a:extLst>
              <a:ext uri="{FF2B5EF4-FFF2-40B4-BE49-F238E27FC236}">
                <a16:creationId xmlns:a16="http://schemas.microsoft.com/office/drawing/2014/main" id="{8FFF7FEE-6BF0-44BE-87C5-84A666D9A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2073275"/>
            <a:ext cx="7727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광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廣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포화 정전류 회로 및 이를 이용한 전계방출 소자 구동</a:t>
            </a:r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단일 전압원을 이용한 삼극 전계방출 소자 구동방법</a:t>
            </a:r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4023BC-E39D-452F-B3D0-C2C37742B54F}"/>
              </a:ext>
            </a:extLst>
          </p:cNvPr>
          <p:cNvCxnSpPr/>
          <p:nvPr/>
        </p:nvCxnSpPr>
        <p:spPr>
          <a:xfrm>
            <a:off x="3273425" y="4002088"/>
            <a:ext cx="1214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6D5FC46-8E95-4064-B1B8-0FC58A04D533}"/>
              </a:ext>
            </a:extLst>
          </p:cNvPr>
          <p:cNvCxnSpPr/>
          <p:nvPr/>
        </p:nvCxnSpPr>
        <p:spPr>
          <a:xfrm>
            <a:off x="3273425" y="4645025"/>
            <a:ext cx="357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131B380F-6112-4ADF-8385-28DDF808ABB2}"/>
              </a:ext>
            </a:extLst>
          </p:cNvPr>
          <p:cNvCxnSpPr/>
          <p:nvPr/>
        </p:nvCxnSpPr>
        <p:spPr>
          <a:xfrm>
            <a:off x="4130675" y="4645025"/>
            <a:ext cx="357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5D0B6C9-F4F8-4F0F-9592-E3729E306113}"/>
              </a:ext>
            </a:extLst>
          </p:cNvPr>
          <p:cNvCxnSpPr/>
          <p:nvPr/>
        </p:nvCxnSpPr>
        <p:spPr>
          <a:xfrm>
            <a:off x="3273425" y="4859338"/>
            <a:ext cx="1214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E7326B6-819D-4CA2-A3A4-546FD5020633}"/>
              </a:ext>
            </a:extLst>
          </p:cNvPr>
          <p:cNvCxnSpPr/>
          <p:nvPr/>
        </p:nvCxnSpPr>
        <p:spPr>
          <a:xfrm rot="5400000">
            <a:off x="3758406" y="4823619"/>
            <a:ext cx="71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9A8D5D2E-0331-45CA-B8D7-E7EEA703B9C3}"/>
              </a:ext>
            </a:extLst>
          </p:cNvPr>
          <p:cNvCxnSpPr/>
          <p:nvPr/>
        </p:nvCxnSpPr>
        <p:spPr>
          <a:xfrm rot="5400000">
            <a:off x="3829844" y="4823619"/>
            <a:ext cx="71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6DF9C24-9A0A-4C27-B5B8-5E8A8BAC644B}"/>
              </a:ext>
            </a:extLst>
          </p:cNvPr>
          <p:cNvCxnSpPr/>
          <p:nvPr/>
        </p:nvCxnSpPr>
        <p:spPr>
          <a:xfrm rot="5400000">
            <a:off x="3901281" y="4823619"/>
            <a:ext cx="71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A328225-7F72-4A17-80FA-5C7130FFB583}"/>
              </a:ext>
            </a:extLst>
          </p:cNvPr>
          <p:cNvSpPr/>
          <p:nvPr/>
        </p:nvSpPr>
        <p:spPr>
          <a:xfrm>
            <a:off x="3344863" y="5516563"/>
            <a:ext cx="1071562" cy="7143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>
                <a:solidFill>
                  <a:schemeClr val="tx1"/>
                </a:solidFill>
              </a:rPr>
              <a:t>고안정성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ko-KR" altLang="en-US" sz="1400" b="1">
                <a:solidFill>
                  <a:schemeClr val="tx1"/>
                </a:solidFill>
              </a:rPr>
              <a:t>고신뢰성</a:t>
            </a:r>
            <a:endParaRPr lang="en-US" altLang="ko-KR" sz="14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ko-KR" altLang="en-US" sz="1400" b="1">
                <a:solidFill>
                  <a:schemeClr val="tx1"/>
                </a:solidFill>
              </a:rPr>
              <a:t>구동기술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E49EA390-0587-4332-B451-6468E3C61294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3875088" y="48593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710E5F71-A019-4905-9E60-0CB5F1E3C858}"/>
              </a:ext>
            </a:extLst>
          </p:cNvPr>
          <p:cNvSpPr/>
          <p:nvPr/>
        </p:nvSpPr>
        <p:spPr>
          <a:xfrm>
            <a:off x="4914900" y="3813175"/>
            <a:ext cx="642938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00" b="1" dirty="0" err="1">
                <a:solidFill>
                  <a:schemeClr val="tx1"/>
                </a:solidFill>
              </a:rPr>
              <a:t>Va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0A7179DC-530F-4B04-BD48-09B415D1AE61}"/>
              </a:ext>
            </a:extLst>
          </p:cNvPr>
          <p:cNvSpPr/>
          <p:nvPr/>
        </p:nvSpPr>
        <p:spPr>
          <a:xfrm>
            <a:off x="4937125" y="4537075"/>
            <a:ext cx="64293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00" b="1" dirty="0">
                <a:solidFill>
                  <a:schemeClr val="tx1"/>
                </a:solidFill>
              </a:rPr>
              <a:t>Vg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BC71EF1F-7E17-41CB-B38B-888E70E2212A}"/>
              </a:ext>
            </a:extLst>
          </p:cNvPr>
          <p:cNvCxnSpPr>
            <a:endCxn id="22" idx="2"/>
          </p:cNvCxnSpPr>
          <p:nvPr/>
        </p:nvCxnSpPr>
        <p:spPr>
          <a:xfrm flipV="1">
            <a:off x="4487863" y="3992563"/>
            <a:ext cx="42703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98DBB50-B75F-4382-A173-2D2E993E58E7}"/>
              </a:ext>
            </a:extLst>
          </p:cNvPr>
          <p:cNvCxnSpPr>
            <a:endCxn id="23" idx="2"/>
          </p:cNvCxnSpPr>
          <p:nvPr/>
        </p:nvCxnSpPr>
        <p:spPr>
          <a:xfrm>
            <a:off x="4487863" y="4641850"/>
            <a:ext cx="449262" cy="73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TextBox 25">
            <a:extLst>
              <a:ext uri="{FF2B5EF4-FFF2-40B4-BE49-F238E27FC236}">
                <a16:creationId xmlns:a16="http://schemas.microsoft.com/office/drawing/2014/main" id="{6E50A1C2-C72A-45B3-B6E9-EA3B0881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5" y="3965575"/>
            <a:ext cx="646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/>
              <a:t>Anode</a:t>
            </a:r>
            <a:endParaRPr lang="ko-KR" altLang="en-US" sz="1200" b="1"/>
          </a:p>
        </p:txBody>
      </p:sp>
      <p:sp>
        <p:nvSpPr>
          <p:cNvPr id="15381" name="TextBox 26">
            <a:extLst>
              <a:ext uri="{FF2B5EF4-FFF2-40B4-BE49-F238E27FC236}">
                <a16:creationId xmlns:a16="http://schemas.microsoft.com/office/drawing/2014/main" id="{B624E375-EF49-49F6-967D-66B089203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4365625"/>
            <a:ext cx="523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/>
              <a:t>Gate</a:t>
            </a:r>
            <a:endParaRPr lang="ko-KR" altLang="en-US" sz="1200" b="1"/>
          </a:p>
        </p:txBody>
      </p:sp>
      <p:sp>
        <p:nvSpPr>
          <p:cNvPr id="15382" name="TextBox 27">
            <a:extLst>
              <a:ext uri="{FF2B5EF4-FFF2-40B4-BE49-F238E27FC236}">
                <a16:creationId xmlns:a16="http://schemas.microsoft.com/office/drawing/2014/main" id="{1CED9EEB-FBB2-472C-8DE8-B598B4BE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4610100"/>
            <a:ext cx="79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/>
              <a:t>Cathode</a:t>
            </a:r>
            <a:endParaRPr lang="ko-KR" altLang="en-US" sz="1200" b="1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6805F0BD-5310-42CC-9209-F4E0B54195F8}"/>
              </a:ext>
            </a:extLst>
          </p:cNvPr>
          <p:cNvCxnSpPr/>
          <p:nvPr/>
        </p:nvCxnSpPr>
        <p:spPr>
          <a:xfrm flipV="1">
            <a:off x="3873500" y="4365625"/>
            <a:ext cx="0" cy="27940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TextBox 8">
            <a:extLst>
              <a:ext uri="{FF2B5EF4-FFF2-40B4-BE49-F238E27FC236}">
                <a16:creationId xmlns:a16="http://schemas.microsoft.com/office/drawing/2014/main" id="{1ABCB5A2-DD94-471C-B241-851E2B89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4049713"/>
            <a:ext cx="31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C000"/>
                </a:solidFill>
              </a:rPr>
              <a:t>e</a:t>
            </a:r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78A27FDD-5C6D-461F-8891-C55C93653528}"/>
              </a:ext>
            </a:extLst>
          </p:cNvPr>
          <p:cNvSpPr/>
          <p:nvPr/>
        </p:nvSpPr>
        <p:spPr bwMode="auto">
          <a:xfrm>
            <a:off x="2571750" y="4849813"/>
            <a:ext cx="1220788" cy="46037"/>
          </a:xfrm>
          <a:custGeom>
            <a:avLst/>
            <a:gdLst>
              <a:gd name="connsiteX0" fmla="*/ 0 w 1533525"/>
              <a:gd name="connsiteY0" fmla="*/ 200025 h 200025"/>
              <a:gd name="connsiteX1" fmla="*/ 1533525 w 1533525"/>
              <a:gd name="connsiteY1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3525" h="200025">
                <a:moveTo>
                  <a:pt x="0" y="200025"/>
                </a:moveTo>
                <a:lnTo>
                  <a:pt x="1533525" y="0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자유형 33">
            <a:extLst>
              <a:ext uri="{FF2B5EF4-FFF2-40B4-BE49-F238E27FC236}">
                <a16:creationId xmlns:a16="http://schemas.microsoft.com/office/drawing/2014/main" id="{A2A63FBC-469A-413A-B853-3206D2214C37}"/>
              </a:ext>
            </a:extLst>
          </p:cNvPr>
          <p:cNvSpPr/>
          <p:nvPr/>
        </p:nvSpPr>
        <p:spPr bwMode="auto">
          <a:xfrm>
            <a:off x="2571750" y="4849813"/>
            <a:ext cx="1223963" cy="1252537"/>
          </a:xfrm>
          <a:custGeom>
            <a:avLst/>
            <a:gdLst>
              <a:gd name="connsiteX0" fmla="*/ 0 w 1533525"/>
              <a:gd name="connsiteY0" fmla="*/ 200025 h 200025"/>
              <a:gd name="connsiteX1" fmla="*/ 1533525 w 1533525"/>
              <a:gd name="connsiteY1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3525" h="200025">
                <a:moveTo>
                  <a:pt x="0" y="200025"/>
                </a:moveTo>
                <a:lnTo>
                  <a:pt x="1533525" y="0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87" name="직사각형 29">
            <a:extLst>
              <a:ext uri="{FF2B5EF4-FFF2-40B4-BE49-F238E27FC236}">
                <a16:creationId xmlns:a16="http://schemas.microsoft.com/office/drawing/2014/main" id="{DDC69163-A9E0-4815-A1F1-756BAA8D6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889500"/>
            <a:ext cx="2176462" cy="1212850"/>
          </a:xfrm>
          <a:prstGeom prst="rect">
            <a:avLst/>
          </a:prstGeom>
          <a:solidFill>
            <a:schemeClr val="accent1"/>
          </a:solidFill>
          <a:ln w="101600" algn="ctr">
            <a:solidFill>
              <a:srgbClr val="0033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15388" name="그룹 3">
            <a:extLst>
              <a:ext uri="{FF2B5EF4-FFF2-40B4-BE49-F238E27FC236}">
                <a16:creationId xmlns:a16="http://schemas.microsoft.com/office/drawing/2014/main" id="{E7FED5C9-969D-4D15-AA2A-8BCD3CFFB3B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889500"/>
            <a:ext cx="2176462" cy="1212850"/>
            <a:chOff x="395288" y="3290793"/>
            <a:chExt cx="3716857" cy="2071707"/>
          </a:xfrm>
        </p:grpSpPr>
        <p:pic>
          <p:nvPicPr>
            <p:cNvPr id="15418" name="Picture 473" descr="KJT1-13">
              <a:extLst>
                <a:ext uri="{FF2B5EF4-FFF2-40B4-BE49-F238E27FC236}">
                  <a16:creationId xmlns:a16="http://schemas.microsoft.com/office/drawing/2014/main" id="{E146995E-C0A3-45A2-B6CD-669428C74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390"/>
            <a:stretch>
              <a:fillRect/>
            </a:stretch>
          </p:blipFill>
          <p:spPr bwMode="auto">
            <a:xfrm>
              <a:off x="395288" y="3290793"/>
              <a:ext cx="3716857" cy="160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9" name="Picture 473" descr="KJT1-13">
              <a:extLst>
                <a:ext uri="{FF2B5EF4-FFF2-40B4-BE49-F238E27FC236}">
                  <a16:creationId xmlns:a16="http://schemas.microsoft.com/office/drawing/2014/main" id="{1B3589E9-C89D-4217-A01B-06430AB92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50"/>
            <a:stretch>
              <a:fillRect/>
            </a:stretch>
          </p:blipFill>
          <p:spPr bwMode="auto">
            <a:xfrm>
              <a:off x="395288" y="4895850"/>
              <a:ext cx="3716857" cy="46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그룹 35">
            <a:extLst>
              <a:ext uri="{FF2B5EF4-FFF2-40B4-BE49-F238E27FC236}">
                <a16:creationId xmlns:a16="http://schemas.microsoft.com/office/drawing/2014/main" id="{B86E5315-6A68-4865-97BB-03D6043D5118}"/>
              </a:ext>
            </a:extLst>
          </p:cNvPr>
          <p:cNvGrpSpPr>
            <a:grpSpLocks/>
          </p:cNvGrpSpPr>
          <p:nvPr/>
        </p:nvGrpSpPr>
        <p:grpSpPr bwMode="auto">
          <a:xfrm>
            <a:off x="6484938" y="3708400"/>
            <a:ext cx="2335212" cy="2312988"/>
            <a:chOff x="4696562" y="1503391"/>
            <a:chExt cx="3837060" cy="3798699"/>
          </a:xfrm>
        </p:grpSpPr>
        <p:sp>
          <p:nvSpPr>
            <p:cNvPr id="15399" name="Line 28">
              <a:extLst>
                <a:ext uri="{FF2B5EF4-FFF2-40B4-BE49-F238E27FC236}">
                  <a16:creationId xmlns:a16="http://schemas.microsoft.com/office/drawing/2014/main" id="{96105128-0CE7-4FD7-A1BD-DA01362E3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230" y="1878762"/>
              <a:ext cx="0" cy="2251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Text Box 30">
              <a:extLst>
                <a:ext uri="{FF2B5EF4-FFF2-40B4-BE49-F238E27FC236}">
                  <a16:creationId xmlns:a16="http://schemas.microsoft.com/office/drawing/2014/main" id="{90ED9B46-E733-4B1C-974C-4636D14F6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053" y="1503391"/>
              <a:ext cx="419155" cy="65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/>
              <a:r>
                <a:rPr lang="en-US" altLang="ko-K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ko-KR" sz="2000" b="1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1" name="Line 34">
              <a:extLst>
                <a:ext uri="{FF2B5EF4-FFF2-40B4-BE49-F238E27FC236}">
                  <a16:creationId xmlns:a16="http://schemas.microsoft.com/office/drawing/2014/main" id="{C1E312DC-97B0-47D9-8C36-522F4B6BF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230" y="4130299"/>
              <a:ext cx="276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Text Box 30">
              <a:extLst>
                <a:ext uri="{FF2B5EF4-FFF2-40B4-BE49-F238E27FC236}">
                  <a16:creationId xmlns:a16="http://schemas.microsoft.com/office/drawing/2014/main" id="{018CAE38-59D9-4C30-B50A-707FDAFBC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258" y="3813789"/>
              <a:ext cx="585029" cy="65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/>
              <a:r>
                <a:rPr lang="en-US" altLang="ko-K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US" altLang="ko-KR" sz="2000" b="1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자유형 40">
              <a:extLst>
                <a:ext uri="{FF2B5EF4-FFF2-40B4-BE49-F238E27FC236}">
                  <a16:creationId xmlns:a16="http://schemas.microsoft.com/office/drawing/2014/main" id="{773A8BC4-BDE2-4942-A2BD-26B15ED4408B}"/>
                </a:ext>
              </a:extLst>
            </p:cNvPr>
            <p:cNvSpPr/>
            <p:nvPr/>
          </p:nvSpPr>
          <p:spPr>
            <a:xfrm>
              <a:off x="5745167" y="2129120"/>
              <a:ext cx="1025128" cy="1991905"/>
            </a:xfrm>
            <a:custGeom>
              <a:avLst/>
              <a:gdLst>
                <a:gd name="connsiteX0" fmla="*/ 0 w 1025496"/>
                <a:gd name="connsiteY0" fmla="*/ 1991170 h 2101464"/>
                <a:gd name="connsiteX1" fmla="*/ 521294 w 1025496"/>
                <a:gd name="connsiteY1" fmla="*/ 1880075 h 2101464"/>
                <a:gd name="connsiteX2" fmla="*/ 1025496 w 1025496"/>
                <a:gd name="connsiteY2" fmla="*/ 0 h 2101464"/>
                <a:gd name="connsiteX0" fmla="*/ 0 w 1025496"/>
                <a:gd name="connsiteY0" fmla="*/ 1991170 h 2045221"/>
                <a:gd name="connsiteX1" fmla="*/ 521294 w 1025496"/>
                <a:gd name="connsiteY1" fmla="*/ 1880075 h 2045221"/>
                <a:gd name="connsiteX2" fmla="*/ 1025496 w 1025496"/>
                <a:gd name="connsiteY2" fmla="*/ 0 h 2045221"/>
                <a:gd name="connsiteX0" fmla="*/ 0 w 1025496"/>
                <a:gd name="connsiteY0" fmla="*/ 1991170 h 1991170"/>
                <a:gd name="connsiteX1" fmla="*/ 521294 w 1025496"/>
                <a:gd name="connsiteY1" fmla="*/ 1880075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5496" h="1991170">
                  <a:moveTo>
                    <a:pt x="0" y="1991170"/>
                  </a:moveTo>
                  <a:cubicBezTo>
                    <a:pt x="294830" y="1973366"/>
                    <a:pt x="512749" y="1759009"/>
                    <a:pt x="666573" y="1521151"/>
                  </a:cubicBezTo>
                  <a:cubicBezTo>
                    <a:pt x="820397" y="1283293"/>
                    <a:pt x="920098" y="754879"/>
                    <a:pt x="1025496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2" name="자유형 41">
              <a:extLst>
                <a:ext uri="{FF2B5EF4-FFF2-40B4-BE49-F238E27FC236}">
                  <a16:creationId xmlns:a16="http://schemas.microsoft.com/office/drawing/2014/main" id="{C1352EBC-7AB9-40F7-AA41-9C3BD5630A49}"/>
                </a:ext>
              </a:extLst>
            </p:cNvPr>
            <p:cNvSpPr/>
            <p:nvPr/>
          </p:nvSpPr>
          <p:spPr>
            <a:xfrm>
              <a:off x="5259992" y="2131728"/>
              <a:ext cx="1025128" cy="1991905"/>
            </a:xfrm>
            <a:custGeom>
              <a:avLst/>
              <a:gdLst>
                <a:gd name="connsiteX0" fmla="*/ 0 w 1025496"/>
                <a:gd name="connsiteY0" fmla="*/ 1991170 h 2101464"/>
                <a:gd name="connsiteX1" fmla="*/ 521294 w 1025496"/>
                <a:gd name="connsiteY1" fmla="*/ 1880075 h 2101464"/>
                <a:gd name="connsiteX2" fmla="*/ 1025496 w 1025496"/>
                <a:gd name="connsiteY2" fmla="*/ 0 h 2101464"/>
                <a:gd name="connsiteX0" fmla="*/ 0 w 1025496"/>
                <a:gd name="connsiteY0" fmla="*/ 1991170 h 2045221"/>
                <a:gd name="connsiteX1" fmla="*/ 521294 w 1025496"/>
                <a:gd name="connsiteY1" fmla="*/ 1880075 h 2045221"/>
                <a:gd name="connsiteX2" fmla="*/ 1025496 w 1025496"/>
                <a:gd name="connsiteY2" fmla="*/ 0 h 2045221"/>
                <a:gd name="connsiteX0" fmla="*/ 0 w 1025496"/>
                <a:gd name="connsiteY0" fmla="*/ 1991170 h 1991170"/>
                <a:gd name="connsiteX1" fmla="*/ 521294 w 1025496"/>
                <a:gd name="connsiteY1" fmla="*/ 1880075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5496" h="1991170">
                  <a:moveTo>
                    <a:pt x="0" y="1991170"/>
                  </a:moveTo>
                  <a:cubicBezTo>
                    <a:pt x="294830" y="1973366"/>
                    <a:pt x="512749" y="1759009"/>
                    <a:pt x="666573" y="1521151"/>
                  </a:cubicBezTo>
                  <a:cubicBezTo>
                    <a:pt x="820397" y="1283293"/>
                    <a:pt x="920098" y="754879"/>
                    <a:pt x="1025496" y="0"/>
                  </a:cubicBezTo>
                </a:path>
              </a:pathLst>
            </a:custGeom>
            <a:noFill/>
            <a:ln w="28575">
              <a:solidFill>
                <a:srgbClr val="FF717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3" name="자유형 42">
              <a:extLst>
                <a:ext uri="{FF2B5EF4-FFF2-40B4-BE49-F238E27FC236}">
                  <a16:creationId xmlns:a16="http://schemas.microsoft.com/office/drawing/2014/main" id="{534E234C-8449-41C7-8BB4-7F225E98157E}"/>
                </a:ext>
              </a:extLst>
            </p:cNvPr>
            <p:cNvSpPr/>
            <p:nvPr/>
          </p:nvSpPr>
          <p:spPr>
            <a:xfrm>
              <a:off x="6178174" y="2131728"/>
              <a:ext cx="1025128" cy="1991905"/>
            </a:xfrm>
            <a:custGeom>
              <a:avLst/>
              <a:gdLst>
                <a:gd name="connsiteX0" fmla="*/ 0 w 1025496"/>
                <a:gd name="connsiteY0" fmla="*/ 1991170 h 2101464"/>
                <a:gd name="connsiteX1" fmla="*/ 521294 w 1025496"/>
                <a:gd name="connsiteY1" fmla="*/ 1880075 h 2101464"/>
                <a:gd name="connsiteX2" fmla="*/ 1025496 w 1025496"/>
                <a:gd name="connsiteY2" fmla="*/ 0 h 2101464"/>
                <a:gd name="connsiteX0" fmla="*/ 0 w 1025496"/>
                <a:gd name="connsiteY0" fmla="*/ 1991170 h 2045221"/>
                <a:gd name="connsiteX1" fmla="*/ 521294 w 1025496"/>
                <a:gd name="connsiteY1" fmla="*/ 1880075 h 2045221"/>
                <a:gd name="connsiteX2" fmla="*/ 1025496 w 1025496"/>
                <a:gd name="connsiteY2" fmla="*/ 0 h 2045221"/>
                <a:gd name="connsiteX0" fmla="*/ 0 w 1025496"/>
                <a:gd name="connsiteY0" fmla="*/ 1991170 h 1991170"/>
                <a:gd name="connsiteX1" fmla="*/ 521294 w 1025496"/>
                <a:gd name="connsiteY1" fmla="*/ 1880075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598206 w 1025496"/>
                <a:gd name="connsiteY1" fmla="*/ 168352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  <a:gd name="connsiteX0" fmla="*/ 0 w 1025496"/>
                <a:gd name="connsiteY0" fmla="*/ 1991170 h 1991170"/>
                <a:gd name="connsiteX1" fmla="*/ 666573 w 1025496"/>
                <a:gd name="connsiteY1" fmla="*/ 1521151 h 1991170"/>
                <a:gd name="connsiteX2" fmla="*/ 1025496 w 1025496"/>
                <a:gd name="connsiteY2" fmla="*/ 0 h 19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5496" h="1991170">
                  <a:moveTo>
                    <a:pt x="0" y="1991170"/>
                  </a:moveTo>
                  <a:cubicBezTo>
                    <a:pt x="294830" y="1973366"/>
                    <a:pt x="512749" y="1759009"/>
                    <a:pt x="666573" y="1521151"/>
                  </a:cubicBezTo>
                  <a:cubicBezTo>
                    <a:pt x="820397" y="1283293"/>
                    <a:pt x="920098" y="754879"/>
                    <a:pt x="1025496" y="0"/>
                  </a:cubicBezTo>
                </a:path>
              </a:pathLst>
            </a:custGeom>
            <a:noFill/>
            <a:ln w="28575">
              <a:solidFill>
                <a:srgbClr val="FF717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386F5C0D-44AF-49F5-8581-A376CBD7617D}"/>
                </a:ext>
              </a:extLst>
            </p:cNvPr>
            <p:cNvCxnSpPr/>
            <p:nvPr/>
          </p:nvCxnSpPr>
          <p:spPr>
            <a:xfrm flipH="1">
              <a:off x="6339899" y="2217765"/>
              <a:ext cx="349535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80CED60D-3E2C-4484-B53A-64EE615F0FBD}"/>
                </a:ext>
              </a:extLst>
            </p:cNvPr>
            <p:cNvCxnSpPr/>
            <p:nvPr/>
          </p:nvCxnSpPr>
          <p:spPr>
            <a:xfrm>
              <a:off x="6843333" y="2217765"/>
              <a:ext cx="28693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8" name="자유형 46">
              <a:extLst>
                <a:ext uri="{FF2B5EF4-FFF2-40B4-BE49-F238E27FC236}">
                  <a16:creationId xmlns:a16="http://schemas.microsoft.com/office/drawing/2014/main" id="{1FC4BAFF-3EBD-4C98-9680-FFAF7980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451" y="2678633"/>
              <a:ext cx="2683311" cy="350377"/>
            </a:xfrm>
            <a:custGeom>
              <a:avLst/>
              <a:gdLst>
                <a:gd name="T0" fmla="*/ 0 w 10000"/>
                <a:gd name="T1" fmla="*/ 12276404 h 10000"/>
                <a:gd name="T2" fmla="*/ 59617261 w 10000"/>
                <a:gd name="T3" fmla="*/ 5389359 h 10000"/>
                <a:gd name="T4" fmla="*/ 667310474 w 10000"/>
                <a:gd name="T5" fmla="*/ 5389359 h 10000"/>
                <a:gd name="T6" fmla="*/ 720015511 w 10000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0" y="10000"/>
                  </a:moveTo>
                  <a:cubicBezTo>
                    <a:pt x="213" y="7398"/>
                    <a:pt x="334" y="6057"/>
                    <a:pt x="828" y="4390"/>
                  </a:cubicBezTo>
                  <a:cubicBezTo>
                    <a:pt x="1105" y="3455"/>
                    <a:pt x="6455" y="4390"/>
                    <a:pt x="9268" y="4390"/>
                  </a:cubicBezTo>
                  <a:cubicBezTo>
                    <a:pt x="9734" y="2683"/>
                    <a:pt x="9756" y="1463"/>
                    <a:pt x="100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F71F99B1-60FC-4574-8D45-513EF4C94A05}"/>
                </a:ext>
              </a:extLst>
            </p:cNvPr>
            <p:cNvCxnSpPr/>
            <p:nvPr/>
          </p:nvCxnSpPr>
          <p:spPr>
            <a:xfrm>
              <a:off x="5377372" y="2833066"/>
              <a:ext cx="0" cy="1298388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04B2228C-FC15-428B-A031-31196FF09EDA}"/>
                </a:ext>
              </a:extLst>
            </p:cNvPr>
            <p:cNvCxnSpPr/>
            <p:nvPr/>
          </p:nvCxnSpPr>
          <p:spPr>
            <a:xfrm>
              <a:off x="7581531" y="2830459"/>
              <a:ext cx="0" cy="1298388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왼쪽 중괄호 49">
              <a:extLst>
                <a:ext uri="{FF2B5EF4-FFF2-40B4-BE49-F238E27FC236}">
                  <a16:creationId xmlns:a16="http://schemas.microsoft.com/office/drawing/2014/main" id="{F9AD5FE0-AF5B-4401-BBB6-177447A0FD85}"/>
                </a:ext>
              </a:extLst>
            </p:cNvPr>
            <p:cNvSpPr/>
            <p:nvPr/>
          </p:nvSpPr>
          <p:spPr>
            <a:xfrm rot="16200000">
              <a:off x="6213520" y="3378742"/>
              <a:ext cx="539691" cy="2196333"/>
            </a:xfrm>
            <a:prstGeom prst="leftBrac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412" name="Text Box 30">
              <a:extLst>
                <a:ext uri="{FF2B5EF4-FFF2-40B4-BE49-F238E27FC236}">
                  <a16:creationId xmlns:a16="http://schemas.microsoft.com/office/drawing/2014/main" id="{5A51B26F-67F4-40F3-8991-266E9AC97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702" y="2314027"/>
              <a:ext cx="6399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/>
              <a:r>
                <a:rPr lang="en-US" altLang="ko-K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ko-KR" sz="16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ACCU</a:t>
              </a:r>
            </a:p>
          </p:txBody>
        </p:sp>
        <p:sp>
          <p:nvSpPr>
            <p:cNvPr id="15413" name="Text Box 30">
              <a:extLst>
                <a:ext uri="{FF2B5EF4-FFF2-40B4-BE49-F238E27FC236}">
                  <a16:creationId xmlns:a16="http://schemas.microsoft.com/office/drawing/2014/main" id="{16A29787-DA15-4DD4-821B-CD65FE3FD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1812" y="1635690"/>
              <a:ext cx="5245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/>
              <a:r>
                <a:rPr lang="en-US" altLang="ko-K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ko-KR" sz="16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CNT</a:t>
              </a:r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57ECA85C-8781-46F9-940A-588628200EC8}"/>
                </a:ext>
              </a:extLst>
            </p:cNvPr>
            <p:cNvCxnSpPr/>
            <p:nvPr/>
          </p:nvCxnSpPr>
          <p:spPr>
            <a:xfrm>
              <a:off x="5124351" y="2814816"/>
              <a:ext cx="1100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5" name="Text Box 30">
              <a:extLst>
                <a:ext uri="{FF2B5EF4-FFF2-40B4-BE49-F238E27FC236}">
                  <a16:creationId xmlns:a16="http://schemas.microsoft.com/office/drawing/2014/main" id="{0907E801-84D1-40CF-AA27-C65CC94E8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562" y="2564341"/>
              <a:ext cx="378631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/>
              <a:r>
                <a:rPr lang="en-US" altLang="ko-K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ko-KR" sz="20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5416" name="TextBox 55">
              <a:extLst>
                <a:ext uri="{FF2B5EF4-FFF2-40B4-BE49-F238E27FC236}">
                  <a16:creationId xmlns:a16="http://schemas.microsoft.com/office/drawing/2014/main" id="{759D6F1F-1F93-417D-80CB-DF8463DA8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511" y="4746025"/>
              <a:ext cx="2970420" cy="55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ctr" eaLnBrk="1" hangingPunct="1"/>
              <a:r>
                <a:rPr lang="ko-KR" altLang="en-US" sz="1600" b="1" u="sng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광</a:t>
              </a:r>
              <a:r>
                <a:rPr lang="en-US" altLang="ko-KR" sz="1600" b="1" u="sng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sz="1600" b="1" u="sng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廣</a:t>
              </a:r>
              <a:r>
                <a:rPr lang="en-US" altLang="ko-KR" sz="1600" b="1" u="sng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1600" b="1" u="sng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포화</a:t>
              </a:r>
              <a:r>
                <a:rPr lang="en-US" altLang="ko-KR" sz="1600" b="1" u="sng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b="1" u="sng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정전류</a:t>
              </a:r>
              <a:endParaRPr lang="en-US" altLang="ko-KR" sz="1600" b="1" u="sng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4E522A4A-0302-432C-899D-EE4B0F9A9821}"/>
                </a:ext>
              </a:extLst>
            </p:cNvPr>
            <p:cNvSpPr/>
            <p:nvPr/>
          </p:nvSpPr>
          <p:spPr>
            <a:xfrm>
              <a:off x="6616397" y="2773101"/>
              <a:ext cx="104339" cy="101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5390" name="TextBox 30">
            <a:extLst>
              <a:ext uri="{FF2B5EF4-FFF2-40B4-BE49-F238E27FC236}">
                <a16:creationId xmlns:a16="http://schemas.microsoft.com/office/drawing/2014/main" id="{C35CF83E-3D3C-421D-9139-111D8CD0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243388"/>
            <a:ext cx="1889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b="1"/>
              <a:t>나노전자원</a:t>
            </a:r>
            <a:endParaRPr lang="en-US" altLang="ko-KR" b="1"/>
          </a:p>
          <a:p>
            <a:pPr eaLnBrk="1" hangingPunct="1"/>
            <a:r>
              <a:rPr lang="en-US" altLang="ko-KR" sz="1200"/>
              <a:t>(</a:t>
            </a:r>
            <a:r>
              <a:rPr lang="ko-KR" altLang="en-US" sz="1200"/>
              <a:t>균일성</a:t>
            </a:r>
            <a:r>
              <a:rPr lang="en-US" altLang="ko-KR" sz="1200"/>
              <a:t>, </a:t>
            </a:r>
            <a:r>
              <a:rPr lang="ko-KR" altLang="en-US" sz="1200"/>
              <a:t>수명</a:t>
            </a:r>
            <a:r>
              <a:rPr lang="en-US" altLang="ko-KR" sz="1200"/>
              <a:t>, </a:t>
            </a:r>
            <a:r>
              <a:rPr lang="ko-KR" altLang="en-US" sz="1200"/>
              <a:t>신뢰성</a:t>
            </a:r>
            <a:r>
              <a:rPr lang="en-US" altLang="ko-KR" sz="1200"/>
              <a:t>…)</a:t>
            </a:r>
            <a:endParaRPr lang="ko-KR" altLang="en-US" sz="1200"/>
          </a:p>
        </p:txBody>
      </p:sp>
      <p:sp>
        <p:nvSpPr>
          <p:cNvPr id="15391" name="TextBox 65">
            <a:extLst>
              <a:ext uri="{FF2B5EF4-FFF2-40B4-BE49-F238E27FC236}">
                <a16:creationId xmlns:a16="http://schemas.microsoft.com/office/drawing/2014/main" id="{41FF83AE-A293-4122-9FF6-1C3CDB8D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683250"/>
            <a:ext cx="1758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ko-KR" altLang="en-US" sz="1600" b="1" u="sng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구동 전압 단일화</a:t>
            </a:r>
            <a:endParaRPr lang="en-US" altLang="ko-KR" sz="1600" b="1" u="sng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5392" name="꺾인 연결선 62">
            <a:extLst>
              <a:ext uri="{FF2B5EF4-FFF2-40B4-BE49-F238E27FC236}">
                <a16:creationId xmlns:a16="http://schemas.microsoft.com/office/drawing/2014/main" id="{B22606EA-67BA-48CD-A130-DF2531F78804}"/>
              </a:ext>
            </a:extLst>
          </p:cNvPr>
          <p:cNvCxnSpPr>
            <a:cxnSpLocks noChangeShapeType="1"/>
            <a:stCxn id="15362" idx="2"/>
            <a:endCxn id="15391" idx="0"/>
          </p:cNvCxnSpPr>
          <p:nvPr/>
        </p:nvCxnSpPr>
        <p:spPr bwMode="auto">
          <a:xfrm rot="16200000" flipH="1">
            <a:off x="5066507" y="5226844"/>
            <a:ext cx="627062" cy="28575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이등변 삼각형 66">
            <a:extLst>
              <a:ext uri="{FF2B5EF4-FFF2-40B4-BE49-F238E27FC236}">
                <a16:creationId xmlns:a16="http://schemas.microsoft.com/office/drawing/2014/main" id="{1B8D8303-0C44-4022-A586-F3AA4E1337C7}"/>
              </a:ext>
            </a:extLst>
          </p:cNvPr>
          <p:cNvSpPr/>
          <p:nvPr/>
        </p:nvSpPr>
        <p:spPr bwMode="auto">
          <a:xfrm rot="10800000">
            <a:off x="3186113" y="3487738"/>
            <a:ext cx="1363662" cy="490537"/>
          </a:xfrm>
          <a:prstGeom prst="triangle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  <a:alpha val="86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94" name="TextBox 67">
            <a:extLst>
              <a:ext uri="{FF2B5EF4-FFF2-40B4-BE49-F238E27FC236}">
                <a16:creationId xmlns:a16="http://schemas.microsoft.com/office/drawing/2014/main" id="{DADF11C4-7488-4192-A83D-2C379B5C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397250"/>
            <a:ext cx="138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200" b="1"/>
              <a:t>X</a:t>
            </a:r>
            <a:r>
              <a:rPr lang="ko-KR" altLang="en-US" sz="1200" b="1"/>
              <a:t>선</a:t>
            </a:r>
            <a:r>
              <a:rPr lang="en-US" altLang="ko-KR" sz="1200" b="1"/>
              <a:t>,</a:t>
            </a:r>
            <a:r>
              <a:rPr lang="ko-KR" altLang="en-US" sz="1200" b="1"/>
              <a:t> 가시광선 </a:t>
            </a:r>
            <a:r>
              <a:rPr lang="en-US" altLang="ko-KR" sz="1200" b="1"/>
              <a:t>…</a:t>
            </a:r>
            <a:endParaRPr lang="ko-KR" altLang="en-US" sz="1200" b="1"/>
          </a:p>
        </p:txBody>
      </p:sp>
      <p:sp>
        <p:nvSpPr>
          <p:cNvPr id="15395" name="TextBox 72">
            <a:extLst>
              <a:ext uri="{FF2B5EF4-FFF2-40B4-BE49-F238E27FC236}">
                <a16:creationId xmlns:a16="http://schemas.microsoft.com/office/drawing/2014/main" id="{7394EF8B-5C2A-4A67-BF68-6808B527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3933825"/>
            <a:ext cx="48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ko-KR" altLang="en-US" sz="1200" b="1"/>
              <a:t>전계</a:t>
            </a:r>
            <a:endParaRPr lang="en-US" altLang="ko-KR" sz="1200" b="1"/>
          </a:p>
          <a:p>
            <a:pPr algn="ctr" eaLnBrk="1" hangingPunct="1"/>
            <a:r>
              <a:rPr lang="ko-KR" altLang="en-US" sz="1200" b="1"/>
              <a:t>방출</a:t>
            </a:r>
            <a:endParaRPr lang="en-US" altLang="ko-KR" sz="1200" b="1"/>
          </a:p>
          <a:p>
            <a:pPr algn="ctr" eaLnBrk="1" hangingPunct="1"/>
            <a:r>
              <a:rPr lang="ko-KR" altLang="en-US" sz="1200" b="1"/>
              <a:t>소자</a:t>
            </a:r>
            <a:endParaRPr lang="ko-KR" altLang="en-US" sz="1000"/>
          </a:p>
        </p:txBody>
      </p:sp>
      <p:sp>
        <p:nvSpPr>
          <p:cNvPr id="15396" name="직사각형 69">
            <a:extLst>
              <a:ext uri="{FF2B5EF4-FFF2-40B4-BE49-F238E27FC236}">
                <a16:creationId xmlns:a16="http://schemas.microsoft.com/office/drawing/2014/main" id="{D95F5A24-3171-46AA-B33F-7C826C65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60513"/>
            <a:ext cx="7843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buFont typeface="Wingdings" panose="05000000000000000000" pitchFamily="2" charset="2"/>
              <a:buChar char="Ø"/>
            </a:pPr>
            <a:r>
              <a:rPr lang="ko-KR" altLang="en-US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전계방출소자가 안정적인 소자 특성을 나타낼 수 있도록 하는 구동기술</a:t>
            </a:r>
            <a:r>
              <a:rPr lang="en-US" altLang="ko-KR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97" name="슬라이드 번호 개체 틀 4">
            <a:extLst>
              <a:ext uri="{FF2B5EF4-FFF2-40B4-BE49-F238E27FC236}">
                <a16:creationId xmlns:a16="http://schemas.microsoft.com/office/drawing/2014/main" id="{1111EBA9-BF6B-4B8B-8BD8-D48752FF1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33C0316C-31FF-49FF-855F-4CE197F09222}" type="slidenum">
              <a:rPr lang="en-US" altLang="ko-KR">
                <a:latin typeface="Freehand591 BT" pitchFamily="2" charset="0"/>
              </a:rPr>
              <a:pPr algn="ctr" eaLnBrk="1" hangingPunct="1"/>
              <a:t>3</a:t>
            </a:fld>
            <a:endParaRPr lang="en-US" altLang="ko-KR">
              <a:latin typeface="Freehand591 BT" pitchFamily="2" charset="0"/>
            </a:endParaRPr>
          </a:p>
        </p:txBody>
      </p:sp>
      <p:sp>
        <p:nvSpPr>
          <p:cNvPr id="78" name="Text Box 2061">
            <a:extLst>
              <a:ext uri="{FF2B5EF4-FFF2-40B4-BE49-F238E27FC236}">
                <a16:creationId xmlns:a16="http://schemas.microsoft.com/office/drawing/2014/main" id="{18DEE55F-3CCD-4569-9201-1119BA618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창의미래연구소</a:t>
            </a:r>
            <a:endParaRPr kumimoji="0" lang="ko-KR" altLang="en-US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D99E55-4424-428A-8C1E-75129EDA2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E5722-44A6-4E87-8D95-549CB5E74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576388"/>
            <a:ext cx="8501062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기술이전 내용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>
                <a:latin typeface="굴림" pitchFamily="50" charset="-127"/>
                <a:ea typeface="굴림" pitchFamily="50" charset="-127"/>
              </a:rPr>
              <a:t>고안정성</a:t>
            </a:r>
            <a:r>
              <a:rPr lang="en-US" altLang="ko-KR" sz="2000" b="1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>
                <a:latin typeface="굴림" pitchFamily="50" charset="-127"/>
                <a:ea typeface="굴림" pitchFamily="50" charset="-127"/>
              </a:rPr>
              <a:t>고신뢰성의 </a:t>
            </a:r>
            <a:r>
              <a:rPr lang="en-US" altLang="ko-KR" sz="2000" b="1">
                <a:latin typeface="굴림" pitchFamily="50" charset="-127"/>
                <a:ea typeface="굴림" pitchFamily="50" charset="-127"/>
              </a:rPr>
              <a:t>(HISTAR) </a:t>
            </a:r>
            <a:r>
              <a:rPr lang="ko-KR" altLang="en-US" sz="2000" b="1">
                <a:latin typeface="굴림" pitchFamily="50" charset="-127"/>
                <a:ea typeface="굴림" pitchFamily="50" charset="-127"/>
              </a:rPr>
              <a:t>전계방출소자 구동 기술</a:t>
            </a:r>
          </a:p>
          <a:p>
            <a:pPr marL="1200150" lvl="2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>
                <a:latin typeface="굴림" pitchFamily="50" charset="-127"/>
                <a:ea typeface="굴림" pitchFamily="50" charset="-127"/>
              </a:rPr>
              <a:t>광</a:t>
            </a:r>
            <a:r>
              <a:rPr lang="en-US" altLang="ko-KR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>
                <a:latin typeface="굴림" pitchFamily="50" charset="-127"/>
                <a:ea typeface="굴림" pitchFamily="50" charset="-127"/>
              </a:rPr>
              <a:t>廣</a:t>
            </a:r>
            <a:r>
              <a:rPr lang="en-US" altLang="ko-KR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>
                <a:latin typeface="굴림" pitchFamily="50" charset="-127"/>
                <a:ea typeface="굴림" pitchFamily="50" charset="-127"/>
              </a:rPr>
              <a:t>포화 정전류 회로 및 이를 이용한 전계방출 소자 구동</a:t>
            </a:r>
            <a:endParaRPr lang="en-US" altLang="ko-KR">
              <a:latin typeface="굴림" pitchFamily="50" charset="-127"/>
              <a:ea typeface="굴림" pitchFamily="50" charset="-127"/>
            </a:endParaRPr>
          </a:p>
          <a:p>
            <a:pPr marL="1200150" lvl="2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>
                <a:latin typeface="굴림" pitchFamily="50" charset="-127"/>
                <a:ea typeface="굴림" pitchFamily="50" charset="-127"/>
              </a:rPr>
              <a:t>단일 전압원을 이용한 삼극 전계방출 소자 구동방법</a:t>
            </a:r>
            <a:endParaRPr lang="en-US" altLang="ko-KR">
              <a:latin typeface="굴림" pitchFamily="50" charset="-127"/>
              <a:ea typeface="굴림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n-US" altLang="ko-KR">
              <a:latin typeface="굴림" pitchFamily="50" charset="-127"/>
              <a:ea typeface="굴림" pitchFamily="50" charset="-127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기술이전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범위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>
                <a:latin typeface="굴림" pitchFamily="50" charset="-127"/>
                <a:ea typeface="굴림" pitchFamily="50" charset="-127"/>
              </a:rPr>
              <a:t>전계방출 소자의 전류 안정화를 위한 광포화 정전류 회로 및 구동 방법</a:t>
            </a:r>
            <a:endParaRPr lang="en-US" altLang="ko-KR">
              <a:latin typeface="굴림" pitchFamily="50" charset="-127"/>
              <a:ea typeface="굴림" pitchFamily="50" charset="-127"/>
            </a:endParaRP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>
                <a:latin typeface="굴림" pitchFamily="50" charset="-127"/>
                <a:ea typeface="굴림" pitchFamily="50" charset="-127"/>
              </a:rPr>
              <a:t>단일 고전압원을 이용한 삼극형 전계방출 소자 구동을 위한 회로 및 구동 방법</a:t>
            </a:r>
          </a:p>
          <a:p>
            <a:pPr marL="1074738" lvl="1" indent="-327025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388" name="직사각형 2">
            <a:extLst>
              <a:ext uri="{FF2B5EF4-FFF2-40B4-BE49-F238E27FC236}">
                <a16:creationId xmlns:a16="http://schemas.microsoft.com/office/drawing/2014/main" id="{51F50ED1-2F0F-4D47-9017-60C01C81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945188"/>
            <a:ext cx="4108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(HISTAR : HIghly STAble and Reliable)</a:t>
            </a:r>
          </a:p>
        </p:txBody>
      </p:sp>
      <p:sp>
        <p:nvSpPr>
          <p:cNvPr id="16389" name="슬라이드 번호 개체 틀 4">
            <a:extLst>
              <a:ext uri="{FF2B5EF4-FFF2-40B4-BE49-F238E27FC236}">
                <a16:creationId xmlns:a16="http://schemas.microsoft.com/office/drawing/2014/main" id="{923C55DA-E450-46EA-8C57-09C5744EC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FB327F99-66F0-4E7B-8CB4-5972CDF7F0DB}" type="slidenum">
              <a:rPr lang="en-US" altLang="ko-KR">
                <a:latin typeface="Freehand591 BT" pitchFamily="2" charset="0"/>
              </a:rPr>
              <a:pPr algn="ctr" eaLnBrk="1" hangingPunct="1"/>
              <a:t>4</a:t>
            </a:fld>
            <a:endParaRPr lang="en-US" altLang="ko-KR">
              <a:latin typeface="Freehand591 BT" pitchFamily="2" charset="0"/>
            </a:endParaRPr>
          </a:p>
        </p:txBody>
      </p:sp>
      <p:sp>
        <p:nvSpPr>
          <p:cNvPr id="10" name="Text Box 2061">
            <a:extLst>
              <a:ext uri="{FF2B5EF4-FFF2-40B4-BE49-F238E27FC236}">
                <a16:creationId xmlns:a16="http://schemas.microsoft.com/office/drawing/2014/main" id="{5FF65FC4-3903-4B0A-AA94-872853B6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창의미래연구소</a:t>
            </a:r>
            <a:endParaRPr kumimoji="0" lang="ko-KR" altLang="en-US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5AA5BB5-8C79-4B0A-BFDF-497291D63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FB429-E3E7-4922-819E-97F56F462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350963"/>
            <a:ext cx="85010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v"/>
              <a:defRPr/>
            </a:pP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기술성숙도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000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TRL : Technology Readiness Level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단계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 </a:t>
            </a:r>
            <a:r>
              <a:rPr lang="en-US" altLang="ko-KR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( 5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A154217-1E14-46D2-BE86-2F8B836C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55813"/>
            <a:ext cx="857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슬라이드 번호 개체 틀 4">
            <a:extLst>
              <a:ext uri="{FF2B5EF4-FFF2-40B4-BE49-F238E27FC236}">
                <a16:creationId xmlns:a16="http://schemas.microsoft.com/office/drawing/2014/main" id="{5D2839A7-D4DA-497B-8E6B-2FE7F67F8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61F4B305-FA98-4D48-86EF-166F8A3B8B4C}" type="slidenum">
              <a:rPr lang="en-US" altLang="ko-KR">
                <a:latin typeface="Freehand591 BT" pitchFamily="2" charset="0"/>
              </a:rPr>
              <a:pPr algn="ctr" eaLnBrk="1" hangingPunct="1"/>
              <a:t>5</a:t>
            </a:fld>
            <a:endParaRPr lang="en-US" altLang="ko-KR">
              <a:latin typeface="Freehand591 BT" pitchFamily="2" charset="0"/>
            </a:endParaRPr>
          </a:p>
        </p:txBody>
      </p:sp>
      <p:sp>
        <p:nvSpPr>
          <p:cNvPr id="17414" name="직사각형 2">
            <a:extLst>
              <a:ext uri="{FF2B5EF4-FFF2-40B4-BE49-F238E27FC236}">
                <a16:creationId xmlns:a16="http://schemas.microsoft.com/office/drawing/2014/main" id="{0EA74EC8-C965-4962-9F1B-EF5A2B9BB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535363"/>
            <a:ext cx="7958137" cy="719137"/>
          </a:xfrm>
          <a:prstGeom prst="rect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" name="Text Box 2061">
            <a:extLst>
              <a:ext uri="{FF2B5EF4-FFF2-40B4-BE49-F238E27FC236}">
                <a16:creationId xmlns:a16="http://schemas.microsoft.com/office/drawing/2014/main" id="{FE8FD0FA-78DC-4B3E-8AAF-F49C9BA86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latinLnBrk="0"/>
            <a:r>
              <a:rPr lang="ko-KR" altLang="en-US" sz="1200" b="1">
                <a:solidFill>
                  <a:srgbClr val="41447E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창의미래연구소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C053767-7F18-404A-9C90-6AD5BF2CF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27B99B3F-821F-46CD-B277-2A7157E41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341438"/>
            <a:ext cx="85010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48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기술의 특징</a:t>
            </a:r>
            <a:endParaRPr lang="en-US" altLang="ko-KR" sz="2000" b="1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나노물질 전자원의 불안정성을 반도체 회로 기술로 극복</a:t>
            </a:r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전계방출 전류를 전계방출 소자 구동 범위 안에서 고정 구동 가능</a:t>
            </a:r>
            <a:b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소자별 전류 균일화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, 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장시간 전류 안정화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소신호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(0~5V)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로 고전압 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(~3kV) 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고속 스위칭</a:t>
            </a:r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단일 고전압원으로 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3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극 이상의 전계방출 소자 제어 가능</a:t>
            </a:r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2000" b="1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기존 경쟁기술 대비 개량된 부분</a:t>
            </a:r>
            <a:endParaRPr lang="en-US" altLang="ko-KR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피드백 방법에 의한 구동전압 제어에 비해 획기적으로 단순화 및 고속화</a:t>
            </a:r>
            <a:b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(3</a:t>
            </a:r>
            <a:r>
              <a:rPr lang="ko-KR" altLang="en-US">
                <a:latin typeface="맑은 고딕" panose="020B0503020000020004" pitchFamily="34" charset="-127"/>
                <a:ea typeface="맑은 고딕" panose="020B0503020000020004" pitchFamily="34" charset="-127"/>
              </a:rPr>
              <a:t>극 구조의 경우 아노드 전류 검출 후 게이트 전압 조정</a:t>
            </a:r>
            <a:r>
              <a:rPr lang="en-US" altLang="ko-KR"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</a:p>
        </p:txBody>
      </p:sp>
      <p:sp>
        <p:nvSpPr>
          <p:cNvPr id="18436" name="슬라이드 번호 개체 틀 4">
            <a:extLst>
              <a:ext uri="{FF2B5EF4-FFF2-40B4-BE49-F238E27FC236}">
                <a16:creationId xmlns:a16="http://schemas.microsoft.com/office/drawing/2014/main" id="{25763B0D-8DFA-4127-A88E-1CAD71954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47ECC3BE-5F9D-47BE-AB58-A44105CE4487}" type="slidenum">
              <a:rPr lang="en-US" altLang="ko-KR">
                <a:latin typeface="Freehand591 BT" pitchFamily="2" charset="0"/>
              </a:rPr>
              <a:pPr algn="ctr" eaLnBrk="1" hangingPunct="1"/>
              <a:t>6</a:t>
            </a:fld>
            <a:endParaRPr lang="en-US" altLang="ko-KR">
              <a:latin typeface="Freehand591 BT" pitchFamily="2" charset="0"/>
            </a:endParaRPr>
          </a:p>
        </p:txBody>
      </p:sp>
      <p:sp>
        <p:nvSpPr>
          <p:cNvPr id="10" name="Text Box 2061">
            <a:extLst>
              <a:ext uri="{FF2B5EF4-FFF2-40B4-BE49-F238E27FC236}">
                <a16:creationId xmlns:a16="http://schemas.microsoft.com/office/drawing/2014/main" id="{F104296A-BD54-4A05-92F7-FC1A4F5AB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창의미래연구소</a:t>
            </a:r>
            <a:endParaRPr kumimoji="0" lang="ko-KR" altLang="en-US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http://www.healthandfitnessvitality.com/wp-content/uploads/2013/10/wpid-400ma-X-Ray-Medical-Equipment.jpg">
            <a:extLst>
              <a:ext uri="{FF2B5EF4-FFF2-40B4-BE49-F238E27FC236}">
                <a16:creationId xmlns:a16="http://schemas.microsoft.com/office/drawing/2014/main" id="{5F87B01B-887C-4B24-A70B-9658CFBB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73600"/>
            <a:ext cx="32416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http://image.ec21.com/image/mecindustries/OF0009259221_2/Sell_Soft_X-Ray_Ionizer.jpg">
            <a:extLst>
              <a:ext uri="{FF2B5EF4-FFF2-40B4-BE49-F238E27FC236}">
                <a16:creationId xmlns:a16="http://schemas.microsoft.com/office/drawing/2014/main" id="{524463FB-62AC-4C26-BC48-CB68C762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8556" r="7462" b="22479"/>
          <a:stretch>
            <a:fillRect/>
          </a:stretch>
        </p:blipFill>
        <p:spPr bwMode="auto">
          <a:xfrm>
            <a:off x="320675" y="3605213"/>
            <a:ext cx="16605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E8C9B29F-6BCD-4B5B-BF7D-44C56451B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512D75D-8FBC-4A17-BA7A-F398B0A56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1196975"/>
            <a:ext cx="83185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v"/>
              <a:defRPr/>
            </a:pP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예상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응용 제품 </a:t>
            </a: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및 서비스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정전기제거 이오나이저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의료 이미징 및 치료용 엑스선 튜브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산업용 비파괴 검사용 엑스선 튜브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전계방출램프 및 디스플레이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전계방출에미터를 사용하는 모든 소자에 적용 가능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76250" lvl="1" algn="just">
              <a:spcBef>
                <a:spcPct val="20000"/>
              </a:spcBef>
              <a:buClr>
                <a:srgbClr val="6600CC"/>
              </a:buClr>
              <a:defRPr/>
            </a:pPr>
            <a:r>
              <a:rPr lang="en-US" altLang="ko-KR" sz="2000" b="1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462" name="슬라이드 번호 개체 틀 4">
            <a:extLst>
              <a:ext uri="{FF2B5EF4-FFF2-40B4-BE49-F238E27FC236}">
                <a16:creationId xmlns:a16="http://schemas.microsoft.com/office/drawing/2014/main" id="{EC10B28E-EF88-42D9-9257-9C6D45ECA3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4C7F7410-8D53-43B9-84FD-BF84BF02B274}" type="slidenum">
              <a:rPr lang="en-US" altLang="ko-KR">
                <a:latin typeface="Freehand591 BT" pitchFamily="2" charset="0"/>
              </a:rPr>
              <a:pPr algn="ctr" eaLnBrk="1" hangingPunct="1"/>
              <a:t>7</a:t>
            </a:fld>
            <a:endParaRPr lang="en-US" altLang="ko-KR">
              <a:latin typeface="Freehand591 BT" pitchFamily="2" charset="0"/>
            </a:endParaRPr>
          </a:p>
        </p:txBody>
      </p:sp>
      <p:pic>
        <p:nvPicPr>
          <p:cNvPr id="19463" name="Picture 13" descr="http://www.vishaworld.com/thumb/K110.jpg">
            <a:extLst>
              <a:ext uri="{FF2B5EF4-FFF2-40B4-BE49-F238E27FC236}">
                <a16:creationId xmlns:a16="http://schemas.microsoft.com/office/drawing/2014/main" id="{A46CBE8F-3025-4888-B771-808F4D6A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57688"/>
            <a:ext cx="191293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9" descr="http://www.dck-fa.com/gnuboard4/data/file/gallery_02/2049249593_uo3AgzkR_x-ray.jpg">
            <a:extLst>
              <a:ext uri="{FF2B5EF4-FFF2-40B4-BE49-F238E27FC236}">
                <a16:creationId xmlns:a16="http://schemas.microsoft.com/office/drawing/2014/main" id="{DC75AD20-FFD8-42A0-9A0E-AB61195E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510213"/>
            <a:ext cx="11557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21" descr="data:image/jpeg;base64,/9j/4AAQSkZJRgABAQAAAQABAAD/2wCEAAkGBxQTEhUUExQVFRUXFxgUFxUYFxcXFxUYFxQXFxcYFRYYHCggGBwlHRcUITElJSkrLi4uFx8zODMsNygtLisBCgoKBQUFDgUFDisZExkrKysrKysrKysrKysrKysrKysrKysrKysrKysrKysrKysrKysrKysrKysrKysrKysrK//AABEIAMwA+AMBIgACEQEDEQH/xAAcAAABBAMBAAAAAAAAAAAAAAAFAAMEBgECBwj/xABFEAABAgQCBgcDCgUDBAMAAAABAAIDBBEhMUEFElFhcYEGIpGhsdHwMsHhBxMVUlNicpKTshQjQoLxQ6LCJDNUsxdj0v/EABQBAQAAAAAAAAAAAAAAAAAAAAD/xAAUEQEAAAAAAAAAAAAAAAAAAAAA/9oADAMBAAIRAxEAPwDhySwsgVwQYSRCX0REdj1eOKIwui7yK6xpt1bdtUFeSVkPRGJkSf7T5piJ0Yij4ghACSRg9HI+QadwdQ99Fo3QUStDQdpPYgFJI/B6OnMk9yJS2gmty9cUFbkdHOeb2HC6PS3RNrsYjh/aEbltHAZIzKyqCsM6DQz/AKzvyjzUiF8n8I4x3/lHmrjCl1Khy9EFP/8AjSFSv8RE/I3zWkP5NoZr/Pf+Qea6A2WJaSm4Us7H0UFBf8nUL/yH/kHmocXoGwf6zvyjzXS3yZpnVD48ttQc7idDGj/Vd+X4qBM9GdXCJX+34roseW3IdHlaoOazej3M38lDXQZnR4OSCTugwbixQVlZUyY0Y9uVeHkobmkYiiBJLCSBJJJIErJ0V6JPnGRH64hsYQ0HV1i55uQBUWAoSfvN22ra6F8mXSWBBY+XmHCGC/51kQ11SS1rXNcQDq2a0g4Y1pZAJ090MMtBfFMbW1C1urqEVLtQ0rrW6r2nNJWv5QtKS7pSI1sxAiOc5ha2GQSaFla6r30s3EkYAUSQcvk5V0R1GjicgrroHo6BSgqTbWOO+mwIV0Flg+JErk0eK6bIStEG+i9ENYOqAN+Z4u9wRCdgOAFgRga8LW7UV0cwUGsDXtHNGmSoIyIOzBBSoMvhUd/wUlrGYFrv9p7iAj8bRf1Qsy2jWuPWvbAW70AD6FgxPZDa7B1HflwKhTvRmoNL03Uc3iMwrJpHRzQKt9cExLTrgaP64GBNnjg7Pga8kFGfo0tNCPW5ZEoF0WY0XDjtqMdtKH+4e8ING0A9mVRtF0FbgSKIwZOtgKo1J6HJNXdUb8Tyy5qXMxYMAddw3M1mMJ/Me9ANg6OIoTTh5qaJPOgpuyUJ+nNY9X5lgy64ceZrTsCnS0Z/9V+dDvpkckD0GWqD4GqjMgOrQEDlX/CMSsTHP1nvTUOI0E7a7Cd+SCI6UtUnkB5qE+VP1eZ8yrJDuKtqhUxUnqgH7xwCAPMSQNK3+Pih8fRWzsPn5ovHiPZdzgASbusODRjZRGaehg0eWEfgiA9rQUAGb0eQaEUPrDaob5IZhXsQ4MUUBF7ijr8QHX7kPmNDOBIA1qZAHW/L5VQUqNo0HJC5nQYdbVrsFKroktoJ78qDacO1E4GgYcMVdfaT1W8yblBxmJ0N36u4db12po9C3/0iIeDPKq7WXwW2YCfwNaxv5jc9iYiRCf8ATHNzye5w8EHE43RCKMnDi0ofH0DFbkD3HvXc48AH+gj+8kdhHvUNmjYUR2q9hJNb5WG4imG9BwiLBc00cCOITa7Bp3okyh1Kn7rqGvBwAoeI5rnGltBOhkltSBiDiPNAGSWVhBdvkvZWJG/A39y6nLQqBcy+ScfzI/4G/uK7ToiS1QIkQb2MOexzhs2BBNErq1rjgnpSJqndn5rVzq3T8GCaVNvE8AgINl9ahbxUGNA1DXfYbfJTJJ1LYAHW5ZqM+eDqhwse5ALnKuu4k+AUWFAFcLopMwBiMMs+9aysuCQPRQbyksbHAd/KuA3nvW8XS0Nlhc5kezzOJ7k1pyOQ0NBpU3pjuG4Y9iq0eM0Y059Y9iCzx4oit2t+5YcwLFVnS+gw5+sALgYktwyxTMLTIaaAuJ3WUo6aLhdoO/P4oBTtEPGAbydVSJeBFhnqhw8DxBUhk/X2SKjFuqNYeY4FENHzwr1mgUGIrhwJPuQStHzesQCC00OHCnV3KR80HRDVoNa4hPSsJrngtoQSbjt+FE+yEWxK01hfOnig3itoyncMDcKt6Xm4nswmuG1wBqdzTlyVsiw6Drbxbhe/NV6eiMhuqTc4DEnLDIIKq7RsV51nVB+9rV7/ADTjeixcbvIzyPmpU1pdrTQGm5tCf7nnDksu005otY4Eklx7zTuQT5bo6wUGsXUFMDl62IrBiNhUaQCB/STrkfhA9nkqm/T0U4xHEbMjywKbgaYP9QB3t6p7rdyC+tmWxBVnaQC5vLAhCZ+X1nUcbjA49m5MaFn2ueKGuNQeq6nHA5eSNaQg1AI4bxuPNAJktH9cBw8iiMxo9lAcCdg9yUsw5IrBl9f2j31O8IK99Gk+vVFIhaIawE31jifcFYBBA2csuJQycmamjbDbtQV/SkpQXVF03o8OJK6FPyo1XWyqqzPwLIOPaf0UGBz6UIIrsNTRJWbpnL0l4h3t/e1ZQb/InqiNMEtDiGMLa4A6xvTNdml4bn1JNs3GwHP3LjXyKRGNizJfh82yg29crqcbSJfQYNGAFqICz5xrbQxrH67h+1vmtJeZcSauJrf1RD4b0/Luo4dnbb3oC0KLZ34XDtBUJPwj7XA+CZagy1x5Zjap8w8QGFxucN5OwbAM9/dHlW9YcR3XWdPQ6tbWtq2G/b2IK1P6QMQEE0BtQW+JPGqr8eXeDQjgTavIo1HjNhk0oNwuTxz7Sh0fSIODajefLA80A58o76w5AnyHepMmQLEknLADsuosebcDjbaB4lQXxHVPWJQHWSFSCQ4XrXrcUSk5J5FnHfW/eqxLPxIx9Zo3IaRc2xceOOG3biUFq0LAc1wrYUJHrijkFlT64INoWf1seHiQe5GoYuSPV0EfTUWjD29l1Q52UiOcaki1644bByV30k6jDfOnbmTyVJn9L3OpX8VN1LBBEdINDcCRtJoO6gHaUxHis2w+JiM//SHTkcvJJJJ3mtOCYLSRYHHZjW1igLQ4AdkD+Ek/tKebI3p1mn1kRVBoDDnbx5BEJaZLBZxG4GteIwKA7JyZYLdbacD2FWfQM4XgtdfVFq4kYOae6myhVNldJk2c220WPZh3c1cejpa/rA1pauYrk4cj7kEmMdR1B6GI7qLLJg1BrgapaRZ1uyqYCAxNGtaf1AHlY+PghUVpUt8YgNH3W5A5b1Diz3Wo9oIFqizh7igVA5pa61QRXZmD2gKr6TglpLXChHfsIOYVniw6jWYdYcKEfiCHTerEbqxMvZcPabw2jcg5h05Z/wBHGP4P/Y1JTflGk3Q5KNrXBLKPHsu/mt7DuSQVn5KD/Mj/AIG/uK6ayIuWfJi+j434G/uK6IJkBAXZGU2XjVI4+9VVukgT1b7/ACUyDNuGaC8Qs+BWjQokjNax30rxspLSgnyDL12X55etyF9IpoucWDAWtiSM0XkBY8AeyqA6XjNY51TSprQXJre+wcUFYiybr1t3nsHvoohkQDi53AAefiiM7PVHVAG83PA1HuQOPNvJo4k8T4DyQTGy7fq9pPZQlNulmbGN4kYeqoW83xpv9XUiU9qxJzwJHrvQF5eDD/8ArvnVuV8cFKg6PaTUCgwq01+CGxZF4o7VJFdhBoMbG4W8owiIAAaa1QSCCBtrlYILtouTDaUrffU5fFHmN44bEB0TMlzhXLbswVg1rdqCDpODVpF754ZqjzOjGhxGOdza91e553VqBgfNc609Nu+dLTTKgobA4IGHua22uM8KkctUavemTNQwLF+H1RtpTFaQ3EggMOtjW/hS2ChRIDqONDYhosdpwGJwqgJMnGiwdfgbdiehMa84Q3cKA8hYqvNaRu7u1S4Fdte9Afh6PH9NQdh9VCsOgKwnDv2OFRreuCrejplzMaEbDhy2claNCTDYrgOFWnMbQc/FAf0nDvXl2Hyp2IfqonpDAcz4KELUqgzHNDwHgEIea3PFSp+bFH9neg0SebhWhQSP4ksNWmhTwmGRcaMf3HyQuI9RnlAM+UwObo2YacD81w/70O4WVD6fzxOjY7HX/wC3Q7P5zCsIOb9EdItgfOucaDVbxN8hmib+lXzztRoLG7Cbv4keHiqYM0gaGoQdS0XNVoEfgPVA0DPazQc8+IV0k41QEFrlIpAafujwRmXi1AO1VuTiVY3dbvKL6NdZBZDG1IRdnSvMkNHZUFVDSkJzzUVJwJ47T29ys8VutCocKAcaUsgc3MtbVuYtQWpurtQAxKUxPZlz+C1iyzdg4k4e5azc2eA7O9DnxigmuIH1abP8Jr+KbWhJ7K+JUSH1ja63/hn4gU2VpluQEIekG2I1uNAeXtInBjtJGN9oPJQWy2t1gwAnGmFdtFtAgP1/j4oLhohorUZ8MtiLvNR8EG0Y2jcq4ImyJbFAotxQ+CrGnJNhJOG9WKYJpwuq/pFhcwiu+mGF0ABoaCRVxtcgCmGV1Bm5mHrUAeAKfVNKjO6JfNGmGPDzUCZkiCSNx9nlTDigwyK00ALhuIp4VUyFLMOIHI+8XQp5DTeo2ee5ZhvJNkBYyet7JpuOHaMO9FtDQjDNTYjDzBQiRmXVAx2181ZJaK14oOYzG8eaCxxn6zGncO8X7whE5Ho7gpwOrDA2ADvqqzpGPV5Hb5IB2mJ0ltjQF3bRV2MiWk39YDYPE/4QeZi0QSpPSxadVxqMiUTdMgioK57pOex2KBJdMHMOrQObtJIrw2HegtnTeLWRjf2f+1iSCae0m2LJRaZ6ljiP5jUkFDGBWCsjApRGEEgggixBxBzBQEdAzWrEpk7xy8l0LRUeoXK2mhqFf9AzWsGu2+j3oL7o59iOfb/hWHRbbKq6PdcdiuUpDoKICEzE1YVscOFak+SqUSWcTUDmbD4q3TTKtFdte5AtIRgL4oBzpFpFzyFu/wDwo8STaMuZv4rMWbOXkozo9cr77+KDd8VoxPYsysYONAD2jnSy0bKHE1psOeylcVJkJXrWbq87oCEZ4bUAACgpU8tlym5GZ1qUHfs3LM7KEnEGl6VzS0ZJkOubEU2ILFJu2KWw2UOWZQZqUzBBtFdZC5lw2IjGFkMmJeuaAQPaJvTiMVHno7QauqAcG7d+O5SZiVcK5jZtogs9Um4OGfuQSRHaQBUdlD64rZss1x9mm8eYF0Ka3A3pjXZzUmHMlpsgJslNUdW+7Ptw8E9IaweDg6qiy879b/HHJG5NgcK2IyPrBAejOqwH1dVbSDaRH+rG4VkHsAbv+RQHT4o3XGI6vkgqU/E6zjv8LDwVb0tNUsjGkYlAVROkM9QUGJw95QCtLT2sS0YZ7/ghqSSCUybPzbmG4NO4g+5JRhmkgy02K2del9y0GaQKBEq0dE4/Vp9U9xv41VXKM9F4tIhG0V7D8Sg63oAaz28z2AnxorrLDAKldEzV39h8Wq7yuIQO6Wf1NUZivIZeKroYTald+XaVYZptTfIBCpohvu4IBcWQzJtsHn8FoQGmtgdvq6eizZOHCqHTBJNaeNEDz5oWF3d1/VFNgzGqytKcT6zQqFBJrQGm3afJTocq4tAtc8UGsWbcb0F+PmjOjYptghgkwBQnciUlC3IDMJPMTELBPMKDMU2USJEUmNgobmII8WLjbvQCZjtDi02pTEbRuVhiQFXNOywrWnPwqgRiAggAbbAYqJ83stuOHcKhNBhpUcPQyT0tH2hBvBliMRQePNGJOMWkAYbFGhxgcFOk5YE1Fs0FhceoKITpaHrQ3DdbjkiMM9SnH3FQpv2Sg5ZpuJZc10pH14jjkLDkr90mjauufq63dVc2QJJJJBkJJBJBkYFarYGxWqDLVM0PF1YzDtNO2yhLcOoQRx5hB2vohE6zd4cP9tfcr7KYhcz6LTHsuH3XDxXTNHkHDiOdh4oNNKzGqaDFCJh2sFKnyXk0215evBRmNDd52+WxBAfKnOyxDZqn3qZMRhu8FAimoOzbt8kDzYwwG2lcu1Zjz9CGtyzUBtqkYCoH3t/rYtoUFxGGdju9VQPxZp1TfbhbNF9FzJIF8r1QgSpzPYimioNK4njigPQjZOw01CwFVvDKDaKbKI6JvUiPgopYgwYlkH0q8UNaihHPBFHtxQTTjHAVFcRVBEYAb0Fd1sM1HiQK4dlLpsEjrD/IUuC+pvnmg0lWnL15I/JRw0CqiNhjnt9YpahB3ZfFBZYZ6lePeoE67qn1mpMkf5ZGzyJ9yE9II2rBed1Bzsg430ymeq77zqd9SqWrB0wjViNbsBPaae5AEGEkkkGVhZCSDIwKwQssdTu3rDigwsjBYWzMe5B0voRGrCh/hp+Uke5dQ0JG6tNmHkuQ/J/GrDA+q9w7QD7yuq6HwPAdpNB4nsQSC8AU9FCpuKeAUCe0rV5FbCzTtG/inYMTXw/xzQYaa4efJTGQdalcNnrBMmIGeZz8kwJouJDMcNbYglxNUXs0C3atGxnOI1WW2usOzFOS0re9ztPuRSDL0ogFwZSI7F1BsaKd+aMyMvqCmsSN9z2pyHDTrQglAWWzFqBZJgQYjYIa+PvRGMyxoULfLOQafPm90Pm5oVvgccwpkSVfu7boRMwTW4OaCQ2GNxFMfemIkEtHVvs+Kh/xRbjb+nljUBT5aaDhsPrBBpLzB9YIvJvrdCYkC9ufwTjJvUpTHJBZ5S1dlFWOlsx1dXZc8SLd3ijuj5oOY4jEA8iBXzVS0+63E/FBx3pHErMP3EN7APfVDE9NxdZ73fWcT2mqZQJJJJBkJJBJBljyK0JFRQ0zGw7lgpBZog1WUqJUQXHoLFo54+813I1XXJB9IMQ/dcK/207tcHkuKdDY1IxG1v7SPcV2bRztaA8bQ79jSPBBXZmAXOtz3DanPn/mxY0GyuO9S2gNZU535HAdiFy8AxotD7IueGQQEpOG6KKk2r28EZlJOi3k5WgAARWFCogagS9FKDQEgkGoMaycY5a6qcYxA8AkAttVKiDVwUd6lEKHFaUGr4gUKMGnEJ90IlaGAUAabkmusfXPJBI8jEhGou3v7M1cYkGuSYfB3GiCvS+lLUOWG/ZXfv3KNN6zrg8QLVG0J/S+jDctFxU0Gd623pvRUXWucRggOdFjdzMi3v12jwc7tQHpLEownY0n/aVYNAw6RXHLVFOb2n3HuVQ6cRqQIn4D/ut70HIUkkkCSSSQZCSyMCkgTVtRYZmnCEDZCVFuVmiCd0ciaswzfUdrT7wF2vo5Eq3V2inPLxK4RLRdR7HbHA9hqu09F412/iaR2hBjpI6jw0Ye1TjgOxFdByWqwEi5ueJ8sFH0lA145Gwh3LVFB4I5IssglQIdE8FrVPMagQatg1bAJwBA2GLdgSKywIHKLCykgxRaFq3qtCg0LFrqp0LBCBhzVqRVPkJtwQD5uUqqlpaWMKIHNwca8Ds5q9uFQg2lJXWaduXHJBiU6sLW3U7bjsp3LnHyix6QXD6zmt7Dre5dBl4n/TA/eI5UJ8+xcq+UWYqGN2uc7sFP+SCkBIrZoSIQaLKzRIhBluBSSbgVlBtAZWvLxp64LctOxRwUqoHaHYtgDsTFUqoHtU7F07oVPEshnEgAHi2x8FyuqchzL2+y5w4EhB6Ejw6xQ7ItHa2w7tVG4TKBeZfpKN9rE/O7zW30pH+2i/nd5oPUEKHuUlkIryv9LR/tov6j/NL6XmPt436j/NB6tEFbfMnYvKP0xMfbxv1H+aX0zMfbxv1H+aD1d8wVs2AV5P8ApiY+3jfqP80vpmY+3jfqP80HrMy52LH8OV5O+mZj/wAiN+o/zWPpmY+3jfqP80HrIy5Wn8OV5Q+mZj7eN+o/zS+mZj7eN+o/zQervmCs/MnYvKH0zMfbxv1H+aX0xMfbxv1H+aD1Y6AU0+EvLH0xMfbxv1H+ax9LzH28b9R/mg9SFigaQavNX0vH+3i/qP8ANYOlY/20X9R3mg77pM/NwWs2V95/5EclxrptGLo7R9VveST5II7SEU4xYh4vd5pl8Qm5JJ3mqDYLC01ilVBskVrVKqBxo6pSTeskg//Z">
            <a:extLst>
              <a:ext uri="{FF2B5EF4-FFF2-40B4-BE49-F238E27FC236}">
                <a16:creationId xmlns:a16="http://schemas.microsoft.com/office/drawing/2014/main" id="{EF47A50C-7ADB-41C8-8F12-EC495CA575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466" name="AutoShape 23" descr="data:image/jpeg;base64,/9j/4AAQSkZJRgABAQAAAQABAAD/2wCEAAkGBxQTEhUUExQVFRUXFxgUFxUYFxcXFxUYFxQXFxcYFRYYHCggGBwlHRcUITElJSkrLi4uFx8zODMsNygtLisBCgoKBQUFDgUFDisZExkrKysrKysrKysrKysrKysrKysrKysrKysrKysrKysrKysrKysrKysrKysrKysrKysrK//AABEIAMwA+AMBIgACEQEDEQH/xAAcAAABBAMBAAAAAAAAAAAAAAAFAAMEBgECBwj/xABFEAABAgQCBgcDCgUDBAMAAAABAAIDBBEhMUEFElFhcYEGIpGhsdHwMsHhBxMVUlNicpKTshQjQoLxQ6LCJDNUsxdj0v/EABQBAQAAAAAAAAAAAAAAAAAAAAD/xAAUEQEAAAAAAAAAAAAAAAAAAAAA/9oADAMBAAIRAxEAPwDhySwsgVwQYSRCX0REdj1eOKIwui7yK6xpt1bdtUFeSVkPRGJkSf7T5piJ0Yij4ghACSRg9HI+QadwdQ99Fo3QUStDQdpPYgFJI/B6OnMk9yJS2gmty9cUFbkdHOeb2HC6PS3RNrsYjh/aEbltHAZIzKyqCsM6DQz/AKzvyjzUiF8n8I4x3/lHmrjCl1Khy9EFP/8AjSFSv8RE/I3zWkP5NoZr/Pf+Qea6A2WJaSm4Us7H0UFBf8nUL/yH/kHmocXoGwf6zvyjzXS3yZpnVD48ttQc7idDGj/Vd+X4qBM9GdXCJX+34roseW3IdHlaoOazej3M38lDXQZnR4OSCTugwbixQVlZUyY0Y9uVeHkobmkYiiBJLCSBJJJIErJ0V6JPnGRH64hsYQ0HV1i55uQBUWAoSfvN22ra6F8mXSWBBY+XmHCGC/51kQ11SS1rXNcQDq2a0g4Y1pZAJ090MMtBfFMbW1C1urqEVLtQ0rrW6r2nNJWv5QtKS7pSI1sxAiOc5ha2GQSaFla6r30s3EkYAUSQcvk5V0R1GjicgrroHo6BSgqTbWOO+mwIV0Flg+JErk0eK6bIStEG+i9ENYOqAN+Z4u9wRCdgOAFgRga8LW7UV0cwUGsDXtHNGmSoIyIOzBBSoMvhUd/wUlrGYFrv9p7iAj8bRf1Qsy2jWuPWvbAW70AD6FgxPZDa7B1HflwKhTvRmoNL03Uc3iMwrJpHRzQKt9cExLTrgaP64GBNnjg7Pga8kFGfo0tNCPW5ZEoF0WY0XDjtqMdtKH+4e8ING0A9mVRtF0FbgSKIwZOtgKo1J6HJNXdUb8Tyy5qXMxYMAddw3M1mMJ/Me9ANg6OIoTTh5qaJPOgpuyUJ+nNY9X5lgy64ceZrTsCnS0Z/9V+dDvpkckD0GWqD4GqjMgOrQEDlX/CMSsTHP1nvTUOI0E7a7Cd+SCI6UtUnkB5qE+VP1eZ8yrJDuKtqhUxUnqgH7xwCAPMSQNK3+Pih8fRWzsPn5ovHiPZdzgASbusODRjZRGaehg0eWEfgiA9rQUAGb0eQaEUPrDaob5IZhXsQ4MUUBF7ijr8QHX7kPmNDOBIA1qZAHW/L5VQUqNo0HJC5nQYdbVrsFKroktoJ78qDacO1E4GgYcMVdfaT1W8yblBxmJ0N36u4db12po9C3/0iIeDPKq7WXwW2YCfwNaxv5jc9iYiRCf8ATHNzye5w8EHE43RCKMnDi0ofH0DFbkD3HvXc48AH+gj+8kdhHvUNmjYUR2q9hJNb5WG4imG9BwiLBc00cCOITa7Bp3okyh1Kn7rqGvBwAoeI5rnGltBOhkltSBiDiPNAGSWVhBdvkvZWJG/A39y6nLQqBcy+ScfzI/4G/uK7ToiS1QIkQb2MOexzhs2BBNErq1rjgnpSJqndn5rVzq3T8GCaVNvE8AgINl9ahbxUGNA1DXfYbfJTJJ1LYAHW5ZqM+eDqhwse5ALnKuu4k+AUWFAFcLopMwBiMMs+9aysuCQPRQbyksbHAd/KuA3nvW8XS0Nlhc5kezzOJ7k1pyOQ0NBpU3pjuG4Y9iq0eM0Y059Y9iCzx4oit2t+5YcwLFVnS+gw5+sALgYktwyxTMLTIaaAuJ3WUo6aLhdoO/P4oBTtEPGAbydVSJeBFhnqhw8DxBUhk/X2SKjFuqNYeY4FENHzwr1mgUGIrhwJPuQStHzesQCC00OHCnV3KR80HRDVoNa4hPSsJrngtoQSbjt+FE+yEWxK01hfOnig3itoyncMDcKt6Xm4nswmuG1wBqdzTlyVsiw6Drbxbhe/NV6eiMhuqTc4DEnLDIIKq7RsV51nVB+9rV7/ADTjeixcbvIzyPmpU1pdrTQGm5tCf7nnDksu005otY4Eklx7zTuQT5bo6wUGsXUFMDl62IrBiNhUaQCB/STrkfhA9nkqm/T0U4xHEbMjywKbgaYP9QB3t6p7rdyC+tmWxBVnaQC5vLAhCZ+X1nUcbjA49m5MaFn2ueKGuNQeq6nHA5eSNaQg1AI4bxuPNAJktH9cBw8iiMxo9lAcCdg9yUsw5IrBl9f2j31O8IK99Gk+vVFIhaIawE31jifcFYBBA2csuJQycmamjbDbtQV/SkpQXVF03o8OJK6FPyo1XWyqqzPwLIOPaf0UGBz6UIIrsNTRJWbpnL0l4h3t/e1ZQb/InqiNMEtDiGMLa4A6xvTNdml4bn1JNs3GwHP3LjXyKRGNizJfh82yg29crqcbSJfQYNGAFqICz5xrbQxrH67h+1vmtJeZcSauJrf1RD4b0/Luo4dnbb3oC0KLZ34XDtBUJPwj7XA+CZagy1x5Zjap8w8QGFxucN5OwbAM9/dHlW9YcR3XWdPQ6tbWtq2G/b2IK1P6QMQEE0BtQW+JPGqr8eXeDQjgTavIo1HjNhk0oNwuTxz7Sh0fSIODajefLA80A58o76w5AnyHepMmQLEknLADsuosebcDjbaB4lQXxHVPWJQHWSFSCQ4XrXrcUSk5J5FnHfW/eqxLPxIx9Zo3IaRc2xceOOG3biUFq0LAc1wrYUJHrijkFlT64INoWf1seHiQe5GoYuSPV0EfTUWjD29l1Q52UiOcaki1644bByV30k6jDfOnbmTyVJn9L3OpX8VN1LBBEdINDcCRtJoO6gHaUxHis2w+JiM//SHTkcvJJJJ3mtOCYLSRYHHZjW1igLQ4AdkD+Ek/tKebI3p1mn1kRVBoDDnbx5BEJaZLBZxG4GteIwKA7JyZYLdbacD2FWfQM4XgtdfVFq4kYOae6myhVNldJk2c220WPZh3c1cejpa/rA1pauYrk4cj7kEmMdR1B6GI7qLLJg1BrgapaRZ1uyqYCAxNGtaf1AHlY+PghUVpUt8YgNH3W5A5b1Diz3Wo9oIFqizh7igVA5pa61QRXZmD2gKr6TglpLXChHfsIOYVniw6jWYdYcKEfiCHTerEbqxMvZcPabw2jcg5h05Z/wBHGP4P/Y1JTflGk3Q5KNrXBLKPHsu/mt7DuSQVn5KD/Mj/AIG/uK6ayIuWfJi+j434G/uK6IJkBAXZGU2XjVI4+9VVukgT1b7/ACUyDNuGaC8Qs+BWjQokjNax30rxspLSgnyDL12X55etyF9IpoucWDAWtiSM0XkBY8AeyqA6XjNY51TSprQXJre+wcUFYiybr1t3nsHvoohkQDi53AAefiiM7PVHVAG83PA1HuQOPNvJo4k8T4DyQTGy7fq9pPZQlNulmbGN4kYeqoW83xpv9XUiU9qxJzwJHrvQF5eDD/8ArvnVuV8cFKg6PaTUCgwq01+CGxZF4o7VJFdhBoMbG4W8owiIAAaa1QSCCBtrlYILtouTDaUrffU5fFHmN44bEB0TMlzhXLbswVg1rdqCDpODVpF754ZqjzOjGhxGOdza91e553VqBgfNc609Nu+dLTTKgobA4IGHua22uM8KkctUavemTNQwLF+H1RtpTFaQ3EggMOtjW/hS2ChRIDqONDYhosdpwGJwqgJMnGiwdfgbdiehMa84Q3cKA8hYqvNaRu7u1S4Fdte9Afh6PH9NQdh9VCsOgKwnDv2OFRreuCrejplzMaEbDhy2claNCTDYrgOFWnMbQc/FAf0nDvXl2Hyp2IfqonpDAcz4KELUqgzHNDwHgEIea3PFSp+bFH9neg0SebhWhQSP4ksNWmhTwmGRcaMf3HyQuI9RnlAM+UwObo2YacD81w/70O4WVD6fzxOjY7HX/wC3Q7P5zCsIOb9EdItgfOucaDVbxN8hmib+lXzztRoLG7Cbv4keHiqYM0gaGoQdS0XNVoEfgPVA0DPazQc8+IV0k41QEFrlIpAafujwRmXi1AO1VuTiVY3dbvKL6NdZBZDG1IRdnSvMkNHZUFVDSkJzzUVJwJ47T29ys8VutCocKAcaUsgc3MtbVuYtQWpurtQAxKUxPZlz+C1iyzdg4k4e5azc2eA7O9DnxigmuIH1abP8Jr+KbWhJ7K+JUSH1ja63/hn4gU2VpluQEIekG2I1uNAeXtInBjtJGN9oPJQWy2t1gwAnGmFdtFtAgP1/j4oLhohorUZ8MtiLvNR8EG0Y2jcq4ImyJbFAotxQ+CrGnJNhJOG9WKYJpwuq/pFhcwiu+mGF0ABoaCRVxtcgCmGV1Bm5mHrUAeAKfVNKjO6JfNGmGPDzUCZkiCSNx9nlTDigwyK00ALhuIp4VUyFLMOIHI+8XQp5DTeo2ee5ZhvJNkBYyet7JpuOHaMO9FtDQjDNTYjDzBQiRmXVAx2181ZJaK14oOYzG8eaCxxn6zGncO8X7whE5Ho7gpwOrDA2ADvqqzpGPV5Hb5IB2mJ0ltjQF3bRV2MiWk39YDYPE/4QeZi0QSpPSxadVxqMiUTdMgioK57pOex2KBJdMHMOrQObtJIrw2HegtnTeLWRjf2f+1iSCae0m2LJRaZ6ljiP5jUkFDGBWCsjApRGEEgggixBxBzBQEdAzWrEpk7xy8l0LRUeoXK2mhqFf9AzWsGu2+j3oL7o59iOfb/hWHRbbKq6PdcdiuUpDoKICEzE1YVscOFak+SqUSWcTUDmbD4q3TTKtFdte5AtIRgL4oBzpFpFzyFu/wDwo8STaMuZv4rMWbOXkozo9cr77+KDd8VoxPYsysYONAD2jnSy0bKHE1psOeylcVJkJXrWbq87oCEZ4bUAACgpU8tlym5GZ1qUHfs3LM7KEnEGl6VzS0ZJkOubEU2ILFJu2KWw2UOWZQZqUzBBtFdZC5lw2IjGFkMmJeuaAQPaJvTiMVHno7QauqAcG7d+O5SZiVcK5jZtogs9Um4OGfuQSRHaQBUdlD64rZss1x9mm8eYF0Ka3A3pjXZzUmHMlpsgJslNUdW+7Ptw8E9IaweDg6qiy879b/HHJG5NgcK2IyPrBAejOqwH1dVbSDaRH+rG4VkHsAbv+RQHT4o3XGI6vkgqU/E6zjv8LDwVb0tNUsjGkYlAVROkM9QUGJw95QCtLT2sS0YZ7/ghqSSCUybPzbmG4NO4g+5JRhmkgy02K2del9y0GaQKBEq0dE4/Vp9U9xv41VXKM9F4tIhG0V7D8Sg63oAaz28z2AnxorrLDAKldEzV39h8Wq7yuIQO6Wf1NUZivIZeKroYTald+XaVYZptTfIBCpohvu4IBcWQzJtsHn8FoQGmtgdvq6eizZOHCqHTBJNaeNEDz5oWF3d1/VFNgzGqytKcT6zQqFBJrQGm3afJTocq4tAtc8UGsWbcb0F+PmjOjYptghgkwBQnciUlC3IDMJPMTELBPMKDMU2USJEUmNgobmII8WLjbvQCZjtDi02pTEbRuVhiQFXNOywrWnPwqgRiAggAbbAYqJ83stuOHcKhNBhpUcPQyT0tH2hBvBliMRQePNGJOMWkAYbFGhxgcFOk5YE1Fs0FhceoKITpaHrQ3DdbjkiMM9SnH3FQpv2Sg5ZpuJZc10pH14jjkLDkr90mjauufq63dVc2QJJJJBkJJBJBkYFarYGxWqDLVM0PF1YzDtNO2yhLcOoQRx5hB2vohE6zd4cP9tfcr7KYhcz6LTHsuH3XDxXTNHkHDiOdh4oNNKzGqaDFCJh2sFKnyXk0215evBRmNDd52+WxBAfKnOyxDZqn3qZMRhu8FAimoOzbt8kDzYwwG2lcu1Zjz9CGtyzUBtqkYCoH3t/rYtoUFxGGdju9VQPxZp1TfbhbNF9FzJIF8r1QgSpzPYimioNK4njigPQjZOw01CwFVvDKDaKbKI6JvUiPgopYgwYlkH0q8UNaihHPBFHtxQTTjHAVFcRVBEYAb0Fd1sM1HiQK4dlLpsEjrD/IUuC+pvnmg0lWnL15I/JRw0CqiNhjnt9YpahB3ZfFBZYZ6lePeoE67qn1mpMkf5ZGzyJ9yE9II2rBed1Bzsg430ymeq77zqd9SqWrB0wjViNbsBPaae5AEGEkkkGVhZCSDIwKwQssdTu3rDigwsjBYWzMe5B0voRGrCh/hp+Uke5dQ0JG6tNmHkuQ/J/GrDA+q9w7QD7yuq6HwPAdpNB4nsQSC8AU9FCpuKeAUCe0rV5FbCzTtG/inYMTXw/xzQYaa4efJTGQdalcNnrBMmIGeZz8kwJouJDMcNbYglxNUXs0C3atGxnOI1WW2usOzFOS0re9ztPuRSDL0ogFwZSI7F1BsaKd+aMyMvqCmsSN9z2pyHDTrQglAWWzFqBZJgQYjYIa+PvRGMyxoULfLOQafPm90Pm5oVvgccwpkSVfu7boRMwTW4OaCQ2GNxFMfemIkEtHVvs+Kh/xRbjb+nljUBT5aaDhsPrBBpLzB9YIvJvrdCYkC9ufwTjJvUpTHJBZ5S1dlFWOlsx1dXZc8SLd3ijuj5oOY4jEA8iBXzVS0+63E/FBx3pHErMP3EN7APfVDE9NxdZ73fWcT2mqZQJJJJBkJJBJBljyK0JFRQ0zGw7lgpBZog1WUqJUQXHoLFo54+813I1XXJB9IMQ/dcK/207tcHkuKdDY1IxG1v7SPcV2bRztaA8bQ79jSPBBXZmAXOtz3DanPn/mxY0GyuO9S2gNZU535HAdiFy8AxotD7IueGQQEpOG6KKk2r28EZlJOi3k5WgAARWFCogagS9FKDQEgkGoMaycY5a6qcYxA8AkAttVKiDVwUd6lEKHFaUGr4gUKMGnEJ90IlaGAUAabkmusfXPJBI8jEhGou3v7M1cYkGuSYfB3GiCvS+lLUOWG/ZXfv3KNN6zrg8QLVG0J/S+jDctFxU0Gd623pvRUXWucRggOdFjdzMi3v12jwc7tQHpLEownY0n/aVYNAw6RXHLVFOb2n3HuVQ6cRqQIn4D/ut70HIUkkkCSSSQZCSyMCkgTVtRYZmnCEDZCVFuVmiCd0ciaswzfUdrT7wF2vo5Eq3V2inPLxK4RLRdR7HbHA9hqu09F412/iaR2hBjpI6jw0Ye1TjgOxFdByWqwEi5ueJ8sFH0lA145Gwh3LVFB4I5IssglQIdE8FrVPMagQatg1bAJwBA2GLdgSKywIHKLCykgxRaFq3qtCg0LFrqp0LBCBhzVqRVPkJtwQD5uUqqlpaWMKIHNwca8Ds5q9uFQg2lJXWaduXHJBiU6sLW3U7bjsp3LnHyix6QXD6zmt7Dre5dBl4n/TA/eI5UJ8+xcq+UWYqGN2uc7sFP+SCkBIrZoSIQaLKzRIhBluBSSbgVlBtAZWvLxp64LctOxRwUqoHaHYtgDsTFUqoHtU7F07oVPEshnEgAHi2x8FyuqchzL2+y5w4EhB6Ejw6xQ7ItHa2w7tVG4TKBeZfpKN9rE/O7zW30pH+2i/nd5oPUEKHuUlkIryv9LR/tov6j/NL6XmPt436j/NB6tEFbfMnYvKP0xMfbxv1H+aX0zMfbxv1H+aD1d8wVs2AV5P8ApiY+3jfqP80vpmY+3jfqP80HrMy52LH8OV5O+mZj/wAiN+o/zWPpmY+3jfqP80HrIy5Wn8OV5Q+mZj7eN+o/zS+mZj7eN+o/zQervmCs/MnYvKH0zMfbxv1H+aX0xMfbxv1H+aD1Y6AU0+EvLH0xMfbxv1H+ax9LzH28b9R/mg9SFigaQavNX0vH+3i/qP8ANYOlY/20X9R3mg77pM/NwWs2V95/5EclxrptGLo7R9VveST5II7SEU4xYh4vd5pl8Qm5JJ3mqDYLC01ilVBskVrVKqBxo6pSTeskg//Z">
            <a:extLst>
              <a:ext uri="{FF2B5EF4-FFF2-40B4-BE49-F238E27FC236}">
                <a16:creationId xmlns:a16="http://schemas.microsoft.com/office/drawing/2014/main" id="{795107E2-5487-427D-9974-41E3CF184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9467" name="Picture 25" descr="http://prixray.com/Portals/0/Chest%20X-Ray%20Image.jpg">
            <a:extLst>
              <a:ext uri="{FF2B5EF4-FFF2-40B4-BE49-F238E27FC236}">
                <a16:creationId xmlns:a16="http://schemas.microsoft.com/office/drawing/2014/main" id="{A973BDDB-FD72-4478-BC4A-D65F92E4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44925"/>
            <a:ext cx="10080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9" descr="http://www.ge-mcs.com/images/stories/radiography/main-ndt-analyser-x-ray-system.jpg">
            <a:extLst>
              <a:ext uri="{FF2B5EF4-FFF2-40B4-BE49-F238E27FC236}">
                <a16:creationId xmlns:a16="http://schemas.microsoft.com/office/drawing/2014/main" id="{5DB6737D-F496-40A4-A353-6C17F58A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81388"/>
            <a:ext cx="22240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1" descr="http://www.ge-mcs.com/images/stories/radiography/app-vtomex-s-3d-ct.jpg">
            <a:extLst>
              <a:ext uri="{FF2B5EF4-FFF2-40B4-BE49-F238E27FC236}">
                <a16:creationId xmlns:a16="http://schemas.microsoft.com/office/drawing/2014/main" id="{68E31100-ED3C-41DB-AC5D-7EBE4B1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5510213"/>
            <a:ext cx="11636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3" descr="http://www.soundeklin.com/files/images/products/axxent-front_0.png?1290462283">
            <a:extLst>
              <a:ext uri="{FF2B5EF4-FFF2-40B4-BE49-F238E27FC236}">
                <a16:creationId xmlns:a16="http://schemas.microsoft.com/office/drawing/2014/main" id="{C577C29C-9602-4437-9F79-0D0C6942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73450"/>
            <a:ext cx="9366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그림 100">
            <a:extLst>
              <a:ext uri="{FF2B5EF4-FFF2-40B4-BE49-F238E27FC236}">
                <a16:creationId xmlns:a16="http://schemas.microsoft.com/office/drawing/2014/main" id="{1A36F8DA-47AE-4E94-82A7-A41CF6451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61595" r="3123" b="2515"/>
          <a:stretch>
            <a:fillRect/>
          </a:stretch>
        </p:blipFill>
        <p:spPr bwMode="auto">
          <a:xfrm>
            <a:off x="3827463" y="3863975"/>
            <a:ext cx="13001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61">
            <a:extLst>
              <a:ext uri="{FF2B5EF4-FFF2-40B4-BE49-F238E27FC236}">
                <a16:creationId xmlns:a16="http://schemas.microsoft.com/office/drawing/2014/main" id="{8877B3E3-ACE5-493F-B416-A6CEED5A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창의미래연구소</a:t>
            </a:r>
            <a:endParaRPr kumimoji="0" lang="ko-KR" altLang="en-US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D1F1939-5DF9-45F6-AECE-9657D01EF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493FFC2F-D15B-40F5-8E3F-79E25C75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5538"/>
            <a:ext cx="4248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48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예상 제품 </a:t>
            </a:r>
            <a:r>
              <a:rPr lang="en-US" altLang="ko-KR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/</a:t>
            </a:r>
            <a:r>
              <a:rPr lang="ko-KR" altLang="en-US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서비스 수요자</a:t>
            </a:r>
            <a:r>
              <a:rPr lang="en-US" altLang="ko-KR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층</a:t>
            </a:r>
            <a:r>
              <a:rPr lang="en-US" altLang="ko-KR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  <a:endParaRPr lang="en-US" altLang="ko-KR" sz="140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269FFF8-9B7D-4BE6-9E23-322C40657370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690688"/>
          <a:ext cx="7343775" cy="1089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2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제품</a:t>
                      </a:r>
                      <a:r>
                        <a:rPr lang="en-US" altLang="ko-KR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6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3" marR="9142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수요자</a:t>
                      </a:r>
                      <a:r>
                        <a:rPr lang="en-US" altLang="ko-KR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3" marR="9142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46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전계방출 이오나이저</a:t>
                      </a:r>
                    </a:p>
                    <a:p>
                      <a:pPr algn="ctr" fontAlgn="base" latinLnBrk="0"/>
                      <a:r>
                        <a:rPr lang="en-US" altLang="ko-KR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정전기 제거 용</a:t>
                      </a:r>
                      <a:r>
                        <a:rPr lang="en-US" altLang="ko-KR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b="1" kern="1200" dirty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3" marR="9142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반도체 및 </a:t>
                      </a:r>
                      <a:r>
                        <a:rPr lang="en-US" altLang="ko-KR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LCD </a:t>
                      </a:r>
                      <a:r>
                        <a:rPr lang="ko-KR" altLang="en-US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양산 등 </a:t>
                      </a:r>
                    </a:p>
                    <a:p>
                      <a:pPr algn="ctr" fontAlgn="base" latinLnBrk="0"/>
                      <a:r>
                        <a:rPr lang="ko-KR" altLang="en-US" sz="1600" b="1" kern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정전기 제거 장치가 필요한 업체</a:t>
                      </a:r>
                      <a:endParaRPr lang="ko-KR" altLang="en-US" sz="1600" b="1" kern="120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3" marR="9142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774859B-20E7-4EF3-A4EB-A4F8ACB07422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3644900"/>
          <a:ext cx="7343775" cy="271303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1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2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관련제품</a:t>
                      </a:r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이온바</a:t>
                      </a:r>
                      <a:endParaRPr lang="en-US" altLang="ko-KR" sz="1400" b="1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코로나</a:t>
                      </a:r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364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325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273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205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124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1,291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1,404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1,685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2,808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3,827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4,716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14,440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이오나이저</a:t>
                      </a:r>
                      <a:endParaRPr lang="en-US" altLang="ko-KR" sz="1400" b="1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</a:t>
                      </a:r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</a:t>
                      </a:r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전계방출</a:t>
                      </a:r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164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255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364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908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7" marR="91437" marT="45743" marB="4574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115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373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1,284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2,060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399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416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436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487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2,199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7" marR="91437" marT="45743" marB="4574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1,500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1,800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3,000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4,200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6,000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16,500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1" marR="91431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66" name="TextBox 5">
            <a:extLst>
              <a:ext uri="{FF2B5EF4-FFF2-40B4-BE49-F238E27FC236}">
                <a16:creationId xmlns:a16="http://schemas.microsoft.com/office/drawing/2014/main" id="{A1EF9D3A-AC2C-48B7-8F42-47CEA64D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357563"/>
            <a:ext cx="223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1200" b="1">
                <a:latin typeface="맑은 고딕" panose="020B0503020000020004" pitchFamily="34" charset="-127"/>
                <a:ea typeface="맑은 고딕" panose="020B0503020000020004" pitchFamily="34" charset="-127"/>
              </a:rPr>
              <a:t>(</a:t>
            </a:r>
            <a:r>
              <a:rPr lang="ko-KR" altLang="en-US" sz="1200" b="1">
                <a:latin typeface="맑은 고딕" panose="020B0503020000020004" pitchFamily="34" charset="-127"/>
                <a:ea typeface="맑은 고딕" panose="020B0503020000020004" pitchFamily="34" charset="-127"/>
              </a:rPr>
              <a:t>단위</a:t>
            </a:r>
            <a:r>
              <a:rPr lang="en-US" altLang="ko-KR" sz="1200" b="1">
                <a:latin typeface="맑은 고딕" panose="020B0503020000020004" pitchFamily="34" charset="-127"/>
                <a:ea typeface="맑은 고딕" panose="020B0503020000020004" pitchFamily="34" charset="-127"/>
              </a:rPr>
              <a:t>:</a:t>
            </a:r>
            <a:r>
              <a:rPr lang="ko-KR" altLang="en-US" sz="1200" b="1">
                <a:latin typeface="맑은 고딕" panose="020B0503020000020004" pitchFamily="34" charset="-127"/>
                <a:ea typeface="맑은 고딕" panose="020B0503020000020004" pitchFamily="34" charset="-127"/>
              </a:rPr>
              <a:t>백만불</a:t>
            </a:r>
            <a:r>
              <a:rPr lang="en-US" altLang="ko-KR" sz="1200" b="1">
                <a:latin typeface="맑은 고딕" panose="020B0503020000020004" pitchFamily="34" charset="-127"/>
                <a:ea typeface="맑은 고딕" panose="020B0503020000020004" pitchFamily="34" charset="-127"/>
              </a:rPr>
              <a:t>, </a:t>
            </a:r>
            <a:r>
              <a:rPr lang="ko-KR" altLang="en-US" sz="1200" b="1">
                <a:latin typeface="맑은 고딕" panose="020B0503020000020004" pitchFamily="34" charset="-127"/>
                <a:ea typeface="맑은 고딕" panose="020B0503020000020004" pitchFamily="34" charset="-127"/>
              </a:rPr>
              <a:t>억원</a:t>
            </a:r>
            <a:r>
              <a:rPr lang="en-US" altLang="ko-KR" sz="1200" b="1">
                <a:latin typeface="맑은 고딕" panose="020B0503020000020004" pitchFamily="34" charset="-127"/>
                <a:ea typeface="맑은 고딕" panose="020B0503020000020004" pitchFamily="34" charset="-127"/>
              </a:rPr>
              <a:t>)</a:t>
            </a:r>
            <a:endParaRPr lang="ko-KR" altLang="en-US" sz="1200" b="1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20567" name="직사각형 2">
            <a:extLst>
              <a:ext uri="{FF2B5EF4-FFF2-40B4-BE49-F238E27FC236}">
                <a16:creationId xmlns:a16="http://schemas.microsoft.com/office/drawing/2014/main" id="{2F624157-279B-42FB-9F92-284D0BF3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068638"/>
            <a:ext cx="382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 </a:t>
            </a:r>
            <a:r>
              <a:rPr lang="ko-KR" altLang="en-US" sz="2000" b="1">
                <a:latin typeface="맑은 고딕" panose="020B0503020000020004" pitchFamily="34" charset="-127"/>
                <a:ea typeface="맑은 고딕" panose="020B0503020000020004" pitchFamily="34" charset="-127"/>
              </a:rPr>
              <a:t>관련 기술 국내외 시장 규모</a:t>
            </a:r>
            <a:endParaRPr lang="en-US" altLang="ko-KR" sz="2000" b="1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20568" name="슬라이드 번호 개체 틀 4">
            <a:extLst>
              <a:ext uri="{FF2B5EF4-FFF2-40B4-BE49-F238E27FC236}">
                <a16:creationId xmlns:a16="http://schemas.microsoft.com/office/drawing/2014/main" id="{9800DD2E-8611-404B-858B-4F6D3F27D0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E80F64CA-1526-46A5-9E4A-1B1CC7943FB7}" type="slidenum">
              <a:rPr lang="en-US" altLang="ko-KR">
                <a:latin typeface="Freehand591 BT" pitchFamily="2" charset="0"/>
              </a:rPr>
              <a:pPr algn="ctr" eaLnBrk="1" hangingPunct="1"/>
              <a:t>8</a:t>
            </a:fld>
            <a:endParaRPr lang="en-US" altLang="ko-KR">
              <a:latin typeface="Freehand591 BT" pitchFamily="2" charset="0"/>
            </a:endParaRPr>
          </a:p>
        </p:txBody>
      </p:sp>
      <p:sp>
        <p:nvSpPr>
          <p:cNvPr id="15" name="Text Box 2061">
            <a:extLst>
              <a:ext uri="{FF2B5EF4-FFF2-40B4-BE49-F238E27FC236}">
                <a16:creationId xmlns:a16="http://schemas.microsoft.com/office/drawing/2014/main" id="{0C0D8CB8-DA7F-4706-B302-C5748D433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latinLnBrk="0"/>
            <a:r>
              <a:rPr lang="ko-KR" altLang="en-US" sz="1200" b="1">
                <a:solidFill>
                  <a:srgbClr val="41447E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창의미래연구소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345228D-3498-4BEB-9215-25343DDA2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F06D5-E8E1-40C9-B515-98ACB94F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320800"/>
            <a:ext cx="85725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Wingdings" panose="05000000000000000000" pitchFamily="2" charset="2"/>
              <a:buChar char="v"/>
              <a:defRPr/>
            </a:pP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관련 제품</a:t>
            </a:r>
            <a:r>
              <a:rPr lang="en-US" altLang="ko-KR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국내외 동향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76250" lvl="1">
              <a:spcBef>
                <a:spcPct val="20000"/>
              </a:spcBef>
              <a:buClr>
                <a:srgbClr val="6600CC"/>
              </a:buClr>
              <a:defRPr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endParaRPr lang="ko-KR" altLang="en-US" sz="1400" dirty="0">
              <a:latin typeface="굴림" charset="-127"/>
              <a:ea typeface="굴림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endParaRPr lang="ko-KR" altLang="en-US" sz="1400" dirty="0">
              <a:latin typeface="굴림" charset="-127"/>
              <a:ea typeface="굴림" charset="-127"/>
            </a:endParaRPr>
          </a:p>
          <a:p>
            <a:pPr marL="1076325" lvl="1" indent="-342900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76250" lvl="1">
              <a:spcBef>
                <a:spcPct val="20000"/>
              </a:spcBef>
              <a:buClr>
                <a:srgbClr val="6600CC"/>
              </a:buClr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b="1" dirty="0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8" name="AutoShape 47">
            <a:extLst>
              <a:ext uri="{FF2B5EF4-FFF2-40B4-BE49-F238E27FC236}">
                <a16:creationId xmlns:a16="http://schemas.microsoft.com/office/drawing/2014/main" id="{AD0CED01-9F99-4BF9-A7B5-79E71EBD8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60575"/>
            <a:ext cx="7993063" cy="4248150"/>
          </a:xfrm>
          <a:prstGeom prst="roundRect">
            <a:avLst>
              <a:gd name="adj" fmla="val 7662"/>
            </a:avLst>
          </a:prstGeom>
          <a:gradFill rotWithShape="1">
            <a:gsLst>
              <a:gs pos="0">
                <a:srgbClr val="FFFFFF"/>
              </a:gs>
              <a:gs pos="100000">
                <a:srgbClr val="B7D2F5"/>
              </a:gs>
            </a:gsLst>
            <a:lin ang="2700000" scaled="1"/>
          </a:gradFill>
          <a:ln w="19050">
            <a:solidFill>
              <a:srgbClr val="0099CC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44000" tIns="0" rIns="72000" bIns="0" anchor="ctr"/>
          <a:lstStyle/>
          <a:p>
            <a:pPr marL="285750" indent="-285750" eaLnBrk="0" latinLnBrk="0" hangingPunct="0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현재 대부분 정전기제거용 이오나이저는 </a:t>
            </a:r>
            <a:r>
              <a:rPr lang="ko-KR" altLang="en-US" b="1" u="sng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코로나 방전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방식을 이용하고 있으나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치명적인 단점 존재</a:t>
            </a: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0" latinLnBrk="0" hangingPunct="0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ko-KR" altLang="en-US" b="1" u="sng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필라멘트 열전자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를 이용한 점광원 형태의 국부적용 연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선 이오나이저 를 코로나 방전방식의 대안으로 적용 중</a:t>
            </a: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0" latinLnBrk="0" hangingPunct="0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일본 하마마츠 등에서 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극형 </a:t>
            </a:r>
            <a:r>
              <a:rPr lang="ko-KR" altLang="en-US" b="1" u="sng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전계방출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 이오나이저 프로토 타입 개발 중</a:t>
            </a:r>
            <a:endParaRPr lang="en-US" altLang="ko-KR" b="1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0" latinLnBrk="0" hangingPunct="0"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국내 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80%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 이오나이저 점유율을 가지고 있는 ㈜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VSI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에서 현재 </a:t>
            </a:r>
            <a:r>
              <a:rPr lang="ko-KR" altLang="en-US" b="1" u="sng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전계방출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 기반 연</a:t>
            </a: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</a:rPr>
              <a:t>선 이오나이저 개발 중</a:t>
            </a:r>
            <a:endParaRPr lang="en-US" altLang="ko-KR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09" name="슬라이드 번호 개체 틀 4">
            <a:extLst>
              <a:ext uri="{FF2B5EF4-FFF2-40B4-BE49-F238E27FC236}">
                <a16:creationId xmlns:a16="http://schemas.microsoft.com/office/drawing/2014/main" id="{09118AB4-54B0-482D-BE0B-B85DC3A85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5475" y="6554788"/>
            <a:ext cx="271463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fld id="{C91DC34A-FE2B-40E0-AE7A-67E25D4E9B9A}" type="slidenum">
              <a:rPr lang="en-US" altLang="ko-KR">
                <a:latin typeface="Freehand591 BT" pitchFamily="2" charset="0"/>
              </a:rPr>
              <a:pPr algn="ctr" eaLnBrk="1" hangingPunct="1"/>
              <a:t>9</a:t>
            </a:fld>
            <a:endParaRPr lang="en-US" altLang="ko-KR">
              <a:latin typeface="Freehand591 BT" pitchFamily="2" charset="0"/>
            </a:endParaRPr>
          </a:p>
        </p:txBody>
      </p:sp>
      <p:sp>
        <p:nvSpPr>
          <p:cNvPr id="18" name="Text Box 2061">
            <a:extLst>
              <a:ext uri="{FF2B5EF4-FFF2-40B4-BE49-F238E27FC236}">
                <a16:creationId xmlns:a16="http://schemas.microsoft.com/office/drawing/2014/main" id="{8B4F4C0D-89EB-4C25-9269-D813E2981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573838"/>
            <a:ext cx="1270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latinLnBrk="0"/>
            <a:r>
              <a:rPr lang="ko-KR" altLang="en-US" sz="1200" b="1">
                <a:solidFill>
                  <a:srgbClr val="41447E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창의미래연구소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17758</TotalTime>
  <Words>671</Words>
  <Application>Microsoft Office PowerPoint</Application>
  <PresentationFormat>全屏显示(4:3)</PresentationFormat>
  <Paragraphs>220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굴림</vt:lpstr>
      <vt:lpstr>Arial</vt:lpstr>
      <vt:lpstr>Times New Roman</vt:lpstr>
      <vt:lpstr>굴림체</vt:lpstr>
      <vt:lpstr>Arial Unicode MS</vt:lpstr>
      <vt:lpstr>HY헤드라인M</vt:lpstr>
      <vt:lpstr>Arial Black</vt:lpstr>
      <vt:lpstr>휴먼각진헤드라인</vt:lpstr>
      <vt:lpstr>맑은 고딕</vt:lpstr>
      <vt:lpstr>Freehand591 BT</vt:lpstr>
      <vt:lpstr>HY견명조</vt:lpstr>
      <vt:lpstr>Wingdings</vt:lpstr>
      <vt:lpstr>기본 디자인</vt:lpstr>
      <vt:lpstr>PowerPoint 演示文稿</vt:lpstr>
      <vt:lpstr>PowerPoint 演示文稿</vt:lpstr>
      <vt:lpstr>1. 기술의 개요</vt:lpstr>
      <vt:lpstr>2. 기술이전 내용 및 범위</vt:lpstr>
      <vt:lpstr>2. 기술이전 내용 및 범위</vt:lpstr>
      <vt:lpstr>3. 경쟁기술과 비교</vt:lpstr>
      <vt:lpstr>4. 기술의 사업성</vt:lpstr>
      <vt:lpstr>4. 기술의 사업성</vt:lpstr>
      <vt:lpstr>5. 국내외 시장 동향</vt:lpstr>
      <vt:lpstr>5. 국내외 시장 동향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1275</cp:revision>
  <cp:lastPrinted>2000-01-26T07:28:59Z</cp:lastPrinted>
  <dcterms:created xsi:type="dcterms:W3CDTF">1998-07-27T04:31:16Z</dcterms:created>
  <dcterms:modified xsi:type="dcterms:W3CDTF">2020-09-22T07:17:39Z</dcterms:modified>
</cp:coreProperties>
</file>