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4" r:id="rId2"/>
    <p:sldId id="347" r:id="rId3"/>
    <p:sldId id="448" r:id="rId4"/>
    <p:sldId id="450" r:id="rId5"/>
    <p:sldId id="446" r:id="rId6"/>
    <p:sldId id="459" r:id="rId7"/>
    <p:sldId id="458" r:id="rId8"/>
    <p:sldId id="442" r:id="rId9"/>
    <p:sldId id="445" r:id="rId10"/>
    <p:sldId id="443" r:id="rId11"/>
    <p:sldId id="456" r:id="rId12"/>
    <p:sldId id="434" r:id="rId13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6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  <a:srgbClr val="FFCCFF"/>
    <a:srgbClr val="BDEEFF"/>
    <a:srgbClr val="3333CC"/>
    <a:srgbClr val="FFFFFF"/>
    <a:srgbClr val="8000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60" y="52"/>
      </p:cViewPr>
      <p:guideLst>
        <p:guide orient="horz" pos="1104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4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89AC2588-80EA-4376-9B6F-DA6558E061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8AC697C4-5D70-416F-B01F-DF353F682B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575425" y="92075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ctr" anchorCtr="0" compatLnSpc="1">
            <a:prstTxWarp prst="textNoShape">
              <a:avLst/>
            </a:prstTxWarp>
            <a:spAutoFit/>
          </a:bodyPr>
          <a:lstStyle>
            <a:lvl1pPr algn="r"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BBD3BA94-3EAA-42D1-ABFB-40DDBD9BE42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4723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defTabSz="926858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F88FD7D8-0E90-4235-95A8-2CBA0CC24CE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5238" y="9647238"/>
            <a:ext cx="417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711" tIns="46356" rIns="92711" bIns="46356" numCol="1" anchor="b" anchorCtr="0" compatLnSpc="1">
            <a:prstTxWarp prst="textNoShape">
              <a:avLst/>
            </a:prstTxWarp>
            <a:spAutoFit/>
          </a:bodyPr>
          <a:lstStyle>
            <a:lvl1pPr algn="r" defTabSz="925513">
              <a:defRPr sz="1200"/>
            </a:lvl1pPr>
          </a:lstStyle>
          <a:p>
            <a:fld id="{E66C47C0-E201-4652-8BEB-CF010069136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808C4E7-5CF0-433E-A43B-529A390CC2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B00D0E3-511B-4AAE-B92F-F8A275F164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>
            <a:lvl1pPr algn="r"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440CACC-A62B-4280-8678-7BB6EF85DA31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B7E11C4-D192-4CB8-881D-ADEFCFC528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문자열 유형을 편집하려면 누르십시오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세째 수준</a:t>
            </a:r>
          </a:p>
          <a:p>
            <a:pPr lvl="3"/>
            <a:r>
              <a:rPr lang="ko-KR" altLang="en-US" noProof="0"/>
              <a:t>네째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CB5A025-3B86-4538-8FC4-B4995E9FDB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defTabSz="920366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AC475-E1AF-455B-BEE8-DAE1A417E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3" tIns="46032" rIns="92063" bIns="46032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fld id="{46DFCA2A-2D46-44B0-A918-B2316617F07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 descr="D:\pskwork\ETRI\bmp\title.bmp">
            <a:extLst>
              <a:ext uri="{FF2B5EF4-FFF2-40B4-BE49-F238E27FC236}">
                <a16:creationId xmlns:a16="http://schemas.microsoft.com/office/drawing/2014/main" id="{B0D3F35B-AED9-4563-B3C6-799B486F2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496175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30" descr="C:\My Documents\DS\New Folder\로고심볼.wmf">
            <a:extLst>
              <a:ext uri="{FF2B5EF4-FFF2-40B4-BE49-F238E27FC236}">
                <a16:creationId xmlns:a16="http://schemas.microsoft.com/office/drawing/2014/main" id="{94216786-6455-4DFB-869C-DB5A70E8A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410200"/>
            <a:ext cx="3124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838200"/>
          </a:xfrm>
        </p:spPr>
        <p:txBody>
          <a:bodyPr/>
          <a:lstStyle>
            <a:lvl1pPr marL="0" indent="0" algn="ctr">
              <a:buFont typeface="굴림체" pitchFamily="49" charset="-127"/>
              <a:buNone/>
              <a:defRPr sz="1800"/>
            </a:lvl1pPr>
          </a:lstStyle>
          <a:p>
            <a:r>
              <a:rPr lang="ko-KR" altLang="en-US"/>
              <a:t>마스터 부제목을  입력하십시요</a:t>
            </a:r>
          </a:p>
        </p:txBody>
      </p:sp>
    </p:spTree>
    <p:extLst>
      <p:ext uri="{BB962C8B-B14F-4D97-AF65-F5344CB8AC3E}">
        <p14:creationId xmlns:p14="http://schemas.microsoft.com/office/powerpoint/2010/main" val="414237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6AF90483-DF3E-4C07-B9D3-11317D2BE6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84974751-0310-4D0A-9D65-7ACDD91761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F7F74-30B4-42DF-969C-AE4DC5898EC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4050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496050" y="890588"/>
            <a:ext cx="1962150" cy="505301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890588"/>
            <a:ext cx="5734050" cy="505301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42BC82B7-FFC4-4B3C-B4A1-668C456978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93A2A011-08E4-4597-88C6-F8BF75EC700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74329-ED6D-4997-9712-5797703B56F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9019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890588"/>
            <a:ext cx="7772400" cy="57943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lvl="0"/>
            <a:endParaRPr lang="ko-KR" altLang="en-US" noProof="0"/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DDEF4B4D-0CD8-451D-A65B-DB564A0E91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C156A540-F90B-43F9-93AC-17D48B7287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F44215-5DDB-4589-829D-CAED4638E75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794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BEF45CD5-4ABF-452A-B544-F966B01F99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569FD873-82AB-4E65-BC8E-A7517C8786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05DF7-88D9-445C-9E77-A0E18FE0C3E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03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9">
            <a:extLst>
              <a:ext uri="{FF2B5EF4-FFF2-40B4-BE49-F238E27FC236}">
                <a16:creationId xmlns:a16="http://schemas.microsoft.com/office/drawing/2014/main" id="{A009F186-FB63-41BD-A127-49BB93A74A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751D8220-395B-4D02-B4B5-9BE5886EBB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0E1FA-F47D-495A-9270-95F26BD4250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291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85CD92E2-59D8-41C1-B872-62A4026731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1D8DDA4B-0797-485F-AA16-5744334035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F3DFF-4BD5-4A99-A5D3-8F55F9FD526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968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9">
            <a:extLst>
              <a:ext uri="{FF2B5EF4-FFF2-40B4-BE49-F238E27FC236}">
                <a16:creationId xmlns:a16="http://schemas.microsoft.com/office/drawing/2014/main" id="{8924277A-A230-4E96-8A11-07A1DDA9D2F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68600771-3749-4368-8C94-C17716F0F9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7FC6C-9424-43A2-B846-0250AABA806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017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9">
            <a:extLst>
              <a:ext uri="{FF2B5EF4-FFF2-40B4-BE49-F238E27FC236}">
                <a16:creationId xmlns:a16="http://schemas.microsoft.com/office/drawing/2014/main" id="{DE8FB22F-3EF2-473B-9FD7-4C4465DC2E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81C3AD2C-1902-41D8-93CE-8A694C8EAA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85D69-DAA3-4B79-BEEA-B6CCADF251E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358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>
            <a:extLst>
              <a:ext uri="{FF2B5EF4-FFF2-40B4-BE49-F238E27FC236}">
                <a16:creationId xmlns:a16="http://schemas.microsoft.com/office/drawing/2014/main" id="{36B3E6F8-8648-449A-BEF4-49FD478F1F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AB45EF7B-8F5B-4F7D-9A12-46F101E21A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CC2E6-B11D-4340-B692-F6357C2090D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218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651AF9BE-F354-4F95-8781-A5195919FA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C89D4655-FECB-4A7F-8113-691B4C0D3A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15190-A37F-401F-B550-424734021B3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036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9">
            <a:extLst>
              <a:ext uri="{FF2B5EF4-FFF2-40B4-BE49-F238E27FC236}">
                <a16:creationId xmlns:a16="http://schemas.microsoft.com/office/drawing/2014/main" id="{6FF696D0-67A0-45F0-B2D9-BD565A2857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6" name="Rectangle 30">
            <a:extLst>
              <a:ext uri="{FF2B5EF4-FFF2-40B4-BE49-F238E27FC236}">
                <a16:creationId xmlns:a16="http://schemas.microsoft.com/office/drawing/2014/main" id="{7008054C-8E21-4780-A88D-916542C298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A4F64-1617-49FB-AED6-CB82CEF146C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056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7">
            <a:extLst>
              <a:ext uri="{FF2B5EF4-FFF2-40B4-BE49-F238E27FC236}">
                <a16:creationId xmlns:a16="http://schemas.microsoft.com/office/drawing/2014/main" id="{A9D5D15D-A5A7-414B-A438-7B7D0F584F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DE6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1C6DC20-FA07-4E85-B9D6-1E47319F2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28">
            <a:extLst>
              <a:ext uri="{FF2B5EF4-FFF2-40B4-BE49-F238E27FC236}">
                <a16:creationId xmlns:a16="http://schemas.microsoft.com/office/drawing/2014/main" id="{9EF3022B-5C52-4959-85C0-ABCEECA1B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90588"/>
            <a:ext cx="7772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제목 작성</a:t>
            </a:r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E0DA0FBB-B5BE-4B37-AEB4-8A979ADD56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0125" y="6400800"/>
            <a:ext cx="25304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4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91640156-7326-44B2-84E8-D646F31A80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4225" y="6400800"/>
            <a:ext cx="434975" cy="304800"/>
          </a:xfrm>
          <a:prstGeom prst="rect">
            <a:avLst/>
          </a:prstGeom>
          <a:noFill/>
          <a:ln w="1016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1"/>
            </a:lvl1pPr>
          </a:lstStyle>
          <a:p>
            <a:fld id="{449B9E75-00B5-4597-8CD7-72AED3EF83EA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031" name="Picture 46" descr="D:\홍보실\●홍보실 업무 자료\2003홍보실업무보고\상단 이미지(4).jpg">
            <a:extLst>
              <a:ext uri="{FF2B5EF4-FFF2-40B4-BE49-F238E27FC236}">
                <a16:creationId xmlns:a16="http://schemas.microsoft.com/office/drawing/2014/main" id="{C22EA862-400D-44A9-B334-4F47800EA3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0" descr="D:\2004 기술이전\ETRI CI\2004 변경 로고심볼.wmf">
            <a:extLst>
              <a:ext uri="{FF2B5EF4-FFF2-40B4-BE49-F238E27FC236}">
                <a16:creationId xmlns:a16="http://schemas.microsoft.com/office/drawing/2014/main" id="{AF0AE350-B1B3-43D8-A29F-DBA746CCD3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2">
            <a:extLst>
              <a:ext uri="{FF2B5EF4-FFF2-40B4-BE49-F238E27FC236}">
                <a16:creationId xmlns:a16="http://schemas.microsoft.com/office/drawing/2014/main" id="{8FF3BE6C-7194-4D01-BDCB-59735D26B3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6800" y="6400800"/>
            <a:ext cx="1219200" cy="2746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200">
                <a:latin typeface="휴먼새내기체" pitchFamily="18" charset="-127"/>
                <a:ea typeface="휴먼새내기체" pitchFamily="18" charset="-127"/>
              </a:rPr>
              <a:t>Proprietary</a:t>
            </a:r>
          </a:p>
        </p:txBody>
      </p:sp>
      <p:pic>
        <p:nvPicPr>
          <p:cNvPr id="1034" name="Picture 93" descr="D:\2004 기술이전\ETRI CI\2004 변경 로고심볼.wmf">
            <a:extLst>
              <a:ext uri="{FF2B5EF4-FFF2-40B4-BE49-F238E27FC236}">
                <a16:creationId xmlns:a16="http://schemas.microsoft.com/office/drawing/2014/main" id="{9B93DEF3-8191-4459-852D-2489D8FF9A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500813"/>
            <a:ext cx="6096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CC0066"/>
        </a:buClr>
        <a:buFont typeface="굴림체" panose="020B0609000101010101" pitchFamily="49" charset="-127"/>
        <a:buChar char="▣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600CC"/>
        </a:buClr>
        <a:buFont typeface="굴림체" panose="020B0609000101010101" pitchFamily="49" charset="-127"/>
        <a:buChar char="◈"/>
        <a:defRPr kumimoji="1"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1">
            <a:extLst>
              <a:ext uri="{FF2B5EF4-FFF2-40B4-BE49-F238E27FC236}">
                <a16:creationId xmlns:a16="http://schemas.microsoft.com/office/drawing/2014/main" id="{18E9B995-74EB-44DC-AC58-3A64E5CB75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3075" name="슬라이드 번호 개체 틀 2">
            <a:extLst>
              <a:ext uri="{FF2B5EF4-FFF2-40B4-BE49-F238E27FC236}">
                <a16:creationId xmlns:a16="http://schemas.microsoft.com/office/drawing/2014/main" id="{FF841028-EEA1-4AF2-825F-5CA3AF414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EEFE39B-AED7-4D4F-A5EC-16BBEE060E4D}" type="slidenum">
              <a:rPr lang="en-US" altLang="ko-KR"/>
              <a:pPr eaLnBrk="1" hangingPunct="1"/>
              <a:t>1</a:t>
            </a:fld>
            <a:endParaRPr lang="en-US" altLang="ko-KR"/>
          </a:p>
        </p:txBody>
      </p:sp>
      <p:sp>
        <p:nvSpPr>
          <p:cNvPr id="3076" name="Rectangle 2054">
            <a:extLst>
              <a:ext uri="{FF2B5EF4-FFF2-40B4-BE49-F238E27FC236}">
                <a16:creationId xmlns:a16="http://schemas.microsoft.com/office/drawing/2014/main" id="{80178A6A-EF47-4464-A3CB-65B8F3624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077" name="Rectangle 2060">
            <a:extLst>
              <a:ext uri="{FF2B5EF4-FFF2-40B4-BE49-F238E27FC236}">
                <a16:creationId xmlns:a16="http://schemas.microsoft.com/office/drawing/2014/main" id="{ECB615B4-2D55-4217-87A3-15F15B6FC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3078" name="Rectangle 2051">
            <a:extLst>
              <a:ext uri="{FF2B5EF4-FFF2-40B4-BE49-F238E27FC236}">
                <a16:creationId xmlns:a16="http://schemas.microsoft.com/office/drawing/2014/main" id="{AFE401A5-3686-4192-B476-6816F3543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817563"/>
            <a:ext cx="8207375" cy="1076325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rgbClr val="D3D3D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/>
            <a:r>
              <a:rPr lang="ko-KR" altLang="en-US" sz="32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입출력 성능 가속을 지원하는 </a:t>
            </a:r>
            <a:br>
              <a:rPr lang="en-US" altLang="ko-KR" sz="32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32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분산 파일 시스템 </a:t>
            </a:r>
            <a:r>
              <a:rPr lang="en-US" altLang="ko-KR" sz="32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SW </a:t>
            </a:r>
            <a:r>
              <a:rPr lang="ko-KR" altLang="en-US" sz="32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버전 </a:t>
            </a:r>
            <a:r>
              <a:rPr lang="en-US" altLang="ko-KR" sz="32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1.0</a:t>
            </a:r>
            <a:endParaRPr lang="ko-KR" altLang="en-US" sz="320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079" name="Picture 2063" descr="보고-2">
            <a:extLst>
              <a:ext uri="{FF2B5EF4-FFF2-40B4-BE49-F238E27FC236}">
                <a16:creationId xmlns:a16="http://schemas.microsoft.com/office/drawing/2014/main" id="{AA212A19-92F1-4865-8048-3EB8CE589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2065">
            <a:extLst>
              <a:ext uri="{FF2B5EF4-FFF2-40B4-BE49-F238E27FC236}">
                <a16:creationId xmlns:a16="http://schemas.microsoft.com/office/drawing/2014/main" id="{F71EA4A8-2D2E-4BA2-A84E-C18035F70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743200"/>
            <a:ext cx="2133600" cy="149542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33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ETRI</a:t>
            </a:r>
          </a:p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Technology Marketing</a:t>
            </a:r>
          </a:p>
          <a:p>
            <a:pPr algn="r" eaLnBrk="1" hangingPunct="1"/>
            <a:r>
              <a:rPr lang="en-US" altLang="ko-KR" sz="2300">
                <a:solidFill>
                  <a:srgbClr val="ECECEC"/>
                </a:solidFill>
                <a:latin typeface="Arial Black" panose="020B0A04020102020204" pitchFamily="34" charset="0"/>
                <a:ea typeface="휴먼각진헤드라인" pitchFamily="18" charset="-127"/>
              </a:rPr>
              <a:t>Strategy</a:t>
            </a:r>
          </a:p>
        </p:txBody>
      </p:sp>
      <p:sp>
        <p:nvSpPr>
          <p:cNvPr id="3081" name="Rectangle 2066">
            <a:extLst>
              <a:ext uri="{FF2B5EF4-FFF2-40B4-BE49-F238E27FC236}">
                <a16:creationId xmlns:a16="http://schemas.microsoft.com/office/drawing/2014/main" id="{07E591C4-7D17-42FF-99B9-5C73F6AFA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i="1">
                <a:solidFill>
                  <a:srgbClr val="5F5F5F"/>
                </a:solidFill>
                <a:latin typeface="HY헤드라인M" pitchFamily="18" charset="-127"/>
                <a:ea typeface="HY헤드라인M" pitchFamily="18" charset="-127"/>
              </a:rPr>
              <a:t>IT R&amp;D Global Leader</a:t>
            </a:r>
          </a:p>
        </p:txBody>
      </p:sp>
      <p:pic>
        <p:nvPicPr>
          <p:cNvPr id="3082" name="Picture 2070" descr="좌우로고">
            <a:extLst>
              <a:ext uri="{FF2B5EF4-FFF2-40B4-BE49-F238E27FC236}">
                <a16:creationId xmlns:a16="http://schemas.microsoft.com/office/drawing/2014/main" id="{129C96AE-D681-4A40-8745-A70A92AE6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76950"/>
            <a:ext cx="28162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071" descr="2004 변경 로고심볼">
            <a:extLst>
              <a:ext uri="{FF2B5EF4-FFF2-40B4-BE49-F238E27FC236}">
                <a16:creationId xmlns:a16="http://schemas.microsoft.com/office/drawing/2014/main" id="{EB3C6D7B-B973-48BB-873C-48DD061DA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91440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2061">
            <a:extLst>
              <a:ext uri="{FF2B5EF4-FFF2-40B4-BE49-F238E27FC236}">
                <a16:creationId xmlns:a16="http://schemas.microsoft.com/office/drawing/2014/main" id="{996D400D-AE6F-4A23-ADE6-6D7A664F2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25" y="465772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김홍연 </a:t>
            </a:r>
            <a:r>
              <a:rPr kumimoji="0" lang="en-US" altLang="ko-KR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(kimhy@etri.re.kr)</a:t>
            </a:r>
          </a:p>
          <a:p>
            <a:pPr algn="ctr" eaLnBrk="0" latinLnBrk="0" hangingPunct="0">
              <a:defRPr/>
            </a:pPr>
            <a:r>
              <a:rPr kumimoji="0" lang="ko-KR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저장시스템연구팀</a:t>
            </a:r>
          </a:p>
        </p:txBody>
      </p:sp>
      <p:sp>
        <p:nvSpPr>
          <p:cNvPr id="17" name="Text Box 2061">
            <a:extLst>
              <a:ext uri="{FF2B5EF4-FFF2-40B4-BE49-F238E27FC236}">
                <a16:creationId xmlns:a16="http://schemas.microsoft.com/office/drawing/2014/main" id="{21681198-C185-431D-A3B1-F833A7E1E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4">
            <a:extLst>
              <a:ext uri="{FF2B5EF4-FFF2-40B4-BE49-F238E27FC236}">
                <a16:creationId xmlns:a16="http://schemas.microsoft.com/office/drawing/2014/main" id="{4AD019F3-0830-424D-BC4D-280BEAEEE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1C258129-E7DA-418D-B2BD-A27AF0B088F8}" type="slidenum">
              <a:rPr lang="en-US" altLang="ko-KR"/>
              <a:pPr eaLnBrk="1" hangingPunct="1"/>
              <a:t>10</a:t>
            </a:fld>
            <a:endParaRPr lang="en-US" altLang="ko-KR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D7D6E84-9D4D-4204-935A-9E76060EA3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D9A797E3-D6A1-45F2-8633-C46E6840F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76338"/>
            <a:ext cx="85725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itchFamily="49" charset="-127"/>
              <a:buChar char="▣"/>
              <a:defRPr/>
            </a:pPr>
            <a:r>
              <a:rPr lang="en-US" altLang="ko-KR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2800" b="1" dirty="0">
                <a:solidFill>
                  <a:srgbClr val="CC0066"/>
                </a:solidFill>
                <a:latin typeface="굴림" pitchFamily="50" charset="-127"/>
                <a:ea typeface="굴림" pitchFamily="50" charset="-127"/>
              </a:rPr>
              <a:t>시장 전망</a:t>
            </a:r>
          </a:p>
          <a:p>
            <a:pPr marL="762000" lvl="1" indent="-285750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 세계 시장</a:t>
            </a:r>
            <a:endParaRPr lang="en-US" altLang="ko-KR" sz="2000" b="1" dirty="0">
              <a:latin typeface="굴림" pitchFamily="50" charset="-127"/>
              <a:ea typeface="굴림" pitchFamily="50" charset="-127"/>
            </a:endParaRPr>
          </a:p>
          <a:p>
            <a:pPr marL="1219200" lvl="2" indent="-285750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Arial" pitchFamily="34" charset="0"/>
              <a:buChar char="•"/>
              <a:defRPr/>
            </a:pPr>
            <a:r>
              <a:rPr lang="en-US" altLang="ko-KR" dirty="0">
                <a:latin typeface="굴림" pitchFamily="50" charset="-127"/>
                <a:ea typeface="굴림" pitchFamily="50" charset="-127"/>
              </a:rPr>
              <a:t>2013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년 기준으로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238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억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$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로 추산되고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, 2017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년까지 약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390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억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$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로 성장 전망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연평균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13%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(IDC, 2007. 3.) </a:t>
            </a:r>
          </a:p>
          <a:p>
            <a:pPr marL="1219200" lvl="2" indent="-285750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Arial" pitchFamily="34" charset="0"/>
              <a:buChar char="•"/>
              <a:defRPr/>
            </a:pPr>
            <a:endParaRPr lang="en-US" altLang="ko-KR" dirty="0">
              <a:latin typeface="굴림" pitchFamily="50" charset="-127"/>
              <a:ea typeface="굴림" pitchFamily="50" charset="-127"/>
            </a:endParaRPr>
          </a:p>
          <a:p>
            <a:pPr marL="762000" lvl="1" indent="-285750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itchFamily="2" charset="2"/>
              <a:buChar char="v"/>
              <a:defRPr/>
            </a:pPr>
            <a:r>
              <a:rPr lang="ko-KR" altLang="en-US" sz="2000" b="1" dirty="0">
                <a:latin typeface="굴림" pitchFamily="50" charset="-127"/>
                <a:ea typeface="굴림" pitchFamily="50" charset="-127"/>
              </a:rPr>
              <a:t>국내 시장</a:t>
            </a:r>
          </a:p>
          <a:p>
            <a:pPr marL="1276350" lvl="2" indent="-342900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Arial" pitchFamily="34" charset="0"/>
              <a:buChar char="•"/>
              <a:defRPr/>
            </a:pPr>
            <a:r>
              <a:rPr lang="ko-KR" altLang="en-US" dirty="0">
                <a:latin typeface="굴림" pitchFamily="50" charset="-127"/>
                <a:ea typeface="굴림" pitchFamily="50" charset="-127"/>
              </a:rPr>
              <a:t>국내 스토리지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SW 2007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년 시장은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10.2%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의 성장률을 기록하며 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1,521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억 원대 시장을 형성할 것으로 예상되며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향후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5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년간 연평균     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9.5%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의 성장률을 전망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dirty="0">
                <a:latin typeface="굴림" pitchFamily="50" charset="-127"/>
                <a:ea typeface="굴림" pitchFamily="50" charset="-127"/>
              </a:rPr>
              <a:t>한국 </a:t>
            </a:r>
            <a:r>
              <a:rPr lang="en-US" altLang="ko-KR" dirty="0">
                <a:latin typeface="굴림" pitchFamily="50" charset="-127"/>
                <a:ea typeface="굴림" pitchFamily="50" charset="-127"/>
              </a:rPr>
              <a:t>IDC, 2007. 2)</a:t>
            </a:r>
          </a:p>
        </p:txBody>
      </p:sp>
      <p:sp>
        <p:nvSpPr>
          <p:cNvPr id="6" name="Text Box 2061">
            <a:extLst>
              <a:ext uri="{FF2B5EF4-FFF2-40B4-BE49-F238E27FC236}">
                <a16:creationId xmlns:a16="http://schemas.microsoft.com/office/drawing/2014/main" id="{5B8A85ED-85A4-4678-A98D-6B58C35E3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번호 개체 틀 4">
            <a:extLst>
              <a:ext uri="{FF2B5EF4-FFF2-40B4-BE49-F238E27FC236}">
                <a16:creationId xmlns:a16="http://schemas.microsoft.com/office/drawing/2014/main" id="{26E8F770-9148-4596-986B-87DCCCD9A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39069932-03A4-4D4E-93FD-207BDDA6E14A}" type="slidenum">
              <a:rPr lang="en-US" altLang="ko-KR"/>
              <a:pPr eaLnBrk="1" hangingPunct="1"/>
              <a:t>11</a:t>
            </a:fld>
            <a:endParaRPr lang="en-US" altLang="ko-KR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FE5D2DF-0414-4B19-B828-A0E1480DA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7175"/>
            <a:ext cx="7162800" cy="522288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국내외 시장 동향</a:t>
            </a: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id="{174DADF3-31E7-4A39-807E-8A792E66D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176338"/>
            <a:ext cx="8572500" cy="513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811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800" b="1">
                <a:solidFill>
                  <a:srgbClr val="CC0066"/>
                </a:solidFill>
              </a:rPr>
              <a:t> </a:t>
            </a:r>
            <a:r>
              <a:rPr lang="ko-KR" altLang="en-US" sz="2800" b="1">
                <a:solidFill>
                  <a:srgbClr val="CC0066"/>
                </a:solidFill>
              </a:rPr>
              <a:t>기술 현황</a:t>
            </a:r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 국외 기술 현황</a:t>
            </a:r>
          </a:p>
          <a:p>
            <a:pPr lvl="2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Arial" panose="020B0604020202020204" pitchFamily="34" charset="0"/>
              <a:buChar char="•"/>
            </a:pPr>
            <a:r>
              <a:rPr lang="ko-KR" altLang="en-US"/>
              <a:t>대용량 스토리지 구축을 위한 고확장성</a:t>
            </a:r>
            <a:r>
              <a:rPr lang="en-US" altLang="ko-KR"/>
              <a:t>, </a:t>
            </a:r>
            <a:r>
              <a:rPr lang="ko-KR" altLang="en-US"/>
              <a:t>고성능 스토리지 시스템 </a:t>
            </a:r>
            <a:r>
              <a:rPr lang="en-US" altLang="ko-KR"/>
              <a:t>SW</a:t>
            </a:r>
            <a:r>
              <a:rPr lang="ko-KR" altLang="en-US"/>
              <a:t>가 </a:t>
            </a:r>
            <a:r>
              <a:rPr lang="en-US" altLang="ko-KR"/>
              <a:t>IBM, HP, EMC </a:t>
            </a:r>
            <a:r>
              <a:rPr lang="ko-KR" altLang="en-US"/>
              <a:t>등에서 제품으로 출시되었으나</a:t>
            </a:r>
            <a:r>
              <a:rPr lang="en-US" altLang="ko-KR"/>
              <a:t>, </a:t>
            </a:r>
            <a:r>
              <a:rPr lang="ko-KR" altLang="en-US"/>
              <a:t>고가의 </a:t>
            </a:r>
            <a:r>
              <a:rPr lang="en-US" altLang="ko-KR"/>
              <a:t>HW </a:t>
            </a:r>
            <a:r>
              <a:rPr lang="ko-KR" altLang="en-US"/>
              <a:t>장비에 대한 의존도가 크고</a:t>
            </a:r>
            <a:r>
              <a:rPr lang="en-US" altLang="ko-KR"/>
              <a:t>, </a:t>
            </a:r>
            <a:r>
              <a:rPr lang="ko-KR" altLang="en-US"/>
              <a:t>구축 비용 부담이 높음</a:t>
            </a:r>
            <a:endParaRPr lang="en-US" altLang="ko-KR"/>
          </a:p>
          <a:p>
            <a:pPr lvl="2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Arial" panose="020B0604020202020204" pitchFamily="34" charset="0"/>
              <a:buChar char="•"/>
            </a:pPr>
            <a:r>
              <a:rPr lang="ko-KR" altLang="en-US"/>
              <a:t>클라우드 컴퓨팅</a:t>
            </a:r>
            <a:r>
              <a:rPr lang="en-US" altLang="ko-KR"/>
              <a:t>, </a:t>
            </a:r>
            <a:r>
              <a:rPr lang="ko-KR" altLang="en-US"/>
              <a:t>빅데이터 분석 등의 응용에서 </a:t>
            </a:r>
            <a:r>
              <a:rPr lang="en-US" altLang="ko-KR"/>
              <a:t>Hadoop </a:t>
            </a:r>
            <a:r>
              <a:rPr lang="ko-KR" altLang="en-US"/>
              <a:t>솔루션</a:t>
            </a:r>
            <a:r>
              <a:rPr lang="en-US" altLang="ko-KR"/>
              <a:t>(</a:t>
            </a:r>
            <a:r>
              <a:rPr lang="ko-KR" altLang="en-US"/>
              <a:t>공개</a:t>
            </a:r>
            <a:r>
              <a:rPr lang="en-US" altLang="ko-KR"/>
              <a:t>)</a:t>
            </a:r>
            <a:r>
              <a:rPr lang="ko-KR" altLang="en-US"/>
              <a:t>이 활용됨</a:t>
            </a:r>
            <a:endParaRPr lang="en-US" altLang="ko-KR"/>
          </a:p>
          <a:p>
            <a:pPr lvl="2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Arial" panose="020B0604020202020204" pitchFamily="34" charset="0"/>
              <a:buChar char="•"/>
            </a:pPr>
            <a:r>
              <a:rPr lang="ko-KR" altLang="en-US"/>
              <a:t>고성능 컴퓨팅 응용에서는 </a:t>
            </a:r>
            <a:r>
              <a:rPr lang="en-US" altLang="ko-KR"/>
              <a:t>Lustre, Panasas, GPFS</a:t>
            </a:r>
            <a:r>
              <a:rPr lang="ko-KR" altLang="en-US"/>
              <a:t>가 활용됨</a:t>
            </a:r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 국내 기술 현황</a:t>
            </a:r>
          </a:p>
          <a:p>
            <a:pPr lvl="2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Arial" panose="020B0604020202020204" pitchFamily="34" charset="0"/>
              <a:buChar char="•"/>
            </a:pPr>
            <a:r>
              <a:rPr lang="ko-KR" altLang="en-US"/>
              <a:t>국내 스토리지 기업들 대부분이 중</a:t>
            </a:r>
            <a:r>
              <a:rPr lang="ko-KR" altLang="en-US">
                <a:sym typeface="Wingdings" panose="05000000000000000000" pitchFamily="2" charset="2"/>
              </a:rPr>
              <a:t></a:t>
            </a:r>
            <a:r>
              <a:rPr lang="ko-KR" altLang="en-US"/>
              <a:t>소규모 시장에서 스토리지 용량 확장이 제한적인 </a:t>
            </a:r>
            <a:r>
              <a:rPr lang="en-US" altLang="ko-KR"/>
              <a:t>NAS </a:t>
            </a:r>
            <a:r>
              <a:rPr lang="ko-KR" altLang="en-US"/>
              <a:t>시스템용 네트워크 파일 시스템 </a:t>
            </a:r>
            <a:r>
              <a:rPr lang="en-US" altLang="ko-KR"/>
              <a:t>SW </a:t>
            </a:r>
            <a:r>
              <a:rPr lang="ko-KR" altLang="en-US"/>
              <a:t>제품 개발              </a:t>
            </a:r>
            <a:r>
              <a:rPr lang="ko-KR" altLang="en-US">
                <a:latin typeface="Book Antiqua" panose="02040602050305030304" pitchFamily="18" charset="0"/>
                <a:ea typeface="HY헤드라인M" pitchFamily="18" charset="-127"/>
              </a:rPr>
              <a:t>	          </a:t>
            </a:r>
          </a:p>
        </p:txBody>
      </p:sp>
      <p:sp>
        <p:nvSpPr>
          <p:cNvPr id="6" name="Text Box 2061">
            <a:extLst>
              <a:ext uri="{FF2B5EF4-FFF2-40B4-BE49-F238E27FC236}">
                <a16:creationId xmlns:a16="http://schemas.microsoft.com/office/drawing/2014/main" id="{83B16D34-981E-4665-9CD0-A2FCDCBF7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바닥글 개체 틀 3">
            <a:extLst>
              <a:ext uri="{FF2B5EF4-FFF2-40B4-BE49-F238E27FC236}">
                <a16:creationId xmlns:a16="http://schemas.microsoft.com/office/drawing/2014/main" id="{DA7F0A26-EDB7-459C-BA70-B246EAF64D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/>
              <a:t>ETRI OOO</a:t>
            </a:r>
            <a:r>
              <a:rPr lang="ko-KR" altLang="en-US"/>
              <a:t>연구소</a:t>
            </a:r>
            <a:r>
              <a:rPr lang="en-US" altLang="ko-KR"/>
              <a:t>(</a:t>
            </a:r>
            <a:r>
              <a:rPr lang="ko-KR" altLang="en-US"/>
              <a:t>단</a:t>
            </a:r>
            <a:r>
              <a:rPr lang="en-US" altLang="ko-KR"/>
              <a:t>, </a:t>
            </a:r>
            <a:r>
              <a:rPr lang="ko-KR" altLang="en-US"/>
              <a:t>본부</a:t>
            </a:r>
            <a:r>
              <a:rPr lang="en-US" altLang="ko-KR"/>
              <a:t>)</a:t>
            </a:r>
            <a:r>
              <a:rPr lang="ko-KR" altLang="en-US"/>
              <a:t>명</a:t>
            </a:r>
          </a:p>
        </p:txBody>
      </p:sp>
      <p:sp>
        <p:nvSpPr>
          <p:cNvPr id="14339" name="슬라이드 번호 개체 틀 4">
            <a:extLst>
              <a:ext uri="{FF2B5EF4-FFF2-40B4-BE49-F238E27FC236}">
                <a16:creationId xmlns:a16="http://schemas.microsoft.com/office/drawing/2014/main" id="{2402B623-4421-4E7B-8776-C96D3A9AD2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0C68623C-0D9B-4079-A636-C38A4A288DFA}" type="slidenum">
              <a:rPr lang="en-US" altLang="ko-KR"/>
              <a:pPr eaLnBrk="1" hangingPunct="1"/>
              <a:t>12</a:t>
            </a:fld>
            <a:endParaRPr lang="en-US" altLang="ko-KR"/>
          </a:p>
        </p:txBody>
      </p:sp>
      <p:pic>
        <p:nvPicPr>
          <p:cNvPr id="14340" name="Picture 522" descr="D:\과거홍보\●ETRI CIS\연구원 이미지\연구장면(4개).jpg">
            <a:extLst>
              <a:ext uri="{FF2B5EF4-FFF2-40B4-BE49-F238E27FC236}">
                <a16:creationId xmlns:a16="http://schemas.microsoft.com/office/drawing/2014/main" id="{475F70FF-40A1-4E1F-86FF-24AE15E6E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25650"/>
            <a:ext cx="4572000" cy="3579813"/>
          </a:xfrm>
          <a:prstGeom prst="rect">
            <a:avLst/>
          </a:prstGeom>
          <a:noFill/>
          <a:ln>
            <a:noFill/>
          </a:ln>
          <a:effectLst>
            <a:outerShdw dist="89803" dir="2700000" algn="ctr" rotWithShape="0">
              <a:srgbClr val="4D4D4D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23">
            <a:extLst>
              <a:ext uri="{FF2B5EF4-FFF2-40B4-BE49-F238E27FC236}">
                <a16:creationId xmlns:a16="http://schemas.microsoft.com/office/drawing/2014/main" id="{47A5F40C-C6F0-4104-9C65-E005E9954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339850"/>
            <a:ext cx="26670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감사합니다</a:t>
            </a:r>
            <a:r>
              <a:rPr lang="en-US" altLang="ko-KR" sz="3100">
                <a:solidFill>
                  <a:srgbClr val="FF66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14342" name="Rectangle 529">
            <a:extLst>
              <a:ext uri="{FF2B5EF4-FFF2-40B4-BE49-F238E27FC236}">
                <a16:creationId xmlns:a16="http://schemas.microsoft.com/office/drawing/2014/main" id="{C1A8FD15-6FC1-4A07-887F-3F589EFF2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4343" name="Rectangle 530">
            <a:extLst>
              <a:ext uri="{FF2B5EF4-FFF2-40B4-BE49-F238E27FC236}">
                <a16:creationId xmlns:a16="http://schemas.microsoft.com/office/drawing/2014/main" id="{6997B104-505E-4ECD-8814-48EB70E90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4008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None/>
            </a:pPr>
            <a:r>
              <a:rPr lang="en-US" altLang="ko-KR" sz="1400">
                <a:solidFill>
                  <a:srgbClr val="000099"/>
                </a:solidFill>
                <a:latin typeface="Book Antiqua" panose="02040602050305030304" pitchFamily="18" charset="0"/>
                <a:ea typeface="HY헤드라인M" pitchFamily="18" charset="-127"/>
              </a:rPr>
              <a:t>♣ </a:t>
            </a:r>
            <a:r>
              <a:rPr lang="ko-KR" altLang="en-US" sz="1400">
                <a:solidFill>
                  <a:srgbClr val="000099"/>
                </a:solidFill>
                <a:latin typeface="Book Antiqua" panose="02040602050305030304" pitchFamily="18" charset="0"/>
                <a:ea typeface="HY헤드라인M" pitchFamily="18" charset="-127"/>
              </a:rPr>
              <a:t>연락처 </a:t>
            </a:r>
            <a:r>
              <a:rPr lang="en-US" altLang="ko-KR" sz="1400">
                <a:solidFill>
                  <a:srgbClr val="000099"/>
                </a:solidFill>
                <a:latin typeface="Book Antiqua" panose="02040602050305030304" pitchFamily="18" charset="0"/>
                <a:ea typeface="HY헤드라인M" pitchFamily="18" charset="-127"/>
              </a:rPr>
              <a:t>:</a:t>
            </a:r>
            <a:r>
              <a:rPr lang="ko-KR" altLang="en-US" sz="1400">
                <a:solidFill>
                  <a:srgbClr val="000099"/>
                </a:solidFill>
                <a:latin typeface="Book Antiqua" panose="02040602050305030304" pitchFamily="18" charset="0"/>
                <a:ea typeface="HY헤드라인M" pitchFamily="18" charset="-127"/>
              </a:rPr>
              <a:t>소프트웨어연구부문 클라우드컴퓨팅연구부  김홍연 책임 </a:t>
            </a:r>
            <a:r>
              <a:rPr lang="en-US" altLang="ko-KR" sz="1400">
                <a:solidFill>
                  <a:srgbClr val="000099"/>
                </a:solidFill>
                <a:latin typeface="Book Antiqua" panose="02040602050305030304" pitchFamily="18" charset="0"/>
                <a:ea typeface="HY헤드라인M" pitchFamily="18" charset="-127"/>
              </a:rPr>
              <a:t>(042-860-5538, kimhy@etri.re.kr)</a:t>
            </a:r>
          </a:p>
        </p:txBody>
      </p:sp>
      <p:sp>
        <p:nvSpPr>
          <p:cNvPr id="14344" name="Text Box 531">
            <a:extLst>
              <a:ext uri="{FF2B5EF4-FFF2-40B4-BE49-F238E27FC236}">
                <a16:creationId xmlns:a16="http://schemas.microsoft.com/office/drawing/2014/main" id="{012C35C8-6D37-4811-A14C-9BC7D8381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715000"/>
            <a:ext cx="16002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1500" b="1">
                <a:solidFill>
                  <a:srgbClr val="3333CC"/>
                </a:solidFill>
                <a:latin typeface="Arial" panose="020B0604020202020204" pitchFamily="34" charset="0"/>
                <a:ea typeface="Dotum" panose="020B0600000101010101" pitchFamily="34" charset="-127"/>
              </a:rPr>
              <a:t>www.etri.re.kr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번호 개체 틀 4">
            <a:extLst>
              <a:ext uri="{FF2B5EF4-FFF2-40B4-BE49-F238E27FC236}">
                <a16:creationId xmlns:a16="http://schemas.microsoft.com/office/drawing/2014/main" id="{698ACC19-479B-4BDD-AE58-015AAAEF29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4F12D901-FB4D-4C61-BE44-C8263ECBBC3C}" type="slidenum">
              <a:rPr lang="en-US" altLang="ko-KR"/>
              <a:pPr eaLnBrk="1" hangingPunct="1"/>
              <a:t>2</a:t>
            </a:fld>
            <a:endParaRPr lang="en-US" altLang="ko-KR"/>
          </a:p>
        </p:txBody>
      </p:sp>
      <p:pic>
        <p:nvPicPr>
          <p:cNvPr id="4099" name="Picture 742" descr="D:\홍보실\●홍보실 업무 자료\2003홍보실업무보고\상단 이미지(3).jpg">
            <a:extLst>
              <a:ext uri="{FF2B5EF4-FFF2-40B4-BE49-F238E27FC236}">
                <a16:creationId xmlns:a16="http://schemas.microsoft.com/office/drawing/2014/main" id="{2BA0B39A-0B2F-4F03-84E4-1F46B4DAD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AutoShape 743">
            <a:extLst>
              <a:ext uri="{FF2B5EF4-FFF2-40B4-BE49-F238E27FC236}">
                <a16:creationId xmlns:a16="http://schemas.microsoft.com/office/drawing/2014/main" id="{2C684312-C195-4B0C-9F20-87A80F0FB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5715000" cy="4119563"/>
          </a:xfrm>
          <a:prstGeom prst="roundRect">
            <a:avLst>
              <a:gd name="adj" fmla="val 4852"/>
            </a:avLst>
          </a:prstGeom>
          <a:solidFill>
            <a:srgbClr val="FFFFFF"/>
          </a:solidFill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895350" indent="-609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ko-KR" altLang="en-US" sz="290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목    차</a:t>
            </a:r>
          </a:p>
          <a:p>
            <a:pPr lvl="1" eaLnBrk="1" hangingPunct="1">
              <a:lnSpc>
                <a:spcPct val="110000"/>
              </a:lnSpc>
              <a:buClr>
                <a:srgbClr val="CC0066"/>
              </a:buClr>
            </a:pPr>
            <a:r>
              <a:rPr lang="en-US" altLang="ko-KR" sz="2500" b="1">
                <a:solidFill>
                  <a:srgbClr val="FF6600"/>
                </a:solidFill>
                <a:latin typeface="Times New Roman" panose="02020603050405020304" pitchFamily="18" charset="0"/>
              </a:rPr>
              <a:t>----------------------------------------------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1. </a:t>
            </a:r>
            <a:r>
              <a:rPr lang="ko-KR" altLang="en-US" sz="2500" b="1">
                <a:latin typeface="Times New Roman" panose="02020603050405020304" pitchFamily="18" charset="0"/>
              </a:rPr>
              <a:t>기술의 개요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2. </a:t>
            </a:r>
            <a:r>
              <a:rPr lang="ko-KR" altLang="en-US" sz="2500" b="1">
                <a:latin typeface="Times New Roman" panose="02020603050405020304" pitchFamily="18" charset="0"/>
              </a:rPr>
              <a:t>기술이전 내용 및 범위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3. </a:t>
            </a:r>
            <a:r>
              <a:rPr lang="ko-KR" altLang="en-US" sz="2500" b="1">
                <a:latin typeface="Times New Roman" panose="02020603050405020304" pitchFamily="18" charset="0"/>
              </a:rPr>
              <a:t>경쟁기술과 비교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4. </a:t>
            </a:r>
            <a:r>
              <a:rPr lang="ko-KR" altLang="en-US" sz="2500" b="1">
                <a:latin typeface="Times New Roman" panose="02020603050405020304" pitchFamily="18" charset="0"/>
              </a:rPr>
              <a:t>기술의 사업성 </a:t>
            </a:r>
            <a:endParaRPr lang="en-US" altLang="ko-KR" sz="2500" b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ko-KR" altLang="en-US" sz="2500" b="1">
                <a:latin typeface="Times New Roman" panose="02020603050405020304" pitchFamily="18" charset="0"/>
              </a:rPr>
              <a:t> </a:t>
            </a:r>
            <a:r>
              <a:rPr lang="en-US" altLang="ko-KR" sz="2500" b="1">
                <a:latin typeface="Times New Roman" panose="02020603050405020304" pitchFamily="18" charset="0"/>
              </a:rPr>
              <a:t>- </a:t>
            </a:r>
            <a:r>
              <a:rPr lang="ko-KR" altLang="en-US" sz="2500" b="1">
                <a:latin typeface="Times New Roman" panose="02020603050405020304" pitchFamily="18" charset="0"/>
              </a:rPr>
              <a:t>활용분야 및 기대효과</a:t>
            </a:r>
          </a:p>
          <a:p>
            <a:pPr lvl="1" eaLnBrk="1" hangingPunct="1">
              <a:lnSpc>
                <a:spcPct val="120000"/>
              </a:lnSpc>
              <a:buClr>
                <a:srgbClr val="CC0066"/>
              </a:buClr>
            </a:pPr>
            <a:r>
              <a:rPr lang="en-US" altLang="ko-KR" sz="2500" b="1">
                <a:latin typeface="Times New Roman" panose="02020603050405020304" pitchFamily="18" charset="0"/>
              </a:rPr>
              <a:t>5. </a:t>
            </a:r>
            <a:r>
              <a:rPr lang="ko-KR" altLang="en-US" sz="2500" b="1">
                <a:latin typeface="Times New Roman" panose="02020603050405020304" pitchFamily="18" charset="0"/>
              </a:rPr>
              <a:t>국내외 시장 동향</a:t>
            </a:r>
          </a:p>
        </p:txBody>
      </p:sp>
      <p:sp>
        <p:nvSpPr>
          <p:cNvPr id="6" name="Text Box 2061">
            <a:extLst>
              <a:ext uri="{FF2B5EF4-FFF2-40B4-BE49-F238E27FC236}">
                <a16:creationId xmlns:a16="http://schemas.microsoft.com/office/drawing/2014/main" id="{5B24F963-6193-4C6B-B106-ED660D116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번호 개체 틀 4">
            <a:extLst>
              <a:ext uri="{FF2B5EF4-FFF2-40B4-BE49-F238E27FC236}">
                <a16:creationId xmlns:a16="http://schemas.microsoft.com/office/drawing/2014/main" id="{724841B4-C49A-4CE2-9429-80F26E29B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1D9CBDC4-A3F9-4A52-AA64-760C5D3631D6}" type="slidenum">
              <a:rPr lang="en-US" altLang="ko-KR"/>
              <a:pPr eaLnBrk="1" hangingPunct="1"/>
              <a:t>3</a:t>
            </a:fld>
            <a:endParaRPr lang="en-US" altLang="ko-KR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E6F23C2-2DA9-4064-99D3-FF3D63A9E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1463"/>
            <a:ext cx="5867400" cy="493712"/>
          </a:xfrm>
          <a:noFill/>
        </p:spPr>
        <p:txBody>
          <a:bodyPr/>
          <a:lstStyle/>
          <a:p>
            <a:pPr eaLnBrk="1" hangingPunct="1"/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  <a:endParaRPr lang="en-US" altLang="ko-KR" sz="2600" b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DFE6D564-A07F-4962-8CAA-ECD61D61D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81075"/>
            <a:ext cx="77724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800" b="1">
                <a:solidFill>
                  <a:srgbClr val="CC0066"/>
                </a:solidFill>
              </a:rPr>
              <a:t> 성능 가속 지원 분산 파일 시스템 </a:t>
            </a:r>
            <a:r>
              <a:rPr lang="en-US" altLang="ko-KR" sz="2800" b="1">
                <a:solidFill>
                  <a:srgbClr val="CC0066"/>
                </a:solidFill>
              </a:rPr>
              <a:t>SW</a:t>
            </a:r>
            <a:endParaRPr lang="ko-KR" altLang="en-US" sz="2800" b="1">
              <a:solidFill>
                <a:srgbClr val="CC0066"/>
              </a:solidFill>
            </a:endParaRPr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>
                <a:latin typeface="Book Antiqua" panose="02040602050305030304" pitchFamily="18" charset="0"/>
                <a:ea typeface="HY헤드라인M" pitchFamily="18" charset="-127"/>
              </a:rPr>
              <a:t>클라우드 컴퓨팅의 경제성과 고성능 컴퓨팅에 근접하는 높은 입출력 성능을 동시에 지원하는 분산 파일 시스템 </a:t>
            </a:r>
            <a:r>
              <a:rPr lang="en-US" altLang="ko-KR">
                <a:latin typeface="Book Antiqua" panose="02040602050305030304" pitchFamily="18" charset="0"/>
                <a:ea typeface="HY헤드라인M" pitchFamily="18" charset="-127"/>
              </a:rPr>
              <a:t>SW</a:t>
            </a:r>
            <a:br>
              <a:rPr lang="en-US" altLang="ko-KR">
                <a:latin typeface="Book Antiqua" panose="02040602050305030304" pitchFamily="18" charset="0"/>
                <a:ea typeface="HY헤드라인M" pitchFamily="18" charset="-127"/>
              </a:rPr>
            </a:br>
            <a:r>
              <a:rPr lang="en-US" altLang="ko-KR">
                <a:latin typeface="Book Antiqua" panose="02040602050305030304" pitchFamily="18" charset="0"/>
                <a:ea typeface="HY헤드라인M" pitchFamily="18" charset="-127"/>
              </a:rPr>
              <a:t>(</a:t>
            </a:r>
            <a:r>
              <a:rPr lang="ko-KR" altLang="en-US">
                <a:latin typeface="Book Antiqua" panose="02040602050305030304" pitchFamily="18" charset="0"/>
                <a:ea typeface="HY헤드라인M" pitchFamily="18" charset="-127"/>
              </a:rPr>
              <a:t>기존 클라우드 파일 시스템 대비 약 </a:t>
            </a:r>
            <a:r>
              <a:rPr lang="en-US" altLang="ko-KR">
                <a:latin typeface="Book Antiqua" panose="02040602050305030304" pitchFamily="18" charset="0"/>
                <a:ea typeface="HY헤드라인M" pitchFamily="18" charset="-127"/>
              </a:rPr>
              <a:t>5~10</a:t>
            </a:r>
            <a:r>
              <a:rPr lang="ko-KR" altLang="en-US">
                <a:latin typeface="Book Antiqua" panose="02040602050305030304" pitchFamily="18" charset="0"/>
                <a:ea typeface="HY헤드라인M" pitchFamily="18" charset="-127"/>
              </a:rPr>
              <a:t>배의 성능 제공</a:t>
            </a:r>
            <a:r>
              <a:rPr lang="en-US" altLang="ko-KR">
                <a:latin typeface="Book Antiqua" panose="02040602050305030304" pitchFamily="18" charset="0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>
                <a:latin typeface="Book Antiqua" panose="02040602050305030304" pitchFamily="18" charset="0"/>
                <a:ea typeface="HY헤드라인M" pitchFamily="18" charset="-127"/>
              </a:rPr>
              <a:t>활용 분야</a:t>
            </a:r>
            <a:r>
              <a:rPr lang="en-US" altLang="ko-KR">
                <a:latin typeface="Book Antiqua" panose="02040602050305030304" pitchFamily="18" charset="0"/>
                <a:ea typeface="HY헤드라인M" pitchFamily="18" charset="-127"/>
              </a:rPr>
              <a:t>: </a:t>
            </a:r>
            <a:r>
              <a:rPr lang="ko-KR" altLang="en-US">
                <a:latin typeface="Book Antiqua" panose="02040602050305030304" pitchFamily="18" charset="0"/>
                <a:ea typeface="HY헤드라인M" pitchFamily="18" charset="-127"/>
              </a:rPr>
              <a:t>클라우드 컴퓨팅</a:t>
            </a:r>
            <a:r>
              <a:rPr lang="en-US" altLang="ko-KR">
                <a:latin typeface="Book Antiqua" panose="02040602050305030304" pitchFamily="18" charset="0"/>
                <a:ea typeface="HY헤드라인M" pitchFamily="18" charset="-127"/>
              </a:rPr>
              <a:t>, </a:t>
            </a:r>
            <a:r>
              <a:rPr lang="ko-KR" altLang="en-US">
                <a:latin typeface="Book Antiqua" panose="02040602050305030304" pitchFamily="18" charset="0"/>
                <a:ea typeface="HY헤드라인M" pitchFamily="18" charset="-127"/>
              </a:rPr>
              <a:t>빅데이터 분석</a:t>
            </a:r>
            <a:r>
              <a:rPr lang="en-US" altLang="ko-KR">
                <a:latin typeface="Book Antiqua" panose="02040602050305030304" pitchFamily="18" charset="0"/>
                <a:ea typeface="HY헤드라인M" pitchFamily="18" charset="-127"/>
              </a:rPr>
              <a:t>, </a:t>
            </a:r>
            <a:r>
              <a:rPr lang="ko-KR" altLang="en-US">
                <a:latin typeface="Book Antiqua" panose="02040602050305030304" pitchFamily="18" charset="0"/>
                <a:ea typeface="HY헤드라인M" pitchFamily="18" charset="-127"/>
              </a:rPr>
              <a:t>고성능 컴퓨팅</a:t>
            </a:r>
            <a:endParaRPr lang="ko-KR" altLang="en-US" sz="2800">
              <a:solidFill>
                <a:srgbClr val="CC0066"/>
              </a:solidFill>
              <a:latin typeface="Book Antiqua" panose="02040602050305030304" pitchFamily="18" charset="0"/>
              <a:ea typeface="HY헤드라인M" pitchFamily="18" charset="-127"/>
            </a:endParaRPr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800" b="1">
                <a:solidFill>
                  <a:srgbClr val="CC0066"/>
                </a:solidFill>
              </a:rPr>
              <a:t> 기술 목표</a:t>
            </a:r>
          </a:p>
        </p:txBody>
      </p:sp>
      <p:sp>
        <p:nvSpPr>
          <p:cNvPr id="362503" name="Rectangle 7">
            <a:extLst>
              <a:ext uri="{FF2B5EF4-FFF2-40B4-BE49-F238E27FC236}">
                <a16:creationId xmlns:a16="http://schemas.microsoft.com/office/drawing/2014/main" id="{42C1232D-2009-4B91-B96E-74F27367C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221163"/>
            <a:ext cx="7200900" cy="1871662"/>
          </a:xfrm>
          <a:prstGeom prst="rect">
            <a:avLst/>
          </a:prstGeom>
          <a:solidFill>
            <a:schemeClr val="hlink">
              <a:alpha val="60001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179388" lvl="1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b="1" dirty="0">
                <a:solidFill>
                  <a:srgbClr val="FFFF99"/>
                </a:solidFill>
                <a:latin typeface="Tahoma" pitchFamily="34" charset="0"/>
                <a:ea typeface="HY헤드라인M" pitchFamily="18" charset="-127"/>
              </a:rPr>
              <a:t>수천에서 수만 대의 보급형 서버들을 스토리지 서버로 이용</a:t>
            </a:r>
            <a:r>
              <a:rPr lang="ko-KR" altLang="en-US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b="1" dirty="0">
                <a:solidFill>
                  <a:srgbClr val="FFFFCC"/>
                </a:solidFill>
                <a:latin typeface="Tahoma" pitchFamily="34" charset="0"/>
                <a:ea typeface="HY헤드라인M" pitchFamily="18" charset="-127"/>
              </a:rPr>
              <a:t>하여</a:t>
            </a:r>
          </a:p>
          <a:p>
            <a:pPr marL="179388" lvl="1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       </a:t>
            </a:r>
            <a:r>
              <a:rPr lang="en-US" altLang="ko-KR" b="1" dirty="0">
                <a:solidFill>
                  <a:srgbClr val="FFFFCC"/>
                </a:solidFill>
                <a:latin typeface="Tahoma" pitchFamily="34" charset="0"/>
                <a:ea typeface="HY헤드라인M" pitchFamily="18" charset="-127"/>
              </a:rPr>
              <a:t>-</a:t>
            </a:r>
            <a:r>
              <a:rPr lang="en-US" altLang="ko-KR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b="1" i="1" dirty="0">
                <a:solidFill>
                  <a:srgbClr val="FFFF66"/>
                </a:solidFill>
                <a:latin typeface="Tahoma" pitchFamily="34" charset="0"/>
                <a:ea typeface="HY헤드라인M" pitchFamily="18" charset="-127"/>
              </a:rPr>
              <a:t>스토리지 </a:t>
            </a:r>
            <a:r>
              <a:rPr lang="en-US" altLang="ko-KR" b="1" i="1" dirty="0">
                <a:solidFill>
                  <a:srgbClr val="FFFF66"/>
                </a:solidFill>
                <a:latin typeface="Tahoma" pitchFamily="34" charset="0"/>
                <a:ea typeface="HY헤드라인M" pitchFamily="18" charset="-127"/>
              </a:rPr>
              <a:t>TCO</a:t>
            </a:r>
            <a:r>
              <a:rPr lang="ko-KR" altLang="en-US" b="1" i="1" dirty="0">
                <a:solidFill>
                  <a:srgbClr val="FFFF66"/>
                </a:solidFill>
                <a:latin typeface="Tahoma" pitchFamily="34" charset="0"/>
                <a:ea typeface="HY헤드라인M" pitchFamily="18" charset="-127"/>
              </a:rPr>
              <a:t>를 최소화</a:t>
            </a:r>
            <a:r>
              <a:rPr lang="ko-KR" altLang="en-US" b="1" dirty="0">
                <a:solidFill>
                  <a:srgbClr val="FFFFCC"/>
                </a:solidFill>
                <a:latin typeface="Tahoma" pitchFamily="34" charset="0"/>
                <a:ea typeface="HY헤드라인M" pitchFamily="18" charset="-127"/>
              </a:rPr>
              <a:t> 시키면서도</a:t>
            </a:r>
            <a:r>
              <a:rPr lang="ko-KR" altLang="en-US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</a:t>
            </a:r>
          </a:p>
          <a:p>
            <a:pPr marL="179388" lvl="1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       </a:t>
            </a:r>
            <a:r>
              <a:rPr lang="en-US" altLang="ko-KR" b="1" dirty="0">
                <a:solidFill>
                  <a:srgbClr val="FFFFCC"/>
                </a:solidFill>
                <a:latin typeface="Tahoma" pitchFamily="34" charset="0"/>
                <a:ea typeface="HY헤드라인M" pitchFamily="18" charset="-127"/>
              </a:rPr>
              <a:t>-</a:t>
            </a:r>
            <a:r>
              <a:rPr lang="en-US" altLang="ko-KR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b="1" i="1" dirty="0">
                <a:solidFill>
                  <a:srgbClr val="FFFF66"/>
                </a:solidFill>
                <a:latin typeface="Tahoma" pitchFamily="34" charset="0"/>
                <a:ea typeface="HY헤드라인M" pitchFamily="18" charset="-127"/>
              </a:rPr>
              <a:t>높은 성능 </a:t>
            </a:r>
            <a:r>
              <a:rPr lang="ko-KR" altLang="en-US" b="1" dirty="0">
                <a:solidFill>
                  <a:srgbClr val="FFFFCC"/>
                </a:solidFill>
                <a:latin typeface="Tahoma" pitchFamily="34" charset="0"/>
                <a:ea typeface="HY헤드라인M" pitchFamily="18" charset="-127"/>
              </a:rPr>
              <a:t>과</a:t>
            </a:r>
            <a:r>
              <a:rPr lang="ko-KR" altLang="en-US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</a:t>
            </a:r>
          </a:p>
          <a:p>
            <a:pPr marL="179388" lvl="1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       </a:t>
            </a:r>
            <a:r>
              <a:rPr lang="en-US" altLang="ko-KR" b="1" dirty="0">
                <a:solidFill>
                  <a:srgbClr val="FFFFCC"/>
                </a:solidFill>
                <a:latin typeface="Tahoma" pitchFamily="34" charset="0"/>
                <a:ea typeface="HY헤드라인M" pitchFamily="18" charset="-127"/>
              </a:rPr>
              <a:t>-</a:t>
            </a:r>
            <a:r>
              <a:rPr lang="en-US" altLang="ko-KR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b="1" i="1" dirty="0">
                <a:solidFill>
                  <a:srgbClr val="FFFF66"/>
                </a:solidFill>
                <a:latin typeface="Tahoma" pitchFamily="34" charset="0"/>
                <a:ea typeface="HY헤드라인M" pitchFamily="18" charset="-127"/>
              </a:rPr>
              <a:t>장애에 대한 효율적인 통제 능력 </a:t>
            </a:r>
            <a:r>
              <a:rPr lang="ko-KR" altLang="en-US" b="1" dirty="0">
                <a:solidFill>
                  <a:srgbClr val="FFFFCC"/>
                </a:solidFill>
                <a:latin typeface="Tahoma" pitchFamily="34" charset="0"/>
                <a:ea typeface="HY헤드라인M" pitchFamily="18" charset="-127"/>
              </a:rPr>
              <a:t>을 갖는</a:t>
            </a:r>
            <a:r>
              <a:rPr lang="ko-KR" altLang="en-US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 </a:t>
            </a:r>
          </a:p>
          <a:p>
            <a:pPr marL="179388" lvl="1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b="1" i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분산 파일 시스템 </a:t>
            </a:r>
            <a:r>
              <a:rPr lang="en-US" altLang="ko-KR" b="1" i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SW</a:t>
            </a:r>
            <a:endParaRPr lang="en-US" altLang="ko-KR" b="1" dirty="0">
              <a:solidFill>
                <a:srgbClr val="FFFFCC"/>
              </a:solidFill>
              <a:latin typeface="Tahoma" pitchFamily="34" charset="0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번호 개체 틀 4">
            <a:extLst>
              <a:ext uri="{FF2B5EF4-FFF2-40B4-BE49-F238E27FC236}">
                <a16:creationId xmlns:a16="http://schemas.microsoft.com/office/drawing/2014/main" id="{B19FDED8-C399-45C1-974C-68E8EB7F24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361363" y="6400800"/>
            <a:ext cx="477837" cy="30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2748A8CD-2CFA-49E4-9F34-5B0E4D0FE945}" type="slidenum">
              <a:rPr lang="en-US" altLang="ko-KR"/>
              <a:pPr eaLnBrk="1" hangingPunct="1"/>
              <a:t>4</a:t>
            </a:fld>
            <a:endParaRPr lang="en-US" altLang="ko-K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524709D-9EDA-4C3D-9DAC-115B35C50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1463"/>
            <a:ext cx="5867400" cy="493712"/>
          </a:xfrm>
          <a:noFill/>
        </p:spPr>
        <p:txBody>
          <a:bodyPr/>
          <a:lstStyle/>
          <a:p>
            <a:pPr eaLnBrk="1" hangingPunct="1"/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개요</a:t>
            </a:r>
            <a:endParaRPr lang="en-US" altLang="ko-KR" sz="2600" b="0">
              <a:solidFill>
                <a:srgbClr val="4D4D4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BA4D678-1D48-455C-BDE1-66FD23C52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52513"/>
            <a:ext cx="79184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800" b="1">
                <a:solidFill>
                  <a:srgbClr val="CC0066"/>
                </a:solidFill>
              </a:rPr>
              <a:t> 성능 가속 분산 파일 시스템 </a:t>
            </a:r>
            <a:r>
              <a:rPr lang="en-US" altLang="ko-KR" sz="2800" b="1">
                <a:solidFill>
                  <a:srgbClr val="CC0066"/>
                </a:solidFill>
              </a:rPr>
              <a:t>SW </a:t>
            </a:r>
            <a:r>
              <a:rPr lang="ko-KR" altLang="en-US" sz="2800" b="1">
                <a:solidFill>
                  <a:srgbClr val="CC0066"/>
                </a:solidFill>
              </a:rPr>
              <a:t>특징</a:t>
            </a:r>
          </a:p>
        </p:txBody>
      </p:sp>
      <p:sp>
        <p:nvSpPr>
          <p:cNvPr id="368645" name="Rectangle 5">
            <a:extLst>
              <a:ext uri="{FF2B5EF4-FFF2-40B4-BE49-F238E27FC236}">
                <a16:creationId xmlns:a16="http://schemas.microsoft.com/office/drawing/2014/main" id="{1B1609B0-ED45-4AAD-AF10-6D1E42E34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1700213"/>
            <a:ext cx="5686425" cy="6477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lIns="0" anchor="ctr"/>
          <a:lstStyle/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초당 </a:t>
            </a: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1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만 메타데이터 연산 처리 </a:t>
            </a: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(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파일 생성</a:t>
            </a: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, 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삭제 등</a:t>
            </a: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altLang="ko-KR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스토리지 서버당 </a:t>
            </a:r>
            <a:r>
              <a:rPr lang="en-US" altLang="ko-KR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1GBps </a:t>
            </a:r>
            <a:r>
              <a:rPr lang="ko-KR" altLang="en-US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순차 입출력</a:t>
            </a:r>
            <a:r>
              <a:rPr lang="en-US" altLang="ko-KR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, 10</a:t>
            </a:r>
            <a:r>
              <a:rPr lang="ko-KR" altLang="en-US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만 </a:t>
            </a:r>
            <a:r>
              <a:rPr lang="en-US" altLang="ko-KR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IOPS </a:t>
            </a:r>
            <a:r>
              <a:rPr lang="ko-KR" altLang="en-US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임의 입출력 처리</a:t>
            </a:r>
            <a:r>
              <a:rPr lang="en-US" altLang="ko-KR" sz="1300" b="1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 </a:t>
            </a:r>
            <a:endParaRPr lang="en-US" altLang="ko-KR" sz="1300" b="1" dirty="0">
              <a:solidFill>
                <a:srgbClr val="FF0000"/>
              </a:solidFill>
              <a:latin typeface="Tahoma" pitchFamily="34" charset="0"/>
              <a:ea typeface="굴림" pitchFamily="50" charset="-127"/>
            </a:endParaRPr>
          </a:p>
        </p:txBody>
      </p:sp>
      <p:sp>
        <p:nvSpPr>
          <p:cNvPr id="368646" name="Rectangle 6">
            <a:extLst>
              <a:ext uri="{FF2B5EF4-FFF2-40B4-BE49-F238E27FC236}">
                <a16:creationId xmlns:a16="http://schemas.microsoft.com/office/drawing/2014/main" id="{EFC27932-03C8-4EDC-9B9B-D95DC5C23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347913"/>
            <a:ext cx="5686425" cy="7937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lIns="0" anchor="ctr"/>
          <a:lstStyle/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sz="1300" dirty="0">
                <a:latin typeface="Tahoma" pitchFamily="34" charset="0"/>
                <a:ea typeface="HY헤드라인M" pitchFamily="18" charset="-127"/>
              </a:rPr>
              <a:t>스토리지 서버 증설에 따른 입출력 성능의 선형적 증가</a:t>
            </a:r>
            <a:endParaRPr lang="en-US" altLang="ko-KR" sz="1300" dirty="0">
              <a:latin typeface="Tahoma" pitchFamily="34" charset="0"/>
              <a:ea typeface="HY헤드라인M" pitchFamily="18" charset="-127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ko-KR" altLang="en-US" sz="1300" dirty="0">
                <a:latin typeface="Tahoma" pitchFamily="34" charset="0"/>
                <a:ea typeface="HY헤드라인M" pitchFamily="18" charset="-127"/>
              </a:rPr>
              <a:t> 스토리지 서버 가상화를 통한 단일 이미지 </a:t>
            </a: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(</a:t>
            </a:r>
            <a:r>
              <a:rPr lang="ko-KR" altLang="en-US" sz="1300" dirty="0" err="1">
                <a:latin typeface="Tahoma" pitchFamily="34" charset="0"/>
                <a:ea typeface="HY헤드라인M" pitchFamily="18" charset="-127"/>
              </a:rPr>
              <a:t>페타급</a:t>
            </a:r>
            <a:r>
              <a:rPr lang="ko-KR" altLang="en-US" sz="1300" dirty="0">
                <a:latin typeface="Tahoma" pitchFamily="34" charset="0"/>
                <a:ea typeface="HY헤드라인M" pitchFamily="18" charset="-127"/>
              </a:rPr>
              <a:t> 데이터 저장</a:t>
            </a: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) </a:t>
            </a:r>
          </a:p>
        </p:txBody>
      </p:sp>
      <p:sp>
        <p:nvSpPr>
          <p:cNvPr id="368647" name="Rectangle 7">
            <a:extLst>
              <a:ext uri="{FF2B5EF4-FFF2-40B4-BE49-F238E27FC236}">
                <a16:creationId xmlns:a16="http://schemas.microsoft.com/office/drawing/2014/main" id="{1F5DCCB0-0435-45D3-84AC-62A157246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141663"/>
            <a:ext cx="5686425" cy="93503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lIns="0" anchor="ctr"/>
          <a:lstStyle/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ko-KR" altLang="en-US" sz="1300" dirty="0">
                <a:latin typeface="Tahoma" pitchFamily="34" charset="0"/>
                <a:ea typeface="HY헤드라인M" pitchFamily="18" charset="-127"/>
              </a:rPr>
              <a:t> 메타데이터 </a:t>
            </a:r>
            <a:r>
              <a:rPr lang="ko-KR" altLang="en-US" sz="1300" dirty="0" err="1">
                <a:latin typeface="Tahoma" pitchFamily="34" charset="0"/>
                <a:ea typeface="HY헤드라인M" pitchFamily="18" charset="-127"/>
              </a:rPr>
              <a:t>클러스터링</a:t>
            </a:r>
            <a:r>
              <a:rPr lang="ko-KR" altLang="en-US" sz="1300" dirty="0">
                <a:latin typeface="Tahoma" pitchFamily="34" charset="0"/>
                <a:ea typeface="HY헤드라인M" pitchFamily="18" charset="-127"/>
              </a:rPr>
              <a:t> </a:t>
            </a: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(Active/Standby MDS)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 N-way </a:t>
            </a:r>
            <a:r>
              <a:rPr lang="ko-KR" altLang="en-US" sz="1300" dirty="0">
                <a:latin typeface="Tahoma" pitchFamily="34" charset="0"/>
                <a:ea typeface="HY헤드라인M" pitchFamily="18" charset="-127"/>
              </a:rPr>
              <a:t>데이터 복제 </a:t>
            </a: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(replication)</a:t>
            </a:r>
          </a:p>
        </p:txBody>
      </p:sp>
      <p:sp>
        <p:nvSpPr>
          <p:cNvPr id="368648" name="Rectangle 8">
            <a:extLst>
              <a:ext uri="{FF2B5EF4-FFF2-40B4-BE49-F238E27FC236}">
                <a16:creationId xmlns:a16="http://schemas.microsoft.com/office/drawing/2014/main" id="{F8C8C95B-CC11-4A59-AAAB-2EAD406B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7825" y="4078288"/>
            <a:ext cx="5686425" cy="9366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lIns="0" anchor="ctr"/>
          <a:lstStyle/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응용에 따른 </a:t>
            </a:r>
            <a:r>
              <a:rPr lang="ko-KR" altLang="en-US" sz="1300" dirty="0" err="1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하이브리드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 입출력 최적화 지원</a:t>
            </a:r>
            <a:b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</a:b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    - 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순차 입출력 프로토콜</a:t>
            </a: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: Read intensive &amp; large sequential I/O </a:t>
            </a:r>
            <a:b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</a:b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    - 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랜덤 입출력 프로토콜</a:t>
            </a:r>
            <a:r>
              <a:rPr lang="en-US" altLang="ko-KR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: 4KB Random I/O </a:t>
            </a:r>
            <a:r>
              <a:rPr lang="ko-KR" altLang="en-US" sz="1300" dirty="0">
                <a:solidFill>
                  <a:srgbClr val="FF0000"/>
                </a:solidFill>
                <a:latin typeface="Tahoma" pitchFamily="34" charset="0"/>
                <a:ea typeface="HY헤드라인M" pitchFamily="18" charset="-127"/>
              </a:rPr>
              <a:t>워크로드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ko-KR" altLang="en-US" sz="1300" dirty="0">
                <a:solidFill>
                  <a:srgbClr val="FF6600"/>
                </a:solidFill>
                <a:latin typeface="Tahoma" pitchFamily="34" charset="0"/>
                <a:ea typeface="HY헤드라인M" pitchFamily="18" charset="-127"/>
              </a:rPr>
              <a:t> </a:t>
            </a:r>
            <a:r>
              <a:rPr lang="ko-KR" altLang="en-US" sz="1300" dirty="0">
                <a:latin typeface="Tahoma" pitchFamily="34" charset="0"/>
                <a:ea typeface="HY헤드라인M" pitchFamily="18" charset="-127"/>
              </a:rPr>
              <a:t>표준 </a:t>
            </a: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POSIX compliant APIs</a:t>
            </a:r>
            <a:r>
              <a:rPr lang="ko-KR" altLang="en-US" sz="1300" dirty="0">
                <a:latin typeface="Tahoma" pitchFamily="34" charset="0"/>
                <a:ea typeface="HY헤드라인M" pitchFamily="18" charset="-127"/>
              </a:rPr>
              <a:t>를 통한 기존 응용 호환성 확보</a:t>
            </a:r>
            <a:endParaRPr lang="en-US" altLang="ko-KR" sz="1300" b="1" dirty="0">
              <a:latin typeface="Tahoma" pitchFamily="34" charset="0"/>
              <a:ea typeface="굴림" pitchFamily="50" charset="-127"/>
            </a:endParaRPr>
          </a:p>
        </p:txBody>
      </p:sp>
      <p:sp>
        <p:nvSpPr>
          <p:cNvPr id="368649" name="Rectangle 9">
            <a:extLst>
              <a:ext uri="{FF2B5EF4-FFF2-40B4-BE49-F238E27FC236}">
                <a16:creationId xmlns:a16="http://schemas.microsoft.com/office/drawing/2014/main" id="{BCED65A0-F5ED-4CE1-A7B0-505E935F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7825" y="5014913"/>
            <a:ext cx="5686425" cy="122078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lIns="0" anchor="ctr"/>
          <a:lstStyle/>
          <a:p>
            <a:pPr lvl="1">
              <a:lnSpc>
                <a:spcPct val="7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 Self-* management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 self-monitoring/self-tuning/self-healing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 one-point deployment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 IP transparency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ko-KR" sz="1300" dirty="0">
                <a:latin typeface="Tahoma" pitchFamily="34" charset="0"/>
                <a:ea typeface="HY헤드라인M" pitchFamily="18" charset="-127"/>
              </a:rPr>
              <a:t> no kernel dependency</a:t>
            </a:r>
          </a:p>
        </p:txBody>
      </p:sp>
      <p:sp>
        <p:nvSpPr>
          <p:cNvPr id="368650" name="Rectangle 10">
            <a:extLst>
              <a:ext uri="{FF2B5EF4-FFF2-40B4-BE49-F238E27FC236}">
                <a16:creationId xmlns:a16="http://schemas.microsoft.com/office/drawing/2014/main" id="{14E21BCF-2DA9-444D-A98F-9CE4C47D7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00213"/>
            <a:ext cx="2447925" cy="647700"/>
          </a:xfrm>
          <a:prstGeom prst="rect">
            <a:avLst/>
          </a:prstGeom>
          <a:solidFill>
            <a:schemeClr val="hlink">
              <a:alpha val="60001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179388" lvl="1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sz="1300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고성능</a:t>
            </a:r>
            <a:endParaRPr lang="en-US" altLang="ko-KR" sz="1300" b="1" dirty="0">
              <a:solidFill>
                <a:schemeClr val="bg1"/>
              </a:solidFill>
              <a:latin typeface="Tahoma" pitchFamily="34" charset="0"/>
              <a:ea typeface="HY헤드라인M" pitchFamily="18" charset="-127"/>
            </a:endParaRPr>
          </a:p>
          <a:p>
            <a:pPr marL="179388" lvl="1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1300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(High Performance)</a:t>
            </a:r>
            <a:endParaRPr lang="ko-KR" altLang="en-US" sz="1300" b="1" dirty="0">
              <a:solidFill>
                <a:schemeClr val="bg1"/>
              </a:solidFill>
              <a:latin typeface="Tahoma" pitchFamily="34" charset="0"/>
              <a:ea typeface="HY헤드라인M" pitchFamily="18" charset="-127"/>
            </a:endParaRPr>
          </a:p>
        </p:txBody>
      </p:sp>
      <p:sp>
        <p:nvSpPr>
          <p:cNvPr id="368651" name="Rectangle 11">
            <a:extLst>
              <a:ext uri="{FF2B5EF4-FFF2-40B4-BE49-F238E27FC236}">
                <a16:creationId xmlns:a16="http://schemas.microsoft.com/office/drawing/2014/main" id="{4FD10A4B-EBEF-4A95-B193-413D7A654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347913"/>
            <a:ext cx="2447925" cy="793750"/>
          </a:xfrm>
          <a:prstGeom prst="rect">
            <a:avLst/>
          </a:prstGeom>
          <a:solidFill>
            <a:schemeClr val="hlink">
              <a:alpha val="60001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179388" lvl="1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sz="1300" b="1" dirty="0" err="1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고확장성</a:t>
            </a:r>
            <a:endParaRPr lang="ko-KR" altLang="en-US" sz="1300" b="1" dirty="0">
              <a:solidFill>
                <a:schemeClr val="bg1"/>
              </a:solidFill>
              <a:latin typeface="Tahoma" pitchFamily="34" charset="0"/>
              <a:ea typeface="HY헤드라인M" pitchFamily="18" charset="-127"/>
            </a:endParaRPr>
          </a:p>
          <a:p>
            <a:pPr marL="179388" lvl="1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1300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(High Scalability)</a:t>
            </a:r>
          </a:p>
        </p:txBody>
      </p:sp>
      <p:sp>
        <p:nvSpPr>
          <p:cNvPr id="368652" name="Rectangle 12">
            <a:extLst>
              <a:ext uri="{FF2B5EF4-FFF2-40B4-BE49-F238E27FC236}">
                <a16:creationId xmlns:a16="http://schemas.microsoft.com/office/drawing/2014/main" id="{09F32304-06A1-4EF7-97F4-BDBDF9B4A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141663"/>
            <a:ext cx="2447925" cy="935037"/>
          </a:xfrm>
          <a:prstGeom prst="rect">
            <a:avLst/>
          </a:prstGeom>
          <a:solidFill>
            <a:srgbClr val="993366">
              <a:alpha val="60001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179388" lvl="1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sz="1300" b="1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고가용성</a:t>
            </a:r>
          </a:p>
          <a:p>
            <a:pPr marL="179388" lvl="1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1300" b="1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(High Availability)</a:t>
            </a:r>
          </a:p>
        </p:txBody>
      </p:sp>
      <p:sp>
        <p:nvSpPr>
          <p:cNvPr id="368653" name="Rectangle 13">
            <a:extLst>
              <a:ext uri="{FF2B5EF4-FFF2-40B4-BE49-F238E27FC236}">
                <a16:creationId xmlns:a16="http://schemas.microsoft.com/office/drawing/2014/main" id="{0C7ED9C0-39EC-46BF-90F8-A2DD2375B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76700"/>
            <a:ext cx="2447925" cy="938213"/>
          </a:xfrm>
          <a:prstGeom prst="rect">
            <a:avLst/>
          </a:prstGeom>
          <a:solidFill>
            <a:srgbClr val="009900">
              <a:alpha val="60001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179388" lvl="1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sz="1300" b="1" dirty="0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응용 워크로드 최적화</a:t>
            </a:r>
          </a:p>
        </p:txBody>
      </p:sp>
      <p:sp>
        <p:nvSpPr>
          <p:cNvPr id="368654" name="Rectangle 14">
            <a:extLst>
              <a:ext uri="{FF2B5EF4-FFF2-40B4-BE49-F238E27FC236}">
                <a16:creationId xmlns:a16="http://schemas.microsoft.com/office/drawing/2014/main" id="{6DAB928B-B8F6-4436-AC8A-F14DDDA68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13325"/>
            <a:ext cx="2447925" cy="1222375"/>
          </a:xfrm>
          <a:prstGeom prst="rect">
            <a:avLst/>
          </a:prstGeom>
          <a:solidFill>
            <a:srgbClr val="009900">
              <a:alpha val="60001"/>
            </a:srgbClr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marL="179388" lvl="1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ko-KR" altLang="en-US" sz="1300" b="1">
                <a:solidFill>
                  <a:schemeClr val="bg1"/>
                </a:solidFill>
                <a:latin typeface="Tahoma" pitchFamily="34" charset="0"/>
                <a:ea typeface="HY헤드라인M" pitchFamily="18" charset="-127"/>
              </a:rPr>
              <a:t>지능형 자율 관리</a:t>
            </a:r>
          </a:p>
        </p:txBody>
      </p:sp>
      <p:sp>
        <p:nvSpPr>
          <p:cNvPr id="17" name="Text Box 2061">
            <a:extLst>
              <a:ext uri="{FF2B5EF4-FFF2-40B4-BE49-F238E27FC236}">
                <a16:creationId xmlns:a16="http://schemas.microsoft.com/office/drawing/2014/main" id="{399D085E-4E88-4DF7-A93F-4F0A427F0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  <p:sp>
        <p:nvSpPr>
          <p:cNvPr id="6160" name="TextBox 1">
            <a:extLst>
              <a:ext uri="{FF2B5EF4-FFF2-40B4-BE49-F238E27FC236}">
                <a16:creationId xmlns:a16="http://schemas.microsoft.com/office/drawing/2014/main" id="{89C1A3D9-9EE5-45BD-8882-F492B0498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6223000"/>
            <a:ext cx="34163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900"/>
              <a:t>검정색 표기 부분은 </a:t>
            </a:r>
            <a:r>
              <a:rPr lang="en-US" altLang="ko-KR" sz="900"/>
              <a:t>“</a:t>
            </a:r>
            <a:r>
              <a:rPr lang="ko-KR" altLang="en-US" sz="900"/>
              <a:t>글로벌 파일 시스템 </a:t>
            </a:r>
            <a:r>
              <a:rPr lang="en-US" altLang="ko-KR" sz="900"/>
              <a:t>SW </a:t>
            </a:r>
            <a:r>
              <a:rPr lang="ko-KR" altLang="en-US" sz="900"/>
              <a:t>버전 </a:t>
            </a:r>
            <a:r>
              <a:rPr lang="en-US" altLang="ko-KR" sz="900"/>
              <a:t>3.0”</a:t>
            </a:r>
            <a:r>
              <a:rPr lang="ko-KR" altLang="en-US" sz="900"/>
              <a:t>의 범위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4">
            <a:extLst>
              <a:ext uri="{FF2B5EF4-FFF2-40B4-BE49-F238E27FC236}">
                <a16:creationId xmlns:a16="http://schemas.microsoft.com/office/drawing/2014/main" id="{B6C380DC-5653-4ED3-8EA9-462C02C4A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56A3C31A-FF30-46EE-A8A5-F16F78CB7E54}" type="slidenum">
              <a:rPr lang="en-US" altLang="ko-KR"/>
              <a:pPr eaLnBrk="1" hangingPunct="1"/>
              <a:t>5</a:t>
            </a:fld>
            <a:endParaRPr lang="en-US" altLang="ko-KR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619BADC-FD00-45E8-AFC1-0770E6D10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C360AC59-04A2-4DBC-810B-1F4314737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928688"/>
            <a:ext cx="8501062" cy="53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000125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800" b="1">
                <a:solidFill>
                  <a:srgbClr val="CC0066"/>
                </a:solidFill>
              </a:rPr>
              <a:t> </a:t>
            </a:r>
            <a:r>
              <a:rPr lang="ko-KR" altLang="en-US" sz="2800" b="1">
                <a:solidFill>
                  <a:srgbClr val="CC0066"/>
                </a:solidFill>
              </a:rPr>
              <a:t>기술 이전 내용 및 범위</a:t>
            </a:r>
            <a:endParaRPr lang="en-US" altLang="ko-KR" sz="2800" b="1">
              <a:solidFill>
                <a:srgbClr val="CC0066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메타데이터 연산 성능 가속 기술</a:t>
            </a:r>
            <a:endParaRPr lang="en-US" altLang="ko-KR" sz="2000" b="1"/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ko-KR" altLang="en-US">
                <a:solidFill>
                  <a:srgbClr val="000000"/>
                </a:solidFill>
              </a:rPr>
              <a:t>메타데이터 저장 관리에 특화된 독자 개발 엔진을 활용하여 </a:t>
            </a:r>
            <a:r>
              <a:rPr lang="en-US" altLang="ko-KR">
                <a:solidFill>
                  <a:srgbClr val="000000"/>
                </a:solidFill>
              </a:rPr>
              <a:t>DBMS </a:t>
            </a:r>
            <a:r>
              <a:rPr lang="ko-KR" altLang="en-US">
                <a:solidFill>
                  <a:srgbClr val="000000"/>
                </a:solidFill>
              </a:rPr>
              <a:t>기반의 기존 </a:t>
            </a:r>
            <a:r>
              <a:rPr lang="ko-KR" altLang="en-US" u="sng">
                <a:solidFill>
                  <a:srgbClr val="000000"/>
                </a:solidFill>
              </a:rPr>
              <a:t>메타데이터 서버 대비 약 </a:t>
            </a:r>
            <a:r>
              <a:rPr lang="en-US" altLang="ko-KR" u="sng">
                <a:solidFill>
                  <a:srgbClr val="000000"/>
                </a:solidFill>
              </a:rPr>
              <a:t>10</a:t>
            </a:r>
            <a:r>
              <a:rPr lang="ko-KR" altLang="en-US" u="sng">
                <a:solidFill>
                  <a:srgbClr val="000000"/>
                </a:solidFill>
              </a:rPr>
              <a:t>배의 성능</a:t>
            </a:r>
            <a:r>
              <a:rPr lang="ko-KR" altLang="en-US">
                <a:solidFill>
                  <a:srgbClr val="000000"/>
                </a:solidFill>
              </a:rPr>
              <a:t> 향상</a:t>
            </a:r>
            <a:br>
              <a:rPr lang="en-US" altLang="ko-KR">
                <a:solidFill>
                  <a:srgbClr val="000000"/>
                </a:solidFill>
              </a:rPr>
            </a:br>
            <a:r>
              <a:rPr lang="en-US" altLang="ko-KR">
                <a:solidFill>
                  <a:srgbClr val="000000"/>
                </a:solidFill>
              </a:rPr>
              <a:t>(</a:t>
            </a:r>
            <a:r>
              <a:rPr lang="ko-KR" altLang="en-US">
                <a:solidFill>
                  <a:srgbClr val="000000"/>
                </a:solidFill>
              </a:rPr>
              <a:t>초당 </a:t>
            </a:r>
            <a:r>
              <a:rPr lang="en-US" altLang="ko-KR">
                <a:solidFill>
                  <a:srgbClr val="000000"/>
                </a:solidFill>
              </a:rPr>
              <a:t>1</a:t>
            </a:r>
            <a:r>
              <a:rPr lang="ko-KR" altLang="en-US">
                <a:solidFill>
                  <a:srgbClr val="000000"/>
                </a:solidFill>
              </a:rPr>
              <a:t>만개 이상의 메타데이터 연산 지원</a:t>
            </a:r>
            <a:r>
              <a:rPr lang="en-US" altLang="ko-KR">
                <a:solidFill>
                  <a:srgbClr val="000000"/>
                </a:solidFill>
              </a:rPr>
              <a:t>)</a:t>
            </a:r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/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데이터 입출력 성능 가속 기술</a:t>
            </a:r>
            <a:endParaRPr lang="en-US" altLang="ko-KR" sz="2000" b="1"/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ko-KR" altLang="en-US">
                <a:solidFill>
                  <a:srgbClr val="000000"/>
                </a:solidFill>
              </a:rPr>
              <a:t>순차 입출력에 최적화된 프로토콜과 랜덤 입출력에 최적화된 입출력 프로토콜을 동시에 포함하는 </a:t>
            </a:r>
            <a:r>
              <a:rPr lang="ko-KR" altLang="en-US" u="sng">
                <a:solidFill>
                  <a:srgbClr val="000000"/>
                </a:solidFill>
              </a:rPr>
              <a:t>하이브리드 입출력 프로토콜 </a:t>
            </a:r>
            <a:r>
              <a:rPr lang="ko-KR" altLang="en-US">
                <a:solidFill>
                  <a:srgbClr val="000000"/>
                </a:solidFill>
              </a:rPr>
              <a:t>기반으로 기존 </a:t>
            </a:r>
            <a:r>
              <a:rPr lang="ko-KR" altLang="en-US" u="sng">
                <a:solidFill>
                  <a:srgbClr val="000000"/>
                </a:solidFill>
              </a:rPr>
              <a:t>데이터 서버 대비 약 </a:t>
            </a:r>
            <a:r>
              <a:rPr lang="en-US" altLang="ko-KR" u="sng">
                <a:solidFill>
                  <a:srgbClr val="000000"/>
                </a:solidFill>
              </a:rPr>
              <a:t>5</a:t>
            </a:r>
            <a:r>
              <a:rPr lang="ko-KR" altLang="en-US" u="sng">
                <a:solidFill>
                  <a:srgbClr val="000000"/>
                </a:solidFill>
              </a:rPr>
              <a:t>배의 성능</a:t>
            </a:r>
            <a:r>
              <a:rPr lang="ko-KR" altLang="en-US">
                <a:solidFill>
                  <a:srgbClr val="000000"/>
                </a:solidFill>
              </a:rPr>
              <a:t> 향상</a:t>
            </a:r>
            <a:br>
              <a:rPr lang="en-US" altLang="ko-KR">
                <a:solidFill>
                  <a:srgbClr val="000000"/>
                </a:solidFill>
              </a:rPr>
            </a:br>
            <a:r>
              <a:rPr lang="en-US" altLang="ko-KR">
                <a:solidFill>
                  <a:srgbClr val="000000"/>
                </a:solidFill>
              </a:rPr>
              <a:t>(</a:t>
            </a:r>
            <a:r>
              <a:rPr lang="ko-KR" altLang="en-US">
                <a:solidFill>
                  <a:srgbClr val="000000"/>
                </a:solidFill>
              </a:rPr>
              <a:t>스토리지 서버 당 약 </a:t>
            </a:r>
            <a:r>
              <a:rPr lang="en-US" altLang="ko-KR">
                <a:solidFill>
                  <a:srgbClr val="000000"/>
                </a:solidFill>
              </a:rPr>
              <a:t>1GBps, 4</a:t>
            </a:r>
            <a:r>
              <a:rPr lang="ko-KR" altLang="en-US">
                <a:solidFill>
                  <a:srgbClr val="000000"/>
                </a:solidFill>
              </a:rPr>
              <a:t>만 </a:t>
            </a:r>
            <a:r>
              <a:rPr lang="en-US" altLang="ko-KR">
                <a:solidFill>
                  <a:srgbClr val="000000"/>
                </a:solidFill>
              </a:rPr>
              <a:t>IOPS </a:t>
            </a:r>
            <a:r>
              <a:rPr lang="ko-KR" altLang="en-US">
                <a:solidFill>
                  <a:srgbClr val="000000"/>
                </a:solidFill>
              </a:rPr>
              <a:t>성능 지원</a:t>
            </a:r>
            <a:r>
              <a:rPr lang="en-US" altLang="ko-KR">
                <a:solidFill>
                  <a:srgbClr val="000000"/>
                </a:solidFill>
              </a:rPr>
              <a:t>)</a:t>
            </a:r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>
              <a:solidFill>
                <a:srgbClr val="000000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>
                <a:solidFill>
                  <a:srgbClr val="000000"/>
                </a:solidFill>
              </a:rPr>
              <a:t>“</a:t>
            </a:r>
            <a:r>
              <a:rPr lang="ko-KR" altLang="en-US" sz="2000" b="1">
                <a:solidFill>
                  <a:srgbClr val="000000"/>
                </a:solidFill>
              </a:rPr>
              <a:t>글로벌 파일 시스템 </a:t>
            </a:r>
            <a:r>
              <a:rPr lang="en-US" altLang="ko-KR" sz="2000" b="1">
                <a:solidFill>
                  <a:srgbClr val="000000"/>
                </a:solidFill>
              </a:rPr>
              <a:t>SW </a:t>
            </a:r>
            <a:r>
              <a:rPr lang="ko-KR" altLang="en-US" sz="2000" b="1">
                <a:solidFill>
                  <a:srgbClr val="000000"/>
                </a:solidFill>
              </a:rPr>
              <a:t>버전 </a:t>
            </a:r>
            <a:r>
              <a:rPr lang="en-US" altLang="ko-KR" sz="2000" b="1">
                <a:solidFill>
                  <a:srgbClr val="000000"/>
                </a:solidFill>
              </a:rPr>
              <a:t>3.0”</a:t>
            </a:r>
            <a:r>
              <a:rPr lang="ko-KR" altLang="en-US" sz="2000" b="1">
                <a:solidFill>
                  <a:srgbClr val="000000"/>
                </a:solidFill>
              </a:rPr>
              <a:t>에 대한 기술이전 선행 필요</a:t>
            </a:r>
            <a:endParaRPr lang="en-US" altLang="ko-KR">
              <a:solidFill>
                <a:srgbClr val="000000"/>
              </a:solidFill>
            </a:endParaRPr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Text Box 2061">
            <a:extLst>
              <a:ext uri="{FF2B5EF4-FFF2-40B4-BE49-F238E27FC236}">
                <a16:creationId xmlns:a16="http://schemas.microsoft.com/office/drawing/2014/main" id="{70E8FE9C-F706-42AB-AB9E-2FACDB804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번호 개체 틀 4">
            <a:extLst>
              <a:ext uri="{FF2B5EF4-FFF2-40B4-BE49-F238E27FC236}">
                <a16:creationId xmlns:a16="http://schemas.microsoft.com/office/drawing/2014/main" id="{536391A7-7737-4A98-BEB2-9BBFC76E2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E0EAC45F-B562-4EEF-8EE9-5815C2FDC701}" type="slidenum">
              <a:rPr lang="en-US" altLang="ko-KR"/>
              <a:pPr eaLnBrk="1" hangingPunct="1"/>
              <a:t>6</a:t>
            </a:fld>
            <a:endParaRPr lang="en-US" altLang="ko-K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2977BF5-3161-4CB4-87AC-43DA323D3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BE70D5C1-F7E2-4C94-BFBD-9BE288BFD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928688"/>
            <a:ext cx="8501062" cy="53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000125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800" b="1">
                <a:solidFill>
                  <a:srgbClr val="CC0066"/>
                </a:solidFill>
              </a:rPr>
              <a:t> </a:t>
            </a:r>
            <a:r>
              <a:rPr lang="ko-KR" altLang="en-US" sz="2800" b="1">
                <a:solidFill>
                  <a:srgbClr val="CC0066"/>
                </a:solidFill>
              </a:rPr>
              <a:t>기술 개발 현황</a:t>
            </a:r>
            <a:endParaRPr lang="en-US" altLang="ko-KR" sz="2800" b="1">
              <a:solidFill>
                <a:srgbClr val="CC0066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메타데이터 연산 성능 가속 기술</a:t>
            </a:r>
            <a:endParaRPr lang="en-US" altLang="ko-KR" sz="2000" b="1"/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ko-KR" altLang="en-US">
                <a:solidFill>
                  <a:srgbClr val="000000"/>
                </a:solidFill>
              </a:rPr>
              <a:t>시제품 단계</a:t>
            </a:r>
            <a:endParaRPr lang="en-US" altLang="ko-KR">
              <a:solidFill>
                <a:srgbClr val="000000"/>
              </a:solidFill>
            </a:endParaRPr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>
              <a:solidFill>
                <a:srgbClr val="000000"/>
              </a:solidFill>
            </a:endParaRPr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>
              <a:solidFill>
                <a:srgbClr val="000000"/>
              </a:solidFill>
            </a:endParaRPr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Text Box 2061">
            <a:extLst>
              <a:ext uri="{FF2B5EF4-FFF2-40B4-BE49-F238E27FC236}">
                <a16:creationId xmlns:a16="http://schemas.microsoft.com/office/drawing/2014/main" id="{B44DA2B7-8D21-48F4-9E91-317780E79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  <p:pic>
        <p:nvPicPr>
          <p:cNvPr id="8198" name="Picture 2">
            <a:extLst>
              <a:ext uri="{FF2B5EF4-FFF2-40B4-BE49-F238E27FC236}">
                <a16:creationId xmlns:a16="http://schemas.microsoft.com/office/drawing/2014/main" id="{B0C69820-A978-4CF9-9336-C59E417C5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2276475"/>
            <a:ext cx="4402137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3">
            <a:extLst>
              <a:ext uri="{FF2B5EF4-FFF2-40B4-BE49-F238E27FC236}">
                <a16:creationId xmlns:a16="http://schemas.microsoft.com/office/drawing/2014/main" id="{A38DC5CB-DC9E-45C6-95B5-9756A3662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2349500"/>
            <a:ext cx="4230687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0" name="TextBox 78">
            <a:extLst>
              <a:ext uri="{FF2B5EF4-FFF2-40B4-BE49-F238E27FC236}">
                <a16:creationId xmlns:a16="http://schemas.microsoft.com/office/drawing/2014/main" id="{6BDDF1C4-C60B-416D-90C3-27D991495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5187950"/>
            <a:ext cx="1844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/>
              <a:t>파일 생성 성능</a:t>
            </a:r>
            <a:r>
              <a:rPr lang="en-US" altLang="ko-KR" sz="1200"/>
              <a:t>(ops/sec)</a:t>
            </a:r>
            <a:endParaRPr lang="ko-KR" altLang="en-US" sz="1200"/>
          </a:p>
        </p:txBody>
      </p:sp>
      <p:sp>
        <p:nvSpPr>
          <p:cNvPr id="8201" name="TextBox 79">
            <a:extLst>
              <a:ext uri="{FF2B5EF4-FFF2-40B4-BE49-F238E27FC236}">
                <a16:creationId xmlns:a16="http://schemas.microsoft.com/office/drawing/2014/main" id="{F1151624-EDFC-45F2-B36F-43DA5E329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43500"/>
            <a:ext cx="18446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/>
              <a:t>파일 개방 성능</a:t>
            </a:r>
            <a:r>
              <a:rPr lang="en-US" altLang="ko-KR" sz="1200"/>
              <a:t>(ops/sec)</a:t>
            </a:r>
            <a:endParaRPr lang="ko-KR" altLang="en-US" sz="1200"/>
          </a:p>
        </p:txBody>
      </p: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CC22F9C1-EF52-40CF-A0AE-6B3A6E0117BE}"/>
              </a:ext>
            </a:extLst>
          </p:cNvPr>
          <p:cNvCxnSpPr/>
          <p:nvPr/>
        </p:nvCxnSpPr>
        <p:spPr>
          <a:xfrm flipV="1">
            <a:off x="2006600" y="4292600"/>
            <a:ext cx="1412875" cy="338138"/>
          </a:xfrm>
          <a:prstGeom prst="line">
            <a:avLst/>
          </a:prstGeom>
          <a:ln w="127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3" name="TextBox 81">
            <a:extLst>
              <a:ext uri="{FF2B5EF4-FFF2-40B4-BE49-F238E27FC236}">
                <a16:creationId xmlns:a16="http://schemas.microsoft.com/office/drawing/2014/main" id="{CBE4D4AF-5EDA-478A-8EFE-800E024C6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488" y="4076700"/>
            <a:ext cx="13096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800" b="1"/>
              <a:t>15,000 </a:t>
            </a:r>
            <a:r>
              <a:rPr lang="ko-KR" altLang="en-US" sz="800" b="1"/>
              <a:t>예상 </a:t>
            </a:r>
            <a:r>
              <a:rPr lang="en-US" altLang="ko-KR" sz="800" b="1"/>
              <a:t>(</a:t>
            </a:r>
            <a:r>
              <a:rPr lang="ko-KR" altLang="en-US" sz="800" b="1"/>
              <a:t>달성 목표</a:t>
            </a:r>
            <a:r>
              <a:rPr lang="en-US" altLang="ko-KR" sz="800" b="1"/>
              <a:t>)</a:t>
            </a:r>
            <a:endParaRPr lang="ko-KR" altLang="en-US" sz="800" b="1"/>
          </a:p>
        </p:txBody>
      </p: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6F50C18B-2DBD-4F26-9D74-358255ECC90C}"/>
              </a:ext>
            </a:extLst>
          </p:cNvPr>
          <p:cNvCxnSpPr/>
          <p:nvPr/>
        </p:nvCxnSpPr>
        <p:spPr>
          <a:xfrm flipV="1">
            <a:off x="6300788" y="4630738"/>
            <a:ext cx="1412875" cy="168275"/>
          </a:xfrm>
          <a:prstGeom prst="line">
            <a:avLst/>
          </a:prstGeom>
          <a:ln w="127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TextBox 83">
            <a:extLst>
              <a:ext uri="{FF2B5EF4-FFF2-40B4-BE49-F238E27FC236}">
                <a16:creationId xmlns:a16="http://schemas.microsoft.com/office/drawing/2014/main" id="{0600FA26-E7CB-47C4-9148-6871139AA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2075" y="4445000"/>
            <a:ext cx="13446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800" b="1"/>
              <a:t>9,000 (Lustre </a:t>
            </a:r>
            <a:r>
              <a:rPr lang="ko-KR" altLang="en-US" sz="800" b="1"/>
              <a:t>실측 성능</a:t>
            </a:r>
            <a:r>
              <a:rPr lang="en-US" altLang="ko-KR" sz="800" b="1"/>
              <a:t>)</a:t>
            </a:r>
            <a:endParaRPr lang="ko-KR" altLang="en-US" sz="800" b="1"/>
          </a:p>
        </p:txBody>
      </p: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A3C0F833-74BB-4452-A03D-0450E3B826FF}"/>
              </a:ext>
            </a:extLst>
          </p:cNvPr>
          <p:cNvCxnSpPr/>
          <p:nvPr/>
        </p:nvCxnSpPr>
        <p:spPr>
          <a:xfrm flipV="1">
            <a:off x="5580063" y="4292600"/>
            <a:ext cx="2133600" cy="338138"/>
          </a:xfrm>
          <a:prstGeom prst="line">
            <a:avLst/>
          </a:prstGeom>
          <a:ln w="127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7" name="TextBox 85">
            <a:extLst>
              <a:ext uri="{FF2B5EF4-FFF2-40B4-BE49-F238E27FC236}">
                <a16:creationId xmlns:a16="http://schemas.microsoft.com/office/drawing/2014/main" id="{F3AF039C-DC8D-4D86-87F6-0AC6CDBA2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4402138"/>
            <a:ext cx="16668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800" b="1"/>
              <a:t>25,000 (</a:t>
            </a:r>
            <a:r>
              <a:rPr lang="ko-KR" altLang="en-US" sz="800" b="1"/>
              <a:t>발표 성능</a:t>
            </a:r>
            <a:r>
              <a:rPr lang="en-US" altLang="ko-KR" sz="800" b="1"/>
              <a:t>,  </a:t>
            </a:r>
            <a:r>
              <a:rPr lang="ko-KR" altLang="en-US" sz="800" b="1"/>
              <a:t>달성 목표</a:t>
            </a:r>
            <a:r>
              <a:rPr lang="en-US" altLang="ko-KR" sz="800" b="1"/>
              <a:t>)</a:t>
            </a:r>
            <a:endParaRPr lang="ko-KR" altLang="en-US" sz="800" b="1"/>
          </a:p>
        </p:txBody>
      </p:sp>
      <p:sp>
        <p:nvSpPr>
          <p:cNvPr id="87" name="위쪽 화살표 86">
            <a:extLst>
              <a:ext uri="{FF2B5EF4-FFF2-40B4-BE49-F238E27FC236}">
                <a16:creationId xmlns:a16="http://schemas.microsoft.com/office/drawing/2014/main" id="{C4B5809F-6683-4802-BCF6-28A4B1DA3B7D}"/>
              </a:ext>
            </a:extLst>
          </p:cNvPr>
          <p:cNvSpPr/>
          <p:nvPr/>
        </p:nvSpPr>
        <p:spPr>
          <a:xfrm>
            <a:off x="3111500" y="2852738"/>
            <a:ext cx="206375" cy="1439862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209" name="TextBox 87">
            <a:extLst>
              <a:ext uri="{FF2B5EF4-FFF2-40B4-BE49-F238E27FC236}">
                <a16:creationId xmlns:a16="http://schemas.microsoft.com/office/drawing/2014/main" id="{7060F1CD-4BD7-401B-B642-A380E68B6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516563"/>
            <a:ext cx="3028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/>
              <a:t>글로벌 파일 시스템 </a:t>
            </a:r>
            <a:r>
              <a:rPr lang="en-US" altLang="ko-KR" sz="1200"/>
              <a:t>SW 3.0 </a:t>
            </a:r>
            <a:r>
              <a:rPr lang="ko-KR" altLang="en-US" sz="1200"/>
              <a:t>대비 약 </a:t>
            </a:r>
            <a:r>
              <a:rPr lang="en-US" altLang="ko-KR" sz="1200"/>
              <a:t>20</a:t>
            </a:r>
            <a:r>
              <a:rPr lang="ko-KR" altLang="en-US" sz="1200"/>
              <a:t>배</a:t>
            </a:r>
            <a:br>
              <a:rPr lang="en-US" altLang="ko-KR" sz="1200"/>
            </a:br>
            <a:r>
              <a:rPr lang="en-US" altLang="ko-KR" sz="1200"/>
              <a:t>Lustre </a:t>
            </a:r>
            <a:r>
              <a:rPr lang="ko-KR" altLang="en-US" sz="1200"/>
              <a:t>대비 약 </a:t>
            </a:r>
            <a:r>
              <a:rPr lang="en-US" altLang="ko-KR" sz="1200"/>
              <a:t>3.4</a:t>
            </a:r>
            <a:r>
              <a:rPr lang="ko-KR" altLang="en-US" sz="1200"/>
              <a:t>배 성능 개선</a:t>
            </a:r>
          </a:p>
        </p:txBody>
      </p:sp>
      <p:sp>
        <p:nvSpPr>
          <p:cNvPr id="89" name="위쪽 화살표 88">
            <a:extLst>
              <a:ext uri="{FF2B5EF4-FFF2-40B4-BE49-F238E27FC236}">
                <a16:creationId xmlns:a16="http://schemas.microsoft.com/office/drawing/2014/main" id="{593A750B-9CD0-4C04-9960-2C9498647843}"/>
              </a:ext>
            </a:extLst>
          </p:cNvPr>
          <p:cNvSpPr/>
          <p:nvPr/>
        </p:nvSpPr>
        <p:spPr>
          <a:xfrm>
            <a:off x="7550150" y="2876550"/>
            <a:ext cx="204788" cy="1439863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211" name="TextBox 89">
            <a:extLst>
              <a:ext uri="{FF2B5EF4-FFF2-40B4-BE49-F238E27FC236}">
                <a16:creationId xmlns:a16="http://schemas.microsoft.com/office/drawing/2014/main" id="{69C4D2B0-B1F9-45D7-B0F7-CD64F2D64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75" y="5445125"/>
            <a:ext cx="3030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ko-KR" altLang="en-US" sz="1200"/>
              <a:t>글로벌 파일 시스템 </a:t>
            </a:r>
            <a:r>
              <a:rPr lang="en-US" altLang="ko-KR" sz="1200"/>
              <a:t>SW 3.0 </a:t>
            </a:r>
            <a:r>
              <a:rPr lang="ko-KR" altLang="en-US" sz="1200"/>
              <a:t>대비 약 </a:t>
            </a:r>
            <a:r>
              <a:rPr lang="en-US" altLang="ko-KR" sz="1200"/>
              <a:t>12</a:t>
            </a:r>
            <a:r>
              <a:rPr lang="ko-KR" altLang="en-US" sz="1200"/>
              <a:t>배</a:t>
            </a:r>
            <a:endParaRPr lang="en-US" altLang="ko-KR" sz="1200"/>
          </a:p>
          <a:p>
            <a:pPr eaLnBrk="1" hangingPunct="1"/>
            <a:r>
              <a:rPr lang="en-US" altLang="ko-KR" sz="1200"/>
              <a:t>Lustre </a:t>
            </a:r>
            <a:r>
              <a:rPr lang="ko-KR" altLang="en-US" sz="1200"/>
              <a:t>대비 약 </a:t>
            </a:r>
            <a:r>
              <a:rPr lang="en-US" altLang="ko-KR" sz="1200"/>
              <a:t>4.6</a:t>
            </a:r>
            <a:r>
              <a:rPr lang="ko-KR" altLang="en-US" sz="1200"/>
              <a:t>배 성능 개선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4">
            <a:extLst>
              <a:ext uri="{FF2B5EF4-FFF2-40B4-BE49-F238E27FC236}">
                <a16:creationId xmlns:a16="http://schemas.microsoft.com/office/drawing/2014/main" id="{706F62C4-E025-4D54-A086-031FCDBA44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8ED78AB4-32FC-4E86-B9F1-BBB0B7E03AF5}" type="slidenum">
              <a:rPr lang="en-US" altLang="ko-KR"/>
              <a:pPr eaLnBrk="1" hangingPunct="1"/>
              <a:t>7</a:t>
            </a:fld>
            <a:endParaRPr lang="en-US" altLang="ko-KR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8BBED6A-EC1C-4426-992E-2917F32E14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기술이전 내용 및 범위</a:t>
            </a:r>
          </a:p>
        </p:txBody>
      </p:sp>
      <p:sp>
        <p:nvSpPr>
          <p:cNvPr id="9220" name="Rectangle 5">
            <a:extLst>
              <a:ext uri="{FF2B5EF4-FFF2-40B4-BE49-F238E27FC236}">
                <a16:creationId xmlns:a16="http://schemas.microsoft.com/office/drawing/2014/main" id="{37C5BBC4-DDFC-4C2C-A0FE-BFCCBB4EA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928688"/>
            <a:ext cx="8501062" cy="53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000125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800" b="1">
                <a:solidFill>
                  <a:srgbClr val="CC0066"/>
                </a:solidFill>
              </a:rPr>
              <a:t> </a:t>
            </a:r>
            <a:r>
              <a:rPr lang="ko-KR" altLang="en-US" sz="2800" b="1">
                <a:solidFill>
                  <a:srgbClr val="CC0066"/>
                </a:solidFill>
              </a:rPr>
              <a:t>기술 개발 현황</a:t>
            </a:r>
            <a:endParaRPr lang="en-US" altLang="ko-KR" sz="2800" b="1">
              <a:solidFill>
                <a:srgbClr val="CC0066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데이터 입출력 성능 가속 기술</a:t>
            </a:r>
            <a:endParaRPr lang="en-US" altLang="ko-KR" sz="2000" b="1"/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ko-KR" altLang="en-US">
                <a:solidFill>
                  <a:srgbClr val="000000"/>
                </a:solidFill>
              </a:rPr>
              <a:t>시제품단계</a:t>
            </a:r>
            <a:endParaRPr lang="en-US" altLang="ko-KR">
              <a:solidFill>
                <a:srgbClr val="000000"/>
              </a:solidFill>
            </a:endParaRPr>
          </a:p>
          <a:p>
            <a:pPr lvl="2" eaLnBrk="1" hangingPunct="1">
              <a:spcBef>
                <a:spcPct val="20000"/>
              </a:spcBef>
              <a:buClr>
                <a:srgbClr val="3333CC"/>
              </a:buClr>
              <a:buFont typeface="Arial" panose="020B0604020202020204" pitchFamily="34" charset="0"/>
              <a:buChar char="•"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Text Box 2061">
            <a:extLst>
              <a:ext uri="{FF2B5EF4-FFF2-40B4-BE49-F238E27FC236}">
                <a16:creationId xmlns:a16="http://schemas.microsoft.com/office/drawing/2014/main" id="{1DD2DBCB-4705-4540-968D-CC474B05B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  <p:pic>
        <p:nvPicPr>
          <p:cNvPr id="9222" name="Picture 2">
            <a:extLst>
              <a:ext uri="{FF2B5EF4-FFF2-40B4-BE49-F238E27FC236}">
                <a16:creationId xmlns:a16="http://schemas.microsoft.com/office/drawing/2014/main" id="{76F95617-EA5A-4484-AC48-FF3094DBB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4124325"/>
            <a:ext cx="7077075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3">
            <a:extLst>
              <a:ext uri="{FF2B5EF4-FFF2-40B4-BE49-F238E27FC236}">
                <a16:creationId xmlns:a16="http://schemas.microsoft.com/office/drawing/2014/main" id="{AA751D31-4664-4E3A-B5B7-2CD4830AD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71675"/>
            <a:ext cx="7013575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4">
            <a:extLst>
              <a:ext uri="{FF2B5EF4-FFF2-40B4-BE49-F238E27FC236}">
                <a16:creationId xmlns:a16="http://schemas.microsoft.com/office/drawing/2014/main" id="{DDC9295E-58CA-453B-8EAB-DA0AF5FF91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7F7CD782-2058-4AB8-B338-4A0B51C3B655}" type="slidenum">
              <a:rPr lang="en-US" altLang="ko-KR"/>
              <a:pPr eaLnBrk="1" hangingPunct="1"/>
              <a:t>8</a:t>
            </a:fld>
            <a:endParaRPr lang="en-US" altLang="ko-K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3264A6-2D28-4E60-AD18-1577ACFBC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3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경쟁기술과 비교</a:t>
            </a:r>
          </a:p>
        </p:txBody>
      </p:sp>
      <p:sp>
        <p:nvSpPr>
          <p:cNvPr id="10244" name="Rectangle 5">
            <a:extLst>
              <a:ext uri="{FF2B5EF4-FFF2-40B4-BE49-F238E27FC236}">
                <a16:creationId xmlns:a16="http://schemas.microsoft.com/office/drawing/2014/main" id="{B9543AB6-AEB9-4318-A77D-2E7140F8D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071563"/>
            <a:ext cx="85010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800" b="1">
                <a:solidFill>
                  <a:srgbClr val="CC0066"/>
                </a:solidFill>
              </a:rPr>
              <a:t> SAN/NAS </a:t>
            </a:r>
            <a:r>
              <a:rPr lang="ko-KR" altLang="en-US" sz="2800" b="1">
                <a:solidFill>
                  <a:srgbClr val="CC0066"/>
                </a:solidFill>
              </a:rPr>
              <a:t>스토리지 </a:t>
            </a:r>
            <a:r>
              <a:rPr lang="en-US" altLang="ko-KR" sz="2800" b="1">
                <a:solidFill>
                  <a:srgbClr val="CC0066"/>
                </a:solidFill>
              </a:rPr>
              <a:t>SW </a:t>
            </a:r>
            <a:r>
              <a:rPr lang="ko-KR" altLang="en-US" sz="2800" b="1">
                <a:solidFill>
                  <a:srgbClr val="CC0066"/>
                </a:solidFill>
              </a:rPr>
              <a:t>솔루션 비교 우위</a:t>
            </a:r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>
                <a:latin typeface="Book Antiqua" panose="02040602050305030304" pitchFamily="18" charset="0"/>
                <a:ea typeface="HY헤드라인M" pitchFamily="18" charset="-127"/>
              </a:rPr>
              <a:t> </a:t>
            </a:r>
            <a:r>
              <a:rPr lang="ko-KR" altLang="en-US" sz="2000" b="1"/>
              <a:t>저비용 </a:t>
            </a:r>
            <a:r>
              <a:rPr lang="en-US" altLang="ko-KR" sz="2000" b="1"/>
              <a:t>PC</a:t>
            </a:r>
            <a:r>
              <a:rPr lang="ko-KR" altLang="en-US" sz="2000" b="1"/>
              <a:t>급 서버를 스토리지 저장 서버로 활용하기에 스토리지      구축을 위한 투자 비용 최소화</a:t>
            </a:r>
            <a:endParaRPr lang="en-US" altLang="ko-KR" sz="2000" b="1"/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스토리지 용량 확장성이 기존 스토리지 솔루션에 비해 뛰어남 </a:t>
            </a:r>
            <a:endParaRPr lang="en-US" altLang="ko-KR" sz="2000" b="1"/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스토리지 자율 관리 기술로 인해 </a:t>
            </a:r>
            <a:r>
              <a:rPr lang="en-US" altLang="ko-KR" sz="2000" b="1"/>
              <a:t>TCO </a:t>
            </a:r>
            <a:r>
              <a:rPr lang="ko-KR" altLang="en-US" sz="2000" b="1"/>
              <a:t>비용 최소화 </a:t>
            </a:r>
            <a:endParaRPr lang="en-US" altLang="ko-KR" sz="2000" b="1"/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endParaRPr lang="en-US" altLang="ko-KR" sz="2000" b="1"/>
          </a:p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ko-KR" altLang="en-US" sz="2800">
                <a:solidFill>
                  <a:srgbClr val="CC0066"/>
                </a:solidFill>
                <a:latin typeface="Book Antiqua" panose="02040602050305030304" pitchFamily="18" charset="0"/>
                <a:ea typeface="HY헤드라인M" pitchFamily="18" charset="-127"/>
              </a:rPr>
              <a:t> </a:t>
            </a:r>
            <a:r>
              <a:rPr lang="ko-KR" altLang="en-US" sz="2800" b="1">
                <a:solidFill>
                  <a:srgbClr val="CC0066"/>
                </a:solidFill>
              </a:rPr>
              <a:t>공개 </a:t>
            </a:r>
            <a:r>
              <a:rPr lang="en-US" altLang="ko-KR" sz="2800" b="1">
                <a:solidFill>
                  <a:srgbClr val="CC0066"/>
                </a:solidFill>
              </a:rPr>
              <a:t>SW </a:t>
            </a:r>
            <a:r>
              <a:rPr lang="ko-KR" altLang="en-US" sz="2800" b="1">
                <a:solidFill>
                  <a:srgbClr val="CC0066"/>
                </a:solidFill>
              </a:rPr>
              <a:t>기반 분산 파일 시스템 솔루션 비교 우위</a:t>
            </a:r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 </a:t>
            </a:r>
            <a:r>
              <a:rPr lang="en-US" altLang="ko-KR" sz="2000" b="1"/>
              <a:t>10</a:t>
            </a:r>
            <a:r>
              <a:rPr lang="ko-KR" altLang="en-US" sz="2000" b="1"/>
              <a:t>억개 이상의 파일을 성능 저하 없이 저장 가능</a:t>
            </a:r>
            <a:endParaRPr lang="en-US" altLang="ko-KR" sz="2000" b="1"/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 약 </a:t>
            </a:r>
            <a:r>
              <a:rPr lang="en-US" altLang="ko-KR" sz="2000" b="1"/>
              <a:t>10</a:t>
            </a:r>
            <a:r>
              <a:rPr lang="ko-KR" altLang="en-US" sz="2000" b="1"/>
              <a:t>배의 메타데이터 성능 및 약 </a:t>
            </a:r>
            <a:r>
              <a:rPr lang="en-US" altLang="ko-KR" sz="2000" b="1"/>
              <a:t>5</a:t>
            </a:r>
            <a:r>
              <a:rPr lang="ko-KR" altLang="en-US" sz="2000" b="1"/>
              <a:t>배의 입출력 성능 제공</a:t>
            </a:r>
          </a:p>
        </p:txBody>
      </p:sp>
      <p:sp>
        <p:nvSpPr>
          <p:cNvPr id="6" name="Text Box 2061">
            <a:extLst>
              <a:ext uri="{FF2B5EF4-FFF2-40B4-BE49-F238E27FC236}">
                <a16:creationId xmlns:a16="http://schemas.microsoft.com/office/drawing/2014/main" id="{2B2E1420-16B7-46A3-854D-84D8C30AB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4">
            <a:extLst>
              <a:ext uri="{FF2B5EF4-FFF2-40B4-BE49-F238E27FC236}">
                <a16:creationId xmlns:a16="http://schemas.microsoft.com/office/drawing/2014/main" id="{F1E9F212-92B9-4CC9-B07F-85C552DDE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016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fld id="{9103CDC5-8177-4F0C-9D88-5B021B56B701}" type="slidenum">
              <a:rPr lang="en-US" altLang="ko-KR"/>
              <a:pPr eaLnBrk="1" hangingPunct="1"/>
              <a:t>9</a:t>
            </a:fld>
            <a:endParaRPr lang="en-US" altLang="ko-KR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6BA43BB-7F54-40E3-949C-8155069AC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58763"/>
            <a:ext cx="7162800" cy="519112"/>
          </a:xfrm>
          <a:noFill/>
        </p:spPr>
        <p:txBody>
          <a:bodyPr/>
          <a:lstStyle/>
          <a:p>
            <a:pPr eaLnBrk="1" hangingPunct="1"/>
            <a:r>
              <a:rPr lang="en-US" altLang="ko-KR" sz="2800">
                <a:solidFill>
                  <a:srgbClr val="4D4D4D"/>
                </a:solidFill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600" b="0">
                <a:solidFill>
                  <a:srgbClr val="4D4D4D"/>
                </a:solidFill>
                <a:latin typeface="HY헤드라인M" pitchFamily="18" charset="-127"/>
                <a:ea typeface="HY헤드라인M" pitchFamily="18" charset="-127"/>
              </a:rPr>
              <a:t>기술의 사업성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E49A67C5-EC10-41C8-A0B2-FFCF6C0CE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071563"/>
            <a:ext cx="85725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6200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  <a:buClr>
                <a:srgbClr val="CC0066"/>
              </a:buClr>
              <a:buFont typeface="굴림체" panose="020B0609000101010101" pitchFamily="49" charset="-127"/>
              <a:buChar char="▣"/>
            </a:pPr>
            <a:r>
              <a:rPr lang="en-US" altLang="ko-KR" sz="2800" b="1">
                <a:solidFill>
                  <a:srgbClr val="CC0066"/>
                </a:solidFill>
              </a:rPr>
              <a:t> </a:t>
            </a:r>
            <a:r>
              <a:rPr lang="ko-KR" altLang="en-US" sz="2800" b="1">
                <a:solidFill>
                  <a:srgbClr val="CC0066"/>
                </a:solidFill>
              </a:rPr>
              <a:t>예상 응용 제품 및 서비스</a:t>
            </a:r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/>
              <a:t> </a:t>
            </a:r>
            <a:r>
              <a:rPr lang="ko-KR" altLang="en-US" sz="2000" b="1"/>
              <a:t>클라우드 컴퓨팅</a:t>
            </a:r>
            <a:r>
              <a:rPr lang="en-US" altLang="ko-KR" sz="2000" b="1"/>
              <a:t>, </a:t>
            </a:r>
            <a:r>
              <a:rPr lang="ko-KR" altLang="en-US" sz="2000" b="1"/>
              <a:t>빅데이터 분석</a:t>
            </a:r>
            <a:r>
              <a:rPr lang="en-US" altLang="ko-KR" sz="2000" b="1"/>
              <a:t>, </a:t>
            </a:r>
            <a:r>
              <a:rPr lang="ko-KR" altLang="en-US" sz="2000" b="1"/>
              <a:t>고성능 컴퓨팅 등 대규모 스토리지 인프라를 필요로 하는 제품 및 서비스</a:t>
            </a:r>
            <a:endParaRPr lang="en-US" altLang="ko-KR" sz="2000" b="1"/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글로벌 기업들과 경쟁력을 갖기 위하여 국내 중</a:t>
            </a:r>
            <a:r>
              <a:rPr lang="ko-KR" altLang="en-US" sz="2000" b="1">
                <a:sym typeface="Wingdings" panose="05000000000000000000" pitchFamily="2" charset="2"/>
              </a:rPr>
              <a:t></a:t>
            </a:r>
            <a:r>
              <a:rPr lang="ko-KR" altLang="en-US" sz="2000" b="1"/>
              <a:t>대형 인터넷 서비스 기업들의 동영상 기반 인터넷 서비스와 최적으로 통합된 저비용 대규모 스토리지 플랫폼으로 활용 </a:t>
            </a:r>
            <a:endParaRPr lang="en-US" altLang="ko-KR" sz="2000" b="1"/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en-US" altLang="ko-KR" sz="2000" b="1"/>
              <a:t>IDC </a:t>
            </a:r>
            <a:r>
              <a:rPr lang="ko-KR" altLang="en-US" sz="2000" b="1"/>
              <a:t>센터에 대용량 자료 저장을 위한 저비용 대규모 스토리지 플랫폼으로 채택하여 저비용으로 자료 보관 공간을 일반 사용자에게 제공하는 유틸리티 컴퓨팅 비즈니스 플랫폼으로 활용 </a:t>
            </a:r>
            <a:endParaRPr lang="en-US" altLang="ko-KR" sz="2000" b="1"/>
          </a:p>
          <a:p>
            <a:pPr lvl="1" eaLnBrk="1" hangingPunct="1">
              <a:lnSpc>
                <a:spcPct val="140000"/>
              </a:lnSpc>
              <a:spcBef>
                <a:spcPct val="20000"/>
              </a:spcBef>
              <a:buClr>
                <a:srgbClr val="6600CC"/>
              </a:buClr>
              <a:buFont typeface="Wingdings" panose="05000000000000000000" pitchFamily="2" charset="2"/>
              <a:buChar char="v"/>
            </a:pPr>
            <a:r>
              <a:rPr lang="ko-KR" altLang="en-US" sz="2000" b="1"/>
              <a:t>국내 중</a:t>
            </a:r>
            <a:r>
              <a:rPr lang="ko-KR" altLang="en-US" sz="2000" b="1">
                <a:sym typeface="Wingdings" panose="05000000000000000000" pitchFamily="2" charset="2"/>
              </a:rPr>
              <a:t></a:t>
            </a:r>
            <a:r>
              <a:rPr lang="ko-KR" altLang="en-US" sz="2000" b="1"/>
              <a:t>대 규모의 엔터프라이즈 스토리지 시스템으로 활용</a:t>
            </a:r>
          </a:p>
        </p:txBody>
      </p:sp>
      <p:sp>
        <p:nvSpPr>
          <p:cNvPr id="6" name="Text Box 2061">
            <a:extLst>
              <a:ext uri="{FF2B5EF4-FFF2-40B4-BE49-F238E27FC236}">
                <a16:creationId xmlns:a16="http://schemas.microsoft.com/office/drawing/2014/main" id="{27074C36-17BD-417F-96D3-4DA639BFA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416675"/>
            <a:ext cx="3000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>
            <a:spAutoFit/>
          </a:bodyPr>
          <a:lstStyle/>
          <a:p>
            <a:pPr algn="ctr" eaLnBrk="0" latinLnBrk="0" hangingPunct="0">
              <a:defRPr/>
            </a:pPr>
            <a:r>
              <a:rPr kumimoji="0" lang="ko-KR" alt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소프트웨어연구부문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기본 디자인">
  <a:themeElements>
    <a:clrScheme name="기본 디자인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01600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0029AE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AAACD3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17370</TotalTime>
  <Words>929</Words>
  <Application>Microsoft Office PowerPoint</Application>
  <PresentationFormat>全屏显示(4:3)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굴림</vt:lpstr>
      <vt:lpstr>Arial</vt:lpstr>
      <vt:lpstr>Times New Roman</vt:lpstr>
      <vt:lpstr>굴림체</vt:lpstr>
      <vt:lpstr>휴먼새내기체</vt:lpstr>
      <vt:lpstr>HY헤드라인M</vt:lpstr>
      <vt:lpstr>Arial Black</vt:lpstr>
      <vt:lpstr>휴먼각진헤드라인</vt:lpstr>
      <vt:lpstr>HY견고딕</vt:lpstr>
      <vt:lpstr>Book Antiqua</vt:lpstr>
      <vt:lpstr>Wingdings</vt:lpstr>
      <vt:lpstr>Tahoma</vt:lpstr>
      <vt:lpstr>HY견명조</vt:lpstr>
      <vt:lpstr>Dotum</vt:lpstr>
      <vt:lpstr>기본 디자인</vt:lpstr>
      <vt:lpstr>PowerPoint 演示文稿</vt:lpstr>
      <vt:lpstr>PowerPoint 演示文稿</vt:lpstr>
      <vt:lpstr>1. 기술의 개요</vt:lpstr>
      <vt:lpstr>1. 기술의 개요</vt:lpstr>
      <vt:lpstr>2. 기술이전 내용 및 범위</vt:lpstr>
      <vt:lpstr>2. 기술이전 내용 및 범위</vt:lpstr>
      <vt:lpstr>2. 기술이전 내용 및 범위</vt:lpstr>
      <vt:lpstr>3. 경쟁기술과 비교</vt:lpstr>
      <vt:lpstr>4. 기술의 사업성</vt:lpstr>
      <vt:lpstr>5. 국내외 시장 동향</vt:lpstr>
      <vt:lpstr>5. 국내외 시장 동향</vt:lpstr>
      <vt:lpstr>PowerPoint 演示文稿</vt:lpstr>
    </vt:vector>
  </TitlesOfParts>
  <Company>시스템공학연구소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장지훈</dc:creator>
  <cp:lastModifiedBy>郎 咏琪</cp:lastModifiedBy>
  <cp:revision>1325</cp:revision>
  <cp:lastPrinted>2000-01-26T07:28:59Z</cp:lastPrinted>
  <dcterms:created xsi:type="dcterms:W3CDTF">1998-07-27T04:31:16Z</dcterms:created>
  <dcterms:modified xsi:type="dcterms:W3CDTF">2020-09-22T05:13:59Z</dcterms:modified>
</cp:coreProperties>
</file>