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49" r:id="rId2"/>
    <p:sldId id="450" r:id="rId3"/>
    <p:sldId id="444" r:id="rId4"/>
    <p:sldId id="447" r:id="rId5"/>
    <p:sldId id="451" r:id="rId6"/>
    <p:sldId id="448" r:id="rId7"/>
    <p:sldId id="452" r:id="rId8"/>
    <p:sldId id="446" r:id="rId9"/>
    <p:sldId id="453" r:id="rId10"/>
    <p:sldId id="445" r:id="rId11"/>
    <p:sldId id="443" r:id="rId12"/>
    <p:sldId id="434" r:id="rId13"/>
  </p:sldIdLst>
  <p:sldSz cx="9144000" cy="6858000" type="screen4x3"/>
  <p:notesSz cx="6623050" cy="973455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>
          <p15:clr>
            <a:srgbClr val="A4A3A4"/>
          </p15:clr>
        </p15:guide>
        <p15:guide id="2" pos="6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6">
          <p15:clr>
            <a:srgbClr val="A4A3A4"/>
          </p15:clr>
        </p15:guide>
        <p15:guide id="2" pos="208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DDDDDD"/>
    <a:srgbClr val="FFFFFF"/>
    <a:srgbClr val="800000"/>
    <a:srgbClr val="BDEEFF"/>
    <a:srgbClr val="FFFFCC"/>
    <a:srgbClr val="FF66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68" autoAdjust="0"/>
    <p:restoredTop sz="94660" autoAdjust="0"/>
  </p:normalViewPr>
  <p:slideViewPr>
    <p:cSldViewPr>
      <p:cViewPr varScale="1">
        <p:scale>
          <a:sx n="67" d="100"/>
          <a:sy n="67" d="100"/>
        </p:scale>
        <p:origin x="1572" y="52"/>
      </p:cViewPr>
      <p:guideLst>
        <p:guide orient="horz" pos="1104"/>
        <p:guide pos="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44" y="-90"/>
      </p:cViewPr>
      <p:guideLst>
        <p:guide orient="horz" pos="3066"/>
        <p:guide pos="208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2836AFBA-84DC-4ADF-8551-7032769746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88900"/>
            <a:ext cx="739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671" tIns="45336" rIns="90671" bIns="45336" numCol="1" anchor="ctr" anchorCtr="0" compatLnSpc="1">
            <a:prstTxWarp prst="textNoShape">
              <a:avLst/>
            </a:prstTxWarp>
            <a:spAutoFit/>
          </a:bodyPr>
          <a:lstStyle>
            <a:lvl1pPr defTabSz="906463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6A861591-15E0-4D28-8369-FA713D0814B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4038" y="88900"/>
            <a:ext cx="955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671" tIns="45336" rIns="90671" bIns="45336" numCol="1" anchor="ctr" anchorCtr="0" compatLnSpc="1">
            <a:prstTxWarp prst="textNoShape">
              <a:avLst/>
            </a:prstTxWarp>
            <a:spAutoFit/>
          </a:bodyPr>
          <a:lstStyle>
            <a:lvl1pPr algn="r" defTabSz="906463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4" name="Rectangle 4">
            <a:extLst>
              <a:ext uri="{FF2B5EF4-FFF2-40B4-BE49-F238E27FC236}">
                <a16:creationId xmlns:a16="http://schemas.microsoft.com/office/drawing/2014/main" id="{67D6E153-4F7A-4DC8-8235-139561591F7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6738"/>
            <a:ext cx="739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671" tIns="45336" rIns="90671" bIns="45336" numCol="1" anchor="b" anchorCtr="0" compatLnSpc="1">
            <a:prstTxWarp prst="textNoShape">
              <a:avLst/>
            </a:prstTxWarp>
            <a:spAutoFit/>
          </a:bodyPr>
          <a:lstStyle>
            <a:lvl1pPr defTabSz="906463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CAA63C82-F9D8-413A-803C-873EBC953A4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192838" y="9456738"/>
            <a:ext cx="396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671" tIns="45336" rIns="90671" bIns="45336" numCol="1" anchor="b" anchorCtr="0" compatLnSpc="1">
            <a:prstTxWarp prst="textNoShape">
              <a:avLst/>
            </a:prstTxWarp>
            <a:spAutoFit/>
          </a:bodyPr>
          <a:lstStyle>
            <a:lvl1pPr algn="r" defTabSz="906463">
              <a:defRPr sz="1200"/>
            </a:lvl1pPr>
          </a:lstStyle>
          <a:p>
            <a:fld id="{ACA76324-65D2-4795-B2C1-81F7C94B64D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1C38434-A3EE-407C-9A67-3E168186A03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0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37" tIns="45019" rIns="90037" bIns="45019" numCol="1" anchor="t" anchorCtr="0" compatLnSpc="1">
            <a:prstTxWarp prst="textNoShape">
              <a:avLst/>
            </a:prstTxWarp>
          </a:bodyPr>
          <a:lstStyle>
            <a:lvl1pPr defTabSz="900113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A7A4462-48F6-4696-9BC2-D3710267B08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52850" y="0"/>
            <a:ext cx="2870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37" tIns="45019" rIns="90037" bIns="45019" numCol="1" anchor="t" anchorCtr="0" compatLnSpc="1">
            <a:prstTxWarp prst="textNoShape">
              <a:avLst/>
            </a:prstTxWarp>
          </a:bodyPr>
          <a:lstStyle>
            <a:lvl1pPr algn="r" defTabSz="900113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C234D1FD-3156-471B-BCE9-AC0751E4202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1063" y="731838"/>
            <a:ext cx="4864100" cy="3648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6BF809D4-3554-4384-8BD1-7E9381D05DE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2650" y="4624388"/>
            <a:ext cx="4857750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37" tIns="45019" rIns="90037" bIns="45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문자열 유형을 편집하려면 누르십시오</a:t>
            </a:r>
            <a:r>
              <a:rPr lang="en-US" altLang="ko-KR" noProof="0"/>
              <a:t>.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세째 수준</a:t>
            </a:r>
          </a:p>
          <a:p>
            <a:pPr lvl="3"/>
            <a:r>
              <a:rPr lang="ko-KR" altLang="en-US" noProof="0"/>
              <a:t>네째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2EA9E1D3-BF37-4141-8D61-4479D53469A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47188"/>
            <a:ext cx="28702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37" tIns="45019" rIns="90037" bIns="45019" numCol="1" anchor="b" anchorCtr="0" compatLnSpc="1">
            <a:prstTxWarp prst="textNoShape">
              <a:avLst/>
            </a:prstTxWarp>
          </a:bodyPr>
          <a:lstStyle>
            <a:lvl1pPr defTabSz="900113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34AC8358-2B67-4E5E-8D35-F1B1559D7D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52850" y="9247188"/>
            <a:ext cx="28702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37" tIns="45019" rIns="90037" bIns="45019" numCol="1" anchor="b" anchorCtr="0" compatLnSpc="1">
            <a:prstTxWarp prst="textNoShape">
              <a:avLst/>
            </a:prstTxWarp>
          </a:bodyPr>
          <a:lstStyle>
            <a:lvl1pPr algn="r" defTabSz="900113">
              <a:defRPr sz="1200">
                <a:latin typeface="Times New Roman" panose="02020603050405020304" pitchFamily="18" charset="0"/>
              </a:defRPr>
            </a:lvl1pPr>
          </a:lstStyle>
          <a:p>
            <a:fld id="{4576B03E-11A0-4650-8F48-359F25A6210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7" descr="title">
            <a:extLst>
              <a:ext uri="{FF2B5EF4-FFF2-40B4-BE49-F238E27FC236}">
                <a16:creationId xmlns:a16="http://schemas.microsoft.com/office/drawing/2014/main" id="{3FE67717-BA4C-41C8-8571-1A5A7FBC5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496175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30" descr="로고심볼">
            <a:extLst>
              <a:ext uri="{FF2B5EF4-FFF2-40B4-BE49-F238E27FC236}">
                <a16:creationId xmlns:a16="http://schemas.microsoft.com/office/drawing/2014/main" id="{CE19CD7E-2EF5-4765-B755-2FA4315A5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410200"/>
            <a:ext cx="31242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2" name="Rectangle 102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838200"/>
          </a:xfrm>
        </p:spPr>
        <p:txBody>
          <a:bodyPr/>
          <a:lstStyle>
            <a:lvl1pPr marL="0" indent="0" algn="ctr">
              <a:buFont typeface="굴림체" pitchFamily="49" charset="-127"/>
              <a:buNone/>
              <a:defRPr sz="1800"/>
            </a:lvl1pPr>
          </a:lstStyle>
          <a:p>
            <a:r>
              <a:rPr lang="ko-KR" altLang="en-US"/>
              <a:t>마스터 부제목을  입력하십시요</a:t>
            </a:r>
          </a:p>
        </p:txBody>
      </p:sp>
    </p:spTree>
    <p:extLst>
      <p:ext uri="{BB962C8B-B14F-4D97-AF65-F5344CB8AC3E}">
        <p14:creationId xmlns:p14="http://schemas.microsoft.com/office/powerpoint/2010/main" val="367906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5CC7CE2D-213F-4647-957F-35FCE3ACB76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</a:t>
            </a:r>
            <a:r>
              <a:rPr lang="ko-KR" altLang="en-US"/>
              <a:t>전파방송연구단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21758CA2-04D6-44F4-A2ED-CB1624B89BA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E1E6B5-980A-415F-8A11-F3CBD135600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9264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496050" y="890588"/>
            <a:ext cx="1962150" cy="505301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890588"/>
            <a:ext cx="5734050" cy="505301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11776029-AC15-4C19-ACF2-8DFCD8FEDF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</a:t>
            </a:r>
            <a:r>
              <a:rPr lang="ko-KR" altLang="en-US"/>
              <a:t>전파방송연구단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42FB09AC-2579-40A8-819B-06BA81F3963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B88EA0-67EF-4E2F-8B44-CDCEF7FC38D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58527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890588"/>
            <a:ext cx="7772400" cy="57943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3962400"/>
          </a:xfrm>
        </p:spPr>
        <p:txBody>
          <a:bodyPr/>
          <a:lstStyle/>
          <a:p>
            <a:pPr lvl="0"/>
            <a:endParaRPr lang="ko-KR" altLang="en-US" noProof="0"/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07F3409A-50DF-4B81-BF44-C4DC837E543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</a:t>
            </a:r>
            <a:r>
              <a:rPr lang="ko-KR" altLang="en-US"/>
              <a:t>전파방송연구단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610B50B1-63BF-48BC-A95E-1C079AC9FC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F9761-9EA8-4622-9D49-1D0F0135DF0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63608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30D970AC-79F7-4EC3-9A6F-689DA6E08C9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</a:t>
            </a:r>
            <a:r>
              <a:rPr lang="ko-KR" altLang="en-US"/>
              <a:t>전파방송연구단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26377EE0-0AD6-4C7B-A2B2-3B5394F412C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EBEF06-6A01-43B1-B19C-153B2250CB5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65932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64C2A32C-04F0-4788-9D9A-DC0A486F562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</a:t>
            </a:r>
            <a:r>
              <a:rPr lang="ko-KR" altLang="en-US"/>
              <a:t>전파방송연구단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A0C438B7-D27E-4C8E-AE19-5D493C000A2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00D51-B36E-4A55-B9D7-F4B8206E27E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6227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11C5F5E9-DEF8-45F4-B64E-A1609451C2F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</a:t>
            </a:r>
            <a:r>
              <a:rPr lang="ko-KR" altLang="en-US"/>
              <a:t>전파방송연구단</a:t>
            </a:r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2C14CAFA-6E40-41E7-91EE-9913A8AEC48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D1C364-2F09-4057-A99C-2A0DFB24D35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28236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2D47CA12-2776-4380-84DC-8FB43BCA83A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</a:t>
            </a:r>
            <a:r>
              <a:rPr lang="ko-KR" altLang="en-US"/>
              <a:t>전파방송연구단</a:t>
            </a: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F4D713E6-1B58-4A4A-859D-205B6AF1BB4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DDB5AD-459B-44E8-B88E-72113CBF055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86506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29">
            <a:extLst>
              <a:ext uri="{FF2B5EF4-FFF2-40B4-BE49-F238E27FC236}">
                <a16:creationId xmlns:a16="http://schemas.microsoft.com/office/drawing/2014/main" id="{5C5E98E0-4A56-4CFE-9BFD-F3B66D53852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</a:t>
            </a:r>
            <a:r>
              <a:rPr lang="ko-KR" altLang="en-US"/>
              <a:t>전파방송연구단</a:t>
            </a:r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9567765E-F014-4CD3-AE6F-2CE267046CE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9D776F-83A1-445D-B368-7469C4E70DF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40454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>
            <a:extLst>
              <a:ext uri="{FF2B5EF4-FFF2-40B4-BE49-F238E27FC236}">
                <a16:creationId xmlns:a16="http://schemas.microsoft.com/office/drawing/2014/main" id="{A144B218-1006-4CAC-AA26-5D92EBF251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</a:t>
            </a:r>
            <a:r>
              <a:rPr lang="ko-KR" altLang="en-US"/>
              <a:t>전파방송연구단</a:t>
            </a:r>
          </a:p>
        </p:txBody>
      </p:sp>
      <p:sp>
        <p:nvSpPr>
          <p:cNvPr id="3" name="Rectangle 30">
            <a:extLst>
              <a:ext uri="{FF2B5EF4-FFF2-40B4-BE49-F238E27FC236}">
                <a16:creationId xmlns:a16="http://schemas.microsoft.com/office/drawing/2014/main" id="{57A93889-6471-4136-A6F8-AA574F76F5C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00FE9-A3AB-4E8F-A077-6F3B50FEDFE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311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CEA3D2A7-77D9-4AB9-B438-BC16329AE6B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</a:t>
            </a:r>
            <a:r>
              <a:rPr lang="ko-KR" altLang="en-US"/>
              <a:t>전파방송연구단</a:t>
            </a:r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5525CB6B-AC46-4B14-969C-CF3405EE56D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BAC5FD-CAE7-4290-8870-F2D948A35B1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404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3CE61DBA-EF4E-45D0-998A-5B9DA750035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</a:t>
            </a:r>
            <a:r>
              <a:rPr lang="ko-KR" altLang="en-US"/>
              <a:t>전파방송연구단</a:t>
            </a:r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45C0AB61-3F5B-441E-96D8-C93115CD687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302D36-5682-49B0-814D-A7398E19738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6770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7">
            <a:extLst>
              <a:ext uri="{FF2B5EF4-FFF2-40B4-BE49-F238E27FC236}">
                <a16:creationId xmlns:a16="http://schemas.microsoft.com/office/drawing/2014/main" id="{FC806A2A-D661-47E8-88F1-3D5F64C6B4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00800"/>
            <a:ext cx="9144000" cy="304800"/>
          </a:xfrm>
          <a:prstGeom prst="rect">
            <a:avLst/>
          </a:prstGeom>
          <a:solidFill>
            <a:srgbClr val="CDE6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EB83387-E0B5-4676-A8E5-CDDDA1DAB6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문자열 유형을 편집하려면 누르십시오</a:t>
            </a:r>
            <a:r>
              <a:rPr lang="en-US" altLang="ko-KR"/>
              <a:t>.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세째 수준</a:t>
            </a:r>
          </a:p>
          <a:p>
            <a:pPr lvl="3"/>
            <a:r>
              <a:rPr lang="ko-KR" altLang="en-US"/>
              <a:t>네째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28">
            <a:extLst>
              <a:ext uri="{FF2B5EF4-FFF2-40B4-BE49-F238E27FC236}">
                <a16:creationId xmlns:a16="http://schemas.microsoft.com/office/drawing/2014/main" id="{2182CB7B-29D2-4675-AF57-9FD7957E5A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90588"/>
            <a:ext cx="7772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/>
              <a:t>제목 작성</a:t>
            </a:r>
          </a:p>
        </p:txBody>
      </p:sp>
      <p:sp>
        <p:nvSpPr>
          <p:cNvPr id="1053" name="Rectangle 29">
            <a:extLst>
              <a:ext uri="{FF2B5EF4-FFF2-40B4-BE49-F238E27FC236}">
                <a16:creationId xmlns:a16="http://schemas.microsoft.com/office/drawing/2014/main" id="{1A2DD515-E6AD-46B5-8E4A-E28248EA25C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21438" y="6400800"/>
            <a:ext cx="1839912" cy="304800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400"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ETRI </a:t>
            </a:r>
            <a:r>
              <a:rPr lang="ko-KR" altLang="en-US"/>
              <a:t>전파방송연구단</a:t>
            </a:r>
          </a:p>
        </p:txBody>
      </p:sp>
      <p:sp>
        <p:nvSpPr>
          <p:cNvPr id="1054" name="Rectangle 30">
            <a:extLst>
              <a:ext uri="{FF2B5EF4-FFF2-40B4-BE49-F238E27FC236}">
                <a16:creationId xmlns:a16="http://schemas.microsoft.com/office/drawing/2014/main" id="{05C2E063-166C-4434-942C-C0A54E1B94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7400" y="6400800"/>
            <a:ext cx="431800" cy="304800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400" b="1"/>
            </a:lvl1pPr>
          </a:lstStyle>
          <a:p>
            <a:fld id="{EAB50587-F8DD-48D0-BEB9-6FC2C59D5C5E}" type="slidenum">
              <a:rPr lang="en-US" altLang="ko-KR"/>
              <a:pPr/>
              <a:t>‹#›</a:t>
            </a:fld>
            <a:endParaRPr lang="en-US" altLang="ko-KR"/>
          </a:p>
        </p:txBody>
      </p:sp>
      <p:pic>
        <p:nvPicPr>
          <p:cNvPr id="1031" name="Picture 46" descr="상단 이미지(4)">
            <a:extLst>
              <a:ext uri="{FF2B5EF4-FFF2-40B4-BE49-F238E27FC236}">
                <a16:creationId xmlns:a16="http://schemas.microsoft.com/office/drawing/2014/main" id="{428B978C-676D-4604-9131-B52533098A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0" descr="2004 변경 로고심볼">
            <a:extLst>
              <a:ext uri="{FF2B5EF4-FFF2-40B4-BE49-F238E27FC236}">
                <a16:creationId xmlns:a16="http://schemas.microsoft.com/office/drawing/2014/main" id="{028BDD86-1A3E-4A30-B635-0830DD23DC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914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92">
            <a:extLst>
              <a:ext uri="{FF2B5EF4-FFF2-40B4-BE49-F238E27FC236}">
                <a16:creationId xmlns:a16="http://schemas.microsoft.com/office/drawing/2014/main" id="{758B0119-F51B-4E86-A4F5-43E04242A2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6800" y="6400800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ko-KR" sz="1200">
                <a:latin typeface="휴먼새내기체"/>
                <a:ea typeface="휴먼새내기체"/>
                <a:cs typeface="휴먼새내기체"/>
              </a:rPr>
              <a:t>Proprietary</a:t>
            </a:r>
          </a:p>
        </p:txBody>
      </p:sp>
      <p:pic>
        <p:nvPicPr>
          <p:cNvPr id="1034" name="Picture 93" descr="2004 변경 로고심볼">
            <a:extLst>
              <a:ext uri="{FF2B5EF4-FFF2-40B4-BE49-F238E27FC236}">
                <a16:creationId xmlns:a16="http://schemas.microsoft.com/office/drawing/2014/main" id="{3C954588-C253-4493-BD2B-751E0B97D9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00813"/>
            <a:ext cx="609600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맑은 고딕" pitchFamily="50" charset="-127"/>
          <a:ea typeface="맑은 고딕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맑은 고딕" pitchFamily="50" charset="-127"/>
          <a:ea typeface="맑은 고딕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맑은 고딕" pitchFamily="50" charset="-127"/>
          <a:ea typeface="맑은 고딕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맑은 고딕" pitchFamily="50" charset="-127"/>
          <a:ea typeface="맑은 고딕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rgbClr val="CC0066"/>
        </a:buClr>
        <a:buFont typeface="굴림체" panose="020B0609000101010101" pitchFamily="49" charset="-127"/>
        <a:buChar char="▣"/>
        <a:defRPr kumimoji="1"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rgbClr val="6600CC"/>
        </a:buClr>
        <a:buFont typeface="굴림체" panose="020B0609000101010101" pitchFamily="49" charset="-127"/>
        <a:buChar char="◈"/>
        <a:defRPr kumimoji="1" sz="1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바닥글 개체 틀 1">
            <a:extLst>
              <a:ext uri="{FF2B5EF4-FFF2-40B4-BE49-F238E27FC236}">
                <a16:creationId xmlns:a16="http://schemas.microsoft.com/office/drawing/2014/main" id="{BB7B2FE1-6795-45A5-A04B-FC0CEDF0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3075" name="슬라이드 번호 개체 틀 2">
            <a:extLst>
              <a:ext uri="{FF2B5EF4-FFF2-40B4-BE49-F238E27FC236}">
                <a16:creationId xmlns:a16="http://schemas.microsoft.com/office/drawing/2014/main" id="{DB33D4DC-F7FB-4FF1-8B4A-F785B24104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54B2CB83-DCF7-470B-83F9-1D602D592AED}" type="slidenum">
              <a:rPr lang="en-US" altLang="ko-KR"/>
              <a:pPr eaLnBrk="1" hangingPunct="1"/>
              <a:t>1</a:t>
            </a:fld>
            <a:endParaRPr lang="en-US" altLang="ko-KR"/>
          </a:p>
        </p:txBody>
      </p:sp>
      <p:sp>
        <p:nvSpPr>
          <p:cNvPr id="3076" name="Rectangle 2054">
            <a:extLst>
              <a:ext uri="{FF2B5EF4-FFF2-40B4-BE49-F238E27FC236}">
                <a16:creationId xmlns:a16="http://schemas.microsoft.com/office/drawing/2014/main" id="{DDF50F7A-94B8-4394-A49B-02DD68C32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077" name="Rectangle 2060">
            <a:extLst>
              <a:ext uri="{FF2B5EF4-FFF2-40B4-BE49-F238E27FC236}">
                <a16:creationId xmlns:a16="http://schemas.microsoft.com/office/drawing/2014/main" id="{E47B4C33-6A6C-46E0-9CF1-43DEE7596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34851" name="Rectangle 2051">
            <a:extLst>
              <a:ext uri="{FF2B5EF4-FFF2-40B4-BE49-F238E27FC236}">
                <a16:creationId xmlns:a16="http://schemas.microsoft.com/office/drawing/2014/main" id="{B50AEBE8-621E-4ECE-BA3D-3BE155529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755650"/>
            <a:ext cx="7010400" cy="1200150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rgbClr val="D3D3D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lang="ko-KR" altLang="en-US" sz="360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다계층 영상 부호화 기반</a:t>
            </a:r>
            <a:endParaRPr lang="en-US" altLang="ko-KR" sz="3600">
              <a:solidFill>
                <a:srgbClr val="000099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eaLnBrk="1" hangingPunct="1"/>
            <a:r>
              <a:rPr lang="ko-KR" altLang="en-US" sz="360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하이브리드 </a:t>
            </a:r>
            <a:r>
              <a:rPr lang="en-US" altLang="ko-KR" sz="360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3D </a:t>
            </a:r>
            <a:r>
              <a:rPr lang="ko-KR" altLang="en-US" sz="360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전송 기술</a:t>
            </a:r>
          </a:p>
        </p:txBody>
      </p:sp>
      <p:pic>
        <p:nvPicPr>
          <p:cNvPr id="334863" name="Picture 2063" descr="보고-2">
            <a:extLst>
              <a:ext uri="{FF2B5EF4-FFF2-40B4-BE49-F238E27FC236}">
                <a16:creationId xmlns:a16="http://schemas.microsoft.com/office/drawing/2014/main" id="{76BE7F43-6A86-4CE5-9678-7DCB26C7E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865" name="Text Box 2065">
            <a:extLst>
              <a:ext uri="{FF2B5EF4-FFF2-40B4-BE49-F238E27FC236}">
                <a16:creationId xmlns:a16="http://schemas.microsoft.com/office/drawing/2014/main" id="{711A4FE9-A9EF-4BAA-A28A-41164B3CA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743200"/>
            <a:ext cx="2133600" cy="14954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/>
            <a:r>
              <a:rPr lang="en-US" altLang="ko-KR" sz="2300">
                <a:solidFill>
                  <a:srgbClr val="ECECEC"/>
                </a:solidFill>
                <a:latin typeface="Arial Black" panose="020B0A04020102020204" pitchFamily="34" charset="0"/>
                <a:ea typeface="휴먼각진헤드라인" pitchFamily="18" charset="-127"/>
              </a:rPr>
              <a:t>ETRI</a:t>
            </a:r>
          </a:p>
          <a:p>
            <a:pPr algn="r" eaLnBrk="1" hangingPunct="1"/>
            <a:r>
              <a:rPr lang="en-US" altLang="ko-KR" sz="2300">
                <a:solidFill>
                  <a:srgbClr val="ECECEC"/>
                </a:solidFill>
                <a:latin typeface="Arial Black" panose="020B0A04020102020204" pitchFamily="34" charset="0"/>
                <a:ea typeface="휴먼각진헤드라인" pitchFamily="18" charset="-127"/>
              </a:rPr>
              <a:t>Technology Marketing</a:t>
            </a:r>
          </a:p>
          <a:p>
            <a:pPr algn="r" eaLnBrk="1" hangingPunct="1"/>
            <a:r>
              <a:rPr lang="en-US" altLang="ko-KR" sz="2300">
                <a:solidFill>
                  <a:srgbClr val="ECECEC"/>
                </a:solidFill>
                <a:latin typeface="Arial Black" panose="020B0A04020102020204" pitchFamily="34" charset="0"/>
                <a:ea typeface="휴먼각진헤드라인" pitchFamily="18" charset="-127"/>
              </a:rPr>
              <a:t>Strategy</a:t>
            </a:r>
          </a:p>
        </p:txBody>
      </p:sp>
      <p:sp>
        <p:nvSpPr>
          <p:cNvPr id="334866" name="Rectangle 2066">
            <a:extLst>
              <a:ext uri="{FF2B5EF4-FFF2-40B4-BE49-F238E27FC236}">
                <a16:creationId xmlns:a16="http://schemas.microsoft.com/office/drawing/2014/main" id="{430366B9-C4F3-48CF-8722-9DE6B160B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762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i="1">
                <a:solidFill>
                  <a:srgbClr val="5F5F5F"/>
                </a:solidFill>
                <a:latin typeface="HY헤드라인M" pitchFamily="18" charset="-127"/>
                <a:ea typeface="HY헤드라인M" pitchFamily="18" charset="-127"/>
              </a:rPr>
              <a:t>IT R&amp;D Global Leader</a:t>
            </a:r>
          </a:p>
        </p:txBody>
      </p:sp>
      <p:pic>
        <p:nvPicPr>
          <p:cNvPr id="334870" name="Picture 2070" descr="좌우로고">
            <a:extLst>
              <a:ext uri="{FF2B5EF4-FFF2-40B4-BE49-F238E27FC236}">
                <a16:creationId xmlns:a16="http://schemas.microsoft.com/office/drawing/2014/main" id="{EED3D302-DBAE-4549-A0D7-ED3B97A04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76950"/>
            <a:ext cx="28162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871" name="Picture 2071" descr="2004 변경 로고심볼">
            <a:extLst>
              <a:ext uri="{FF2B5EF4-FFF2-40B4-BE49-F238E27FC236}">
                <a16:creationId xmlns:a16="http://schemas.microsoft.com/office/drawing/2014/main" id="{4C9B0FEE-E315-44FD-A149-101F280EE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67000"/>
            <a:ext cx="914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Text Box 2072">
            <a:extLst>
              <a:ext uri="{FF2B5EF4-FFF2-40B4-BE49-F238E27FC236}">
                <a16:creationId xmlns:a16="http://schemas.microsoft.com/office/drawing/2014/main" id="{D5F30274-3763-44A6-BE72-DED99AE08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20713"/>
            <a:ext cx="17287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200"/>
              <a:t>[</a:t>
            </a:r>
            <a:r>
              <a:rPr lang="ko-KR" altLang="en-US" sz="1200"/>
              <a:t>별첨 </a:t>
            </a:r>
            <a:r>
              <a:rPr lang="en-US" altLang="ko-KR" sz="1200"/>
              <a:t>5]</a:t>
            </a:r>
          </a:p>
        </p:txBody>
      </p:sp>
      <p:sp>
        <p:nvSpPr>
          <p:cNvPr id="14" name="Text Box 2061">
            <a:extLst>
              <a:ext uri="{FF2B5EF4-FFF2-40B4-BE49-F238E27FC236}">
                <a16:creationId xmlns:a16="http://schemas.microsoft.com/office/drawing/2014/main" id="{B9BA1C63-5ABA-4BE0-960C-E5A3D6624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25" y="4657725"/>
            <a:ext cx="4214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김태정 </a:t>
            </a:r>
            <a:r>
              <a:rPr kumimoji="0"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(taejungkim@etri.re.kr)</a:t>
            </a:r>
          </a:p>
          <a:p>
            <a:pPr algn="ctr" eaLnBrk="0" latinLnBrk="0" hangingPunct="0">
              <a:defRPr/>
            </a:pPr>
            <a:r>
              <a:rPr kumimoji="0"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스마트</a:t>
            </a:r>
            <a:r>
              <a:rPr kumimoji="0"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TV</a:t>
            </a:r>
            <a:r>
              <a:rPr kumimoji="0"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미디어연구팀</a:t>
            </a:r>
          </a:p>
        </p:txBody>
      </p:sp>
      <p:sp>
        <p:nvSpPr>
          <p:cNvPr id="17" name="Text Box 2061">
            <a:extLst>
              <a:ext uri="{FF2B5EF4-FFF2-40B4-BE49-F238E27FC236}">
                <a16:creationId xmlns:a16="http://schemas.microsoft.com/office/drawing/2014/main" id="{F553ED48-C08F-484A-A491-0FF357B78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6416675"/>
            <a:ext cx="3789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차세대스마트</a:t>
            </a: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TV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연구단</a:t>
            </a: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방송통신미디어연구부문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autoUpdateAnimBg="0"/>
      <p:bldP spid="334865" grpId="0" autoUpdateAnimBg="0"/>
      <p:bldP spid="334866" grpId="0" autoUpdateAnimBg="0"/>
      <p:bldP spid="14" grpId="0" autoUpdateAnimBg="0"/>
      <p:bldP spid="1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슬라이드 번호 개체 틀 4">
            <a:extLst>
              <a:ext uri="{FF2B5EF4-FFF2-40B4-BE49-F238E27FC236}">
                <a16:creationId xmlns:a16="http://schemas.microsoft.com/office/drawing/2014/main" id="{E7635DD3-6FAF-434C-BC50-2F510EEFFA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0275" y="6407150"/>
            <a:ext cx="288925" cy="307975"/>
          </a:xfr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3013529A-BFAD-4B68-9EF5-0F2E8D02EF6E}" type="slidenum">
              <a:rPr lang="en-US" altLang="ko-KR">
                <a:latin typeface="맑은 고딕" panose="020B0503020000020004" pitchFamily="34" charset="-127"/>
                <a:ea typeface="맑은 고딕" panose="020B0503020000020004" pitchFamily="34" charset="-127"/>
              </a:rPr>
              <a:pPr eaLnBrk="1" hangingPunct="1"/>
              <a:t>10</a:t>
            </a:fld>
            <a:endParaRPr lang="en-US" altLang="ko-KR"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7DB8CACD-D4DB-4B91-B9BD-2C7FFBCCCD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4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기술의 사업성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825A681-30DC-4339-8829-54D3F2864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123950"/>
            <a:ext cx="77724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ko-KR" altLang="en-US" b="1" dirty="0" err="1">
                <a:solidFill>
                  <a:srgbClr val="CC0066"/>
                </a:solidFill>
                <a:latin typeface="+mn-ea"/>
                <a:ea typeface="+mn-ea"/>
              </a:rPr>
              <a:t>다계층</a:t>
            </a:r>
            <a:r>
              <a:rPr lang="ko-KR" altLang="en-US" b="1" dirty="0">
                <a:solidFill>
                  <a:srgbClr val="CC0066"/>
                </a:solidFill>
                <a:latin typeface="+mn-ea"/>
                <a:ea typeface="+mn-ea"/>
              </a:rPr>
              <a:t> 영상부호화 기반 </a:t>
            </a:r>
            <a:r>
              <a:rPr lang="ko-KR" altLang="en-US" b="1" dirty="0" err="1">
                <a:solidFill>
                  <a:srgbClr val="CC0066"/>
                </a:solidFill>
                <a:latin typeface="+mn-ea"/>
                <a:ea typeface="+mn-ea"/>
              </a:rPr>
              <a:t>하이브리드</a:t>
            </a:r>
            <a:r>
              <a:rPr lang="ko-KR" altLang="en-US" b="1" dirty="0">
                <a:solidFill>
                  <a:srgbClr val="CC0066"/>
                </a:solidFill>
                <a:latin typeface="+mn-ea"/>
                <a:ea typeface="+mn-ea"/>
              </a:rPr>
              <a:t> </a:t>
            </a:r>
            <a:r>
              <a:rPr lang="en-US" altLang="ko-KR" b="1" dirty="0">
                <a:solidFill>
                  <a:srgbClr val="CC0066"/>
                </a:solidFill>
                <a:latin typeface="+mn-ea"/>
                <a:ea typeface="+mn-ea"/>
              </a:rPr>
              <a:t>3D </a:t>
            </a:r>
            <a:r>
              <a:rPr lang="ko-KR" altLang="en-US" b="1" dirty="0">
                <a:solidFill>
                  <a:srgbClr val="CC0066"/>
                </a:solidFill>
                <a:latin typeface="+mn-ea"/>
                <a:ea typeface="+mn-ea"/>
              </a:rPr>
              <a:t>전송 기술</a:t>
            </a:r>
            <a:endParaRPr lang="en-US" altLang="ko-KR" b="1" dirty="0">
              <a:solidFill>
                <a:srgbClr val="CC0066"/>
              </a:solidFill>
              <a:latin typeface="+mn-ea"/>
              <a:ea typeface="+mn-ea"/>
            </a:endParaRPr>
          </a:p>
          <a:p>
            <a:pPr marL="800100" lvl="1" indent="-34290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v"/>
              <a:defRPr/>
            </a:pPr>
            <a:r>
              <a:rPr lang="ko-KR" altLang="en-US" sz="1600" b="1" dirty="0">
                <a:latin typeface="+mn-ea"/>
                <a:ea typeface="+mn-ea"/>
              </a:rPr>
              <a:t>제품 및 서비스</a:t>
            </a:r>
            <a:endParaRPr lang="en-US" altLang="ko-KR" sz="1600" b="1" dirty="0">
              <a:latin typeface="+mn-ea"/>
              <a:ea typeface="+mn-ea"/>
            </a:endParaRPr>
          </a:p>
          <a:p>
            <a:pPr marL="1257300" lvl="2" indent="-34290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§"/>
              <a:defRPr/>
            </a:pPr>
            <a:r>
              <a:rPr lang="en-US" altLang="ko-KR" sz="1600" b="1" dirty="0">
                <a:latin typeface="+mn-ea"/>
                <a:ea typeface="+mn-ea"/>
              </a:rPr>
              <a:t>IPTV, </a:t>
            </a:r>
            <a:r>
              <a:rPr lang="ko-KR" altLang="en-US" sz="1600" b="1" dirty="0">
                <a:latin typeface="+mn-ea"/>
                <a:ea typeface="+mn-ea"/>
              </a:rPr>
              <a:t>방송국</a:t>
            </a:r>
            <a:r>
              <a:rPr lang="en-US" altLang="ko-KR" sz="1600" b="1" dirty="0">
                <a:latin typeface="+mn-ea"/>
                <a:ea typeface="+mn-ea"/>
              </a:rPr>
              <a:t>, </a:t>
            </a:r>
            <a:r>
              <a:rPr lang="ko-KR" altLang="en-US" sz="1600" b="1" dirty="0">
                <a:latin typeface="+mn-ea"/>
                <a:ea typeface="+mn-ea"/>
              </a:rPr>
              <a:t>스마트</a:t>
            </a:r>
            <a:r>
              <a:rPr lang="en-US" altLang="ko-KR" sz="1600" b="1" dirty="0">
                <a:latin typeface="+mn-ea"/>
                <a:ea typeface="+mn-ea"/>
              </a:rPr>
              <a:t>TV </a:t>
            </a:r>
            <a:r>
              <a:rPr lang="ko-KR" altLang="en-US" sz="1600" b="1" dirty="0">
                <a:latin typeface="+mn-ea"/>
                <a:ea typeface="+mn-ea"/>
              </a:rPr>
              <a:t>등과 같이 </a:t>
            </a:r>
            <a:r>
              <a:rPr lang="ko-KR" altLang="en-US" sz="1600" b="1" dirty="0" err="1">
                <a:latin typeface="+mn-ea"/>
                <a:ea typeface="+mn-ea"/>
              </a:rPr>
              <a:t>콘텐츠를</a:t>
            </a:r>
            <a:r>
              <a:rPr lang="ko-KR" altLang="en-US" sz="1600" b="1" dirty="0">
                <a:latin typeface="+mn-ea"/>
                <a:ea typeface="+mn-ea"/>
              </a:rPr>
              <a:t> 제공하고 소비하는 제품 및 서비스에 활용 가능</a:t>
            </a:r>
            <a:endParaRPr lang="en-US" altLang="ko-KR" sz="1600" b="1" dirty="0">
              <a:latin typeface="+mn-ea"/>
              <a:ea typeface="+mn-ea"/>
            </a:endParaRPr>
          </a:p>
          <a:p>
            <a:pPr marL="800100" lvl="1" indent="-34290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v"/>
              <a:defRPr/>
            </a:pPr>
            <a:r>
              <a:rPr lang="ko-KR" altLang="en-US" sz="1600" b="1" dirty="0">
                <a:latin typeface="+mn-ea"/>
                <a:ea typeface="+mn-ea"/>
              </a:rPr>
              <a:t>사업성</a:t>
            </a:r>
            <a:endParaRPr lang="en-US" altLang="ko-KR" sz="1600" b="1" dirty="0">
              <a:latin typeface="+mn-ea"/>
              <a:ea typeface="+mn-ea"/>
            </a:endParaRPr>
          </a:p>
          <a:p>
            <a:pPr marL="1257300" lvl="2" indent="-34290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§"/>
              <a:defRPr/>
            </a:pPr>
            <a:r>
              <a:rPr lang="en-US" altLang="ko-KR" sz="1600" b="1" dirty="0">
                <a:latin typeface="+mn-ea"/>
                <a:ea typeface="+mn-ea"/>
              </a:rPr>
              <a:t>TV</a:t>
            </a:r>
            <a:r>
              <a:rPr lang="ko-KR" altLang="en-US" sz="1600" b="1" dirty="0">
                <a:latin typeface="+mn-ea"/>
                <a:ea typeface="+mn-ea"/>
              </a:rPr>
              <a:t>수신 플랫폼 및 비디오 플레이어 단말</a:t>
            </a:r>
            <a:endParaRPr lang="en-US" altLang="ko-KR" sz="1600" b="1" dirty="0">
              <a:latin typeface="+mn-ea"/>
              <a:ea typeface="+mn-ea"/>
            </a:endParaRPr>
          </a:p>
          <a:p>
            <a:pPr marL="1257300" lvl="2" indent="-34290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§"/>
              <a:defRPr/>
            </a:pPr>
            <a:r>
              <a:rPr lang="ko-KR" altLang="en-US" sz="1600" b="1" dirty="0">
                <a:latin typeface="+mn-ea"/>
                <a:ea typeface="+mn-ea"/>
              </a:rPr>
              <a:t>인터넷 </a:t>
            </a:r>
            <a:r>
              <a:rPr lang="ko-KR" altLang="en-US" sz="1600" b="1" dirty="0" err="1">
                <a:latin typeface="+mn-ea"/>
                <a:ea typeface="+mn-ea"/>
              </a:rPr>
              <a:t>콘텐츠</a:t>
            </a:r>
            <a:r>
              <a:rPr lang="ko-KR" altLang="en-US" sz="1600" b="1" dirty="0">
                <a:latin typeface="+mn-ea"/>
                <a:ea typeface="+mn-ea"/>
              </a:rPr>
              <a:t> 제공 업체 및 제작 업체 </a:t>
            </a:r>
            <a:endParaRPr lang="en-US" altLang="ko-KR" sz="1600" b="1" dirty="0">
              <a:latin typeface="+mn-ea"/>
              <a:ea typeface="+mn-ea"/>
            </a:endParaRPr>
          </a:p>
          <a:p>
            <a:pPr marL="1257300" lvl="2" indent="-34290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§"/>
              <a:defRPr/>
            </a:pPr>
            <a:r>
              <a:rPr lang="en-US" altLang="ko-KR" sz="1600" b="1" dirty="0">
                <a:latin typeface="+mn-ea"/>
                <a:ea typeface="+mn-ea"/>
              </a:rPr>
              <a:t>2D </a:t>
            </a:r>
            <a:r>
              <a:rPr lang="ko-KR" altLang="en-US" sz="1600" b="1" dirty="0">
                <a:latin typeface="+mn-ea"/>
                <a:ea typeface="+mn-ea"/>
              </a:rPr>
              <a:t>호환 </a:t>
            </a:r>
            <a:r>
              <a:rPr lang="en-US" altLang="ko-KR" sz="1600" b="1" dirty="0">
                <a:latin typeface="+mn-ea"/>
                <a:ea typeface="+mn-ea"/>
              </a:rPr>
              <a:t>3D </a:t>
            </a:r>
            <a:r>
              <a:rPr lang="ko-KR" altLang="en-US" sz="1600" b="1" dirty="0">
                <a:latin typeface="+mn-ea"/>
                <a:ea typeface="+mn-ea"/>
              </a:rPr>
              <a:t>서비스 및 </a:t>
            </a:r>
            <a:r>
              <a:rPr lang="ko-KR" altLang="en-US" sz="1600" b="1" dirty="0" err="1">
                <a:latin typeface="+mn-ea"/>
                <a:ea typeface="+mn-ea"/>
              </a:rPr>
              <a:t>다계층</a:t>
            </a:r>
            <a:r>
              <a:rPr lang="ko-KR" altLang="en-US" sz="1600" b="1" dirty="0">
                <a:latin typeface="+mn-ea"/>
                <a:ea typeface="+mn-ea"/>
              </a:rPr>
              <a:t> 비디오 서비스 개발을 위한 플랫폼</a:t>
            </a:r>
            <a:endParaRPr lang="en-US" altLang="ko-KR" sz="1600" b="1" dirty="0">
              <a:latin typeface="+mn-ea"/>
              <a:ea typeface="+mn-ea"/>
            </a:endParaRPr>
          </a:p>
          <a:p>
            <a:pPr marL="1257300" lvl="2" indent="-34290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§"/>
              <a:defRPr/>
            </a:pPr>
            <a:r>
              <a:rPr lang="ko-KR" altLang="en-US" sz="1600" b="1" dirty="0">
                <a:latin typeface="+mn-ea"/>
                <a:ea typeface="+mn-ea"/>
              </a:rPr>
              <a:t>방송 대역을 효율적으로 사용하기 위한 비디오 전송 모델</a:t>
            </a:r>
            <a:endParaRPr lang="en-US" altLang="ko-KR" sz="1600" b="1" dirty="0">
              <a:latin typeface="+mn-ea"/>
              <a:ea typeface="+mn-ea"/>
            </a:endParaRPr>
          </a:p>
          <a:p>
            <a:pPr marL="800100" lvl="1" indent="-34290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v"/>
              <a:defRPr/>
            </a:pPr>
            <a:r>
              <a:rPr lang="ko-KR" altLang="en-US" sz="1600" b="1" dirty="0">
                <a:latin typeface="+mn-ea"/>
                <a:ea typeface="+mn-ea"/>
              </a:rPr>
              <a:t>기술이전 업체 조건</a:t>
            </a:r>
            <a:endParaRPr lang="en-US" altLang="ko-KR" sz="1600" b="1" dirty="0">
              <a:latin typeface="+mn-ea"/>
              <a:ea typeface="+mn-ea"/>
            </a:endParaRPr>
          </a:p>
          <a:p>
            <a:pPr marL="1257300" lvl="2" indent="-34290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§"/>
              <a:defRPr/>
            </a:pPr>
            <a:r>
              <a:rPr lang="ko-KR" altLang="en-US" sz="1600" b="1" dirty="0">
                <a:latin typeface="+mn-ea"/>
                <a:ea typeface="+mn-ea"/>
              </a:rPr>
              <a:t>없음</a:t>
            </a:r>
            <a:endParaRPr lang="en-US" altLang="ko-KR" sz="1600" b="1" dirty="0">
              <a:latin typeface="+mn-ea"/>
              <a:ea typeface="+mn-ea"/>
            </a:endParaRPr>
          </a:p>
          <a:p>
            <a:pPr marL="800100" lvl="1" indent="-34290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v"/>
              <a:defRPr/>
            </a:pPr>
            <a:r>
              <a:rPr lang="ko-KR" altLang="en-US" sz="1600" b="1" dirty="0">
                <a:latin typeface="+mn-ea"/>
                <a:ea typeface="+mn-ea"/>
              </a:rPr>
              <a:t>사업화 시 제약 조건</a:t>
            </a:r>
            <a:endParaRPr lang="en-US" altLang="ko-KR" sz="1600" b="1" dirty="0">
              <a:latin typeface="+mn-ea"/>
              <a:ea typeface="+mn-ea"/>
            </a:endParaRPr>
          </a:p>
        </p:txBody>
      </p:sp>
      <p:sp>
        <p:nvSpPr>
          <p:cNvPr id="8" name="Text Box 2061">
            <a:extLst>
              <a:ext uri="{FF2B5EF4-FFF2-40B4-BE49-F238E27FC236}">
                <a16:creationId xmlns:a16="http://schemas.microsoft.com/office/drawing/2014/main" id="{DE3D53E3-3434-4A06-BA84-99618433C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6400800"/>
            <a:ext cx="3573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차세대스마트</a:t>
            </a: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TV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연구단</a:t>
            </a: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방송통신미디어연구부문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슬라이드 번호 개체 틀 4">
            <a:extLst>
              <a:ext uri="{FF2B5EF4-FFF2-40B4-BE49-F238E27FC236}">
                <a16:creationId xmlns:a16="http://schemas.microsoft.com/office/drawing/2014/main" id="{FD20B7F1-F30F-4D18-AA99-2F756E8B43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0275" y="6399213"/>
            <a:ext cx="288925" cy="307975"/>
          </a:xfr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FC53683B-C0DC-461C-902E-AE8FDB6BD202}" type="slidenum">
              <a:rPr lang="en-US" altLang="ko-KR">
                <a:latin typeface="맑은 고딕" panose="020B0503020000020004" pitchFamily="34" charset="-127"/>
                <a:ea typeface="맑은 고딕" panose="020B0503020000020004" pitchFamily="34" charset="-127"/>
              </a:rPr>
              <a:pPr eaLnBrk="1" hangingPunct="1"/>
              <a:t>11</a:t>
            </a:fld>
            <a:endParaRPr lang="en-US" altLang="ko-KR"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CE935C68-06CF-4862-B65B-ED1DB1364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dirty="0">
                <a:solidFill>
                  <a:srgbClr val="4D4D4D"/>
                </a:solidFill>
                <a:latin typeface="+mj-ea"/>
              </a:rPr>
              <a:t>5</a:t>
            </a:r>
            <a:r>
              <a:rPr lang="en-US" altLang="ko-KR" sz="2600" dirty="0">
                <a:solidFill>
                  <a:srgbClr val="4D4D4D"/>
                </a:solidFill>
                <a:latin typeface="+mj-ea"/>
              </a:rPr>
              <a:t>. </a:t>
            </a:r>
            <a:r>
              <a:rPr lang="ko-KR" altLang="en-US" sz="2600" dirty="0">
                <a:solidFill>
                  <a:srgbClr val="4D4D4D"/>
                </a:solidFill>
                <a:latin typeface="+mj-ea"/>
              </a:rPr>
              <a:t>국내외 시장 동향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2B09B52-858D-4563-8BCE-F470F45E4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981075"/>
            <a:ext cx="777240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ko-KR" altLang="en-US" sz="1600" b="1" dirty="0">
                <a:solidFill>
                  <a:srgbClr val="CC0066"/>
                </a:solidFill>
                <a:latin typeface="+mn-ea"/>
                <a:ea typeface="+mn-ea"/>
              </a:rPr>
              <a:t>시장 동향</a:t>
            </a:r>
            <a:endParaRPr lang="en-US" altLang="ko-KR" sz="1600" b="1" dirty="0">
              <a:solidFill>
                <a:srgbClr val="CC0066"/>
              </a:solidFill>
              <a:latin typeface="+mn-ea"/>
              <a:ea typeface="+mn-ea"/>
            </a:endParaRPr>
          </a:p>
          <a:p>
            <a:pPr marL="800100" lvl="1" indent="-34290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v"/>
              <a:defRPr/>
            </a:pPr>
            <a:r>
              <a:rPr lang="ko-KR" altLang="en-US" sz="1400" b="1" dirty="0" err="1">
                <a:latin typeface="+mn-ea"/>
                <a:ea typeface="+mn-ea"/>
              </a:rPr>
              <a:t>다계층</a:t>
            </a:r>
            <a:r>
              <a:rPr lang="ko-KR" altLang="en-US" sz="1400" b="1" dirty="0">
                <a:latin typeface="+mn-ea"/>
                <a:ea typeface="+mn-ea"/>
              </a:rPr>
              <a:t> 비디오를 기반으로 하는 시스템은 아직 상용화 되지 않고 있지만 인터넷을 활용하는 시스템에는 최적의 솔루션으로 보여짐</a:t>
            </a:r>
            <a:endParaRPr lang="en-US" altLang="ko-KR" sz="1400" b="1" dirty="0">
              <a:latin typeface="+mn-ea"/>
              <a:ea typeface="+mn-ea"/>
            </a:endParaRPr>
          </a:p>
          <a:p>
            <a:pPr marL="800100" lvl="1" indent="-34290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v"/>
              <a:defRPr/>
            </a:pPr>
            <a:r>
              <a:rPr lang="en-US" altLang="ko-KR" sz="1400" b="1" dirty="0">
                <a:latin typeface="+mn-ea"/>
                <a:ea typeface="+mn-ea"/>
              </a:rPr>
              <a:t>3D </a:t>
            </a:r>
            <a:r>
              <a:rPr lang="ko-KR" altLang="en-US" sz="1400" b="1" dirty="0" err="1">
                <a:latin typeface="+mn-ea"/>
                <a:ea typeface="+mn-ea"/>
              </a:rPr>
              <a:t>콘텐츠</a:t>
            </a:r>
            <a:r>
              <a:rPr lang="ko-KR" altLang="en-US" sz="1400" b="1" dirty="0">
                <a:latin typeface="+mn-ea"/>
                <a:ea typeface="+mn-ea"/>
              </a:rPr>
              <a:t> 제작에 대한 투자가 지속적으로 증가하는 추세로 향우 </a:t>
            </a:r>
            <a:r>
              <a:rPr lang="en-US" altLang="ko-KR" sz="1400" b="1" dirty="0">
                <a:latin typeface="+mn-ea"/>
                <a:ea typeface="+mn-ea"/>
              </a:rPr>
              <a:t>3D </a:t>
            </a:r>
            <a:r>
              <a:rPr lang="ko-KR" altLang="en-US" sz="1400" b="1" dirty="0">
                <a:latin typeface="+mn-ea"/>
                <a:ea typeface="+mn-ea"/>
              </a:rPr>
              <a:t>전송 및 압축 기술들이 크게 발전할 것으로 예상됨</a:t>
            </a:r>
          </a:p>
          <a:p>
            <a:pPr marL="800100" lvl="1" indent="-34290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v"/>
              <a:defRPr/>
            </a:pPr>
            <a:r>
              <a:rPr lang="en-US" altLang="ko-KR" sz="1400" b="1" dirty="0">
                <a:latin typeface="+mn-ea"/>
                <a:ea typeface="+mn-ea"/>
              </a:rPr>
              <a:t>UHDTV, 3D </a:t>
            </a:r>
            <a:r>
              <a:rPr lang="ko-KR" altLang="en-US" sz="1400" b="1" dirty="0">
                <a:latin typeface="+mn-ea"/>
                <a:ea typeface="+mn-ea"/>
              </a:rPr>
              <a:t>등 고품질의 방송 서비스의 도입과</a:t>
            </a:r>
            <a:r>
              <a:rPr lang="en-US" altLang="ko-KR" sz="1400" b="1" dirty="0">
                <a:latin typeface="+mn-ea"/>
                <a:ea typeface="+mn-ea"/>
              </a:rPr>
              <a:t>, </a:t>
            </a:r>
            <a:r>
              <a:rPr lang="ko-KR" altLang="en-US" sz="1400" b="1" dirty="0">
                <a:latin typeface="+mn-ea"/>
                <a:ea typeface="+mn-ea"/>
              </a:rPr>
              <a:t>스마트</a:t>
            </a:r>
            <a:r>
              <a:rPr lang="en-US" altLang="ko-KR" sz="1400" b="1" dirty="0">
                <a:latin typeface="+mn-ea"/>
                <a:ea typeface="+mn-ea"/>
              </a:rPr>
              <a:t>TV</a:t>
            </a:r>
            <a:r>
              <a:rPr lang="ko-KR" altLang="en-US" sz="1400" b="1" dirty="0">
                <a:latin typeface="+mn-ea"/>
                <a:ea typeface="+mn-ea"/>
              </a:rPr>
              <a:t>를 비롯한 주변의 휴대단말의 전송채널의 증가 등을 고려할 때</a:t>
            </a:r>
            <a:r>
              <a:rPr lang="en-US" altLang="ko-KR" sz="1400" b="1" dirty="0">
                <a:latin typeface="+mn-ea"/>
                <a:ea typeface="+mn-ea"/>
              </a:rPr>
              <a:t>, </a:t>
            </a:r>
            <a:r>
              <a:rPr lang="ko-KR" altLang="en-US" sz="1400" b="1" dirty="0">
                <a:latin typeface="+mn-ea"/>
                <a:ea typeface="+mn-ea"/>
              </a:rPr>
              <a:t>향후 급격히 성장할 것으로 예상됨</a:t>
            </a:r>
          </a:p>
          <a:p>
            <a:pPr marL="800100" lvl="1" indent="-34290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v"/>
              <a:defRPr/>
            </a:pPr>
            <a:r>
              <a:rPr lang="ko-KR" altLang="en-US" sz="1400" b="1" dirty="0">
                <a:latin typeface="+mn-ea"/>
                <a:ea typeface="+mn-ea"/>
              </a:rPr>
              <a:t>스마트</a:t>
            </a:r>
            <a:r>
              <a:rPr lang="en-US" altLang="ko-KR" sz="1400" b="1" dirty="0">
                <a:latin typeface="+mn-ea"/>
                <a:ea typeface="+mn-ea"/>
              </a:rPr>
              <a:t>TV</a:t>
            </a:r>
            <a:r>
              <a:rPr lang="ko-KR" altLang="en-US" sz="1400" b="1" dirty="0">
                <a:latin typeface="+mn-ea"/>
                <a:ea typeface="+mn-ea"/>
              </a:rPr>
              <a:t>의 발전으로 방송 프로그램에 연계된 인터넷 </a:t>
            </a:r>
            <a:r>
              <a:rPr lang="ko-KR" altLang="en-US" sz="1400" b="1" dirty="0" err="1">
                <a:latin typeface="+mn-ea"/>
                <a:ea typeface="+mn-ea"/>
              </a:rPr>
              <a:t>콘텐츠</a:t>
            </a:r>
            <a:r>
              <a:rPr lang="ko-KR" altLang="en-US" sz="1400" b="1" dirty="0">
                <a:latin typeface="+mn-ea"/>
                <a:ea typeface="+mn-ea"/>
              </a:rPr>
              <a:t> 시장이 크게 활성화 될 것으로 예상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ko-KR" altLang="en-US" sz="1600" b="1" dirty="0">
                <a:solidFill>
                  <a:srgbClr val="CC0066"/>
                </a:solidFill>
                <a:latin typeface="+mn-ea"/>
                <a:ea typeface="+mn-ea"/>
              </a:rPr>
              <a:t>기술 동향</a:t>
            </a:r>
            <a:endParaRPr lang="en-US" altLang="ko-KR" sz="1600" b="1" dirty="0">
              <a:solidFill>
                <a:srgbClr val="CC0066"/>
              </a:solidFill>
              <a:latin typeface="+mn-ea"/>
              <a:ea typeface="+mn-ea"/>
            </a:endParaRPr>
          </a:p>
          <a:p>
            <a:pPr marL="742950" lvl="1" indent="-28575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v"/>
              <a:defRPr/>
            </a:pPr>
            <a:r>
              <a:rPr lang="en-US" altLang="ko-KR" sz="1400" b="1" dirty="0">
                <a:latin typeface="+mn-ea"/>
                <a:ea typeface="+mn-ea"/>
              </a:rPr>
              <a:t>ISO/IEC MPEG</a:t>
            </a:r>
            <a:r>
              <a:rPr lang="ko-KR" altLang="en-US" sz="1400" b="1" dirty="0">
                <a:latin typeface="+mn-ea"/>
                <a:ea typeface="+mn-ea"/>
              </a:rPr>
              <a:t>에서는 </a:t>
            </a:r>
            <a:r>
              <a:rPr lang="en-US" altLang="ko-KR" sz="1400" b="1" dirty="0">
                <a:latin typeface="+mn-ea"/>
                <a:ea typeface="+mn-ea"/>
              </a:rPr>
              <a:t>2008</a:t>
            </a:r>
            <a:r>
              <a:rPr lang="ko-KR" altLang="en-US" sz="1400" b="1" dirty="0">
                <a:latin typeface="+mn-ea"/>
                <a:ea typeface="+mn-ea"/>
              </a:rPr>
              <a:t>년에 계층</a:t>
            </a:r>
            <a:r>
              <a:rPr lang="en-US" altLang="ko-KR" sz="1400" b="1" dirty="0">
                <a:latin typeface="+mn-ea"/>
                <a:ea typeface="+mn-ea"/>
              </a:rPr>
              <a:t> </a:t>
            </a:r>
            <a:r>
              <a:rPr lang="ko-KR" altLang="en-US" sz="1400" b="1" dirty="0">
                <a:latin typeface="+mn-ea"/>
                <a:ea typeface="+mn-ea"/>
              </a:rPr>
              <a:t>비디오 부호화 기술인 </a:t>
            </a:r>
            <a:r>
              <a:rPr lang="en-US" altLang="ko-KR" sz="1400" b="1" dirty="0">
                <a:latin typeface="+mn-ea"/>
                <a:ea typeface="+mn-ea"/>
              </a:rPr>
              <a:t>SVC(Scalable Video Coding)</a:t>
            </a:r>
            <a:r>
              <a:rPr lang="ko-KR" altLang="en-US" sz="1400" b="1" dirty="0">
                <a:latin typeface="+mn-ea"/>
                <a:ea typeface="+mn-ea"/>
              </a:rPr>
              <a:t>를 표준화하였고</a:t>
            </a:r>
            <a:r>
              <a:rPr lang="en-US" altLang="ko-KR" sz="1400" b="1" dirty="0">
                <a:latin typeface="+mn-ea"/>
                <a:ea typeface="+mn-ea"/>
              </a:rPr>
              <a:t>, DASH (Dynamic Adaptive Streaming over HTTP) </a:t>
            </a:r>
            <a:r>
              <a:rPr lang="ko-KR" altLang="en-US" sz="1400" b="1" dirty="0">
                <a:latin typeface="+mn-ea"/>
                <a:ea typeface="+mn-ea"/>
              </a:rPr>
              <a:t>및 </a:t>
            </a:r>
            <a:r>
              <a:rPr lang="en-US" altLang="ko-KR" sz="1400" b="1" dirty="0">
                <a:latin typeface="+mn-ea"/>
                <a:ea typeface="+mn-ea"/>
              </a:rPr>
              <a:t>MMT(MPEG Media Transport) </a:t>
            </a:r>
            <a:r>
              <a:rPr lang="ko-KR" altLang="en-US" sz="1400" b="1" dirty="0">
                <a:latin typeface="+mn-ea"/>
                <a:ea typeface="+mn-ea"/>
              </a:rPr>
              <a:t>기술을 표준화 진행</a:t>
            </a:r>
            <a:r>
              <a:rPr lang="en-US" altLang="ko-KR" sz="1400" b="1" dirty="0">
                <a:latin typeface="+mn-ea"/>
                <a:ea typeface="+mn-ea"/>
              </a:rPr>
              <a:t> </a:t>
            </a:r>
            <a:r>
              <a:rPr lang="ko-KR" altLang="en-US" sz="1400" b="1" dirty="0">
                <a:latin typeface="+mn-ea"/>
                <a:ea typeface="+mn-ea"/>
              </a:rPr>
              <a:t>중</a:t>
            </a:r>
            <a:endParaRPr lang="en-US" altLang="ko-KR" sz="1400" b="1" dirty="0">
              <a:latin typeface="+mn-ea"/>
              <a:ea typeface="+mn-ea"/>
            </a:endParaRPr>
          </a:p>
          <a:p>
            <a:pPr marL="742950" lvl="1" indent="-28575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v"/>
              <a:defRPr/>
            </a:pPr>
            <a:r>
              <a:rPr lang="en-US" altLang="ko-KR" sz="1400" b="1" dirty="0">
                <a:latin typeface="+mn-ea"/>
                <a:ea typeface="+mn-ea"/>
              </a:rPr>
              <a:t>ATSC 2.0</a:t>
            </a:r>
            <a:r>
              <a:rPr lang="ko-KR" altLang="en-US" sz="1400" b="1" dirty="0">
                <a:latin typeface="+mn-ea"/>
                <a:ea typeface="+mn-ea"/>
              </a:rPr>
              <a:t>에서는 </a:t>
            </a:r>
            <a:r>
              <a:rPr lang="ko-KR" altLang="en-US" sz="1400" b="1" dirty="0" err="1">
                <a:latin typeface="+mn-ea"/>
                <a:ea typeface="+mn-ea"/>
              </a:rPr>
              <a:t>하이브리드</a:t>
            </a:r>
            <a:r>
              <a:rPr lang="ko-KR" altLang="en-US" sz="1400" b="1" dirty="0">
                <a:latin typeface="+mn-ea"/>
                <a:ea typeface="+mn-ea"/>
              </a:rPr>
              <a:t> </a:t>
            </a:r>
            <a:r>
              <a:rPr lang="ko-KR" altLang="en-US" sz="1400" b="1" dirty="0" err="1">
                <a:latin typeface="+mn-ea"/>
                <a:ea typeface="+mn-ea"/>
              </a:rPr>
              <a:t>콘텐츠</a:t>
            </a:r>
            <a:r>
              <a:rPr lang="ko-KR" altLang="en-US" sz="1400" b="1" dirty="0">
                <a:latin typeface="+mn-ea"/>
                <a:ea typeface="+mn-ea"/>
              </a:rPr>
              <a:t> 소비를 위한 </a:t>
            </a:r>
            <a:r>
              <a:rPr lang="ko-KR" altLang="en-US" sz="1400" b="1" dirty="0" err="1">
                <a:latin typeface="+mn-ea"/>
                <a:ea typeface="+mn-ea"/>
              </a:rPr>
              <a:t>하이브리드</a:t>
            </a:r>
            <a:r>
              <a:rPr lang="ko-KR" altLang="en-US" sz="1400" b="1" dirty="0">
                <a:latin typeface="+mn-ea"/>
                <a:ea typeface="+mn-ea"/>
              </a:rPr>
              <a:t> </a:t>
            </a:r>
            <a:r>
              <a:rPr lang="ko-KR" altLang="en-US" sz="1400" b="1" dirty="0" err="1">
                <a:latin typeface="+mn-ea"/>
                <a:ea typeface="+mn-ea"/>
              </a:rPr>
              <a:t>코덱</a:t>
            </a:r>
            <a:r>
              <a:rPr lang="ko-KR" altLang="en-US" sz="1400" b="1" dirty="0">
                <a:latin typeface="+mn-ea"/>
                <a:ea typeface="+mn-ea"/>
              </a:rPr>
              <a:t> 요소가 추가 됨</a:t>
            </a:r>
            <a:endParaRPr lang="en-US" altLang="ko-KR" sz="1400" b="1" dirty="0">
              <a:latin typeface="+mn-ea"/>
              <a:ea typeface="+mn-ea"/>
            </a:endParaRPr>
          </a:p>
          <a:p>
            <a:pPr marL="742950" lvl="1" indent="-28575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v"/>
              <a:defRPr/>
            </a:pPr>
            <a:r>
              <a:rPr lang="en-US" altLang="ko-KR" sz="1400" b="1" dirty="0">
                <a:latin typeface="+mn-ea"/>
                <a:ea typeface="+mn-ea"/>
              </a:rPr>
              <a:t>HEVC </a:t>
            </a:r>
            <a:r>
              <a:rPr lang="ko-KR" altLang="en-US" sz="1400" b="1" dirty="0">
                <a:latin typeface="+mn-ea"/>
                <a:ea typeface="+mn-ea"/>
              </a:rPr>
              <a:t>기반의 </a:t>
            </a:r>
            <a:r>
              <a:rPr lang="en-US" altLang="ko-KR" sz="1400" b="1" dirty="0">
                <a:latin typeface="+mn-ea"/>
                <a:ea typeface="+mn-ea"/>
              </a:rPr>
              <a:t>3D </a:t>
            </a:r>
            <a:r>
              <a:rPr lang="ko-KR" altLang="en-US" sz="1400" b="1" dirty="0">
                <a:latin typeface="+mn-ea"/>
                <a:ea typeface="+mn-ea"/>
              </a:rPr>
              <a:t>압축 기술과 </a:t>
            </a:r>
            <a:r>
              <a:rPr lang="en-US" altLang="ko-KR" sz="1400" b="1" dirty="0">
                <a:latin typeface="+mn-ea"/>
                <a:ea typeface="+mn-ea"/>
              </a:rPr>
              <a:t>H.264 </a:t>
            </a:r>
            <a:r>
              <a:rPr lang="ko-KR" altLang="en-US" sz="1400" b="1" dirty="0">
                <a:latin typeface="+mn-ea"/>
                <a:ea typeface="+mn-ea"/>
              </a:rPr>
              <a:t>기반의 </a:t>
            </a:r>
            <a:r>
              <a:rPr lang="en-US" altLang="ko-KR" sz="1400" b="1" dirty="0">
                <a:latin typeface="+mn-ea"/>
                <a:ea typeface="+mn-ea"/>
              </a:rPr>
              <a:t>3D </a:t>
            </a:r>
            <a:r>
              <a:rPr lang="ko-KR" altLang="en-US" sz="1400" b="1" dirty="0">
                <a:latin typeface="+mn-ea"/>
                <a:ea typeface="+mn-ea"/>
              </a:rPr>
              <a:t>압축 기술이 표준화 되고 있음</a:t>
            </a:r>
          </a:p>
          <a:p>
            <a:pPr lvl="1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defRPr/>
            </a:pPr>
            <a:endParaRPr lang="en-US" altLang="ko-KR" sz="1400" b="1" dirty="0">
              <a:latin typeface="+mn-ea"/>
              <a:ea typeface="+mn-ea"/>
            </a:endParaRPr>
          </a:p>
        </p:txBody>
      </p:sp>
      <p:sp>
        <p:nvSpPr>
          <p:cNvPr id="8" name="Text Box 2061">
            <a:extLst>
              <a:ext uri="{FF2B5EF4-FFF2-40B4-BE49-F238E27FC236}">
                <a16:creationId xmlns:a16="http://schemas.microsoft.com/office/drawing/2014/main" id="{1295DE5E-AC6B-4B29-968F-DAC2E21F9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6400800"/>
            <a:ext cx="3573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차세대스마트</a:t>
            </a: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TV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연구단</a:t>
            </a: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방송통신미디어연구부문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바닥글 개체 틀 3">
            <a:extLst>
              <a:ext uri="{FF2B5EF4-FFF2-40B4-BE49-F238E27FC236}">
                <a16:creationId xmlns:a16="http://schemas.microsoft.com/office/drawing/2014/main" id="{F9754BE0-F5CD-45AB-A7B7-CF155CF199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/>
              <a:t>ETRI </a:t>
            </a:r>
            <a:r>
              <a:rPr lang="ko-KR" altLang="en-US"/>
              <a:t>전파방송연구단</a:t>
            </a:r>
          </a:p>
        </p:txBody>
      </p:sp>
      <p:sp>
        <p:nvSpPr>
          <p:cNvPr id="14339" name="슬라이드 번호 개체 틀 4">
            <a:extLst>
              <a:ext uri="{FF2B5EF4-FFF2-40B4-BE49-F238E27FC236}">
                <a16:creationId xmlns:a16="http://schemas.microsoft.com/office/drawing/2014/main" id="{5A5C9632-8FB5-43D2-833B-EFBF45FBE5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D74EDC09-3054-4588-A7BE-57A5F6EFD8D0}" type="slidenum">
              <a:rPr lang="en-US" altLang="ko-KR"/>
              <a:pPr eaLnBrk="1" hangingPunct="1"/>
              <a:t>12</a:t>
            </a:fld>
            <a:endParaRPr lang="en-US" altLang="ko-KR"/>
          </a:p>
        </p:txBody>
      </p:sp>
      <p:pic>
        <p:nvPicPr>
          <p:cNvPr id="14340" name="Picture 522" descr="연구장면(4개)">
            <a:extLst>
              <a:ext uri="{FF2B5EF4-FFF2-40B4-BE49-F238E27FC236}">
                <a16:creationId xmlns:a16="http://schemas.microsoft.com/office/drawing/2014/main" id="{BEC56F89-0DC5-4114-8A7B-5EC15589D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25650"/>
            <a:ext cx="4572000" cy="3579813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23">
            <a:extLst>
              <a:ext uri="{FF2B5EF4-FFF2-40B4-BE49-F238E27FC236}">
                <a16:creationId xmlns:a16="http://schemas.microsoft.com/office/drawing/2014/main" id="{DEF7937A-C84A-4DA4-9572-6F9010A1E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39850"/>
            <a:ext cx="2667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o-KR" altLang="en-US" sz="3100">
                <a:solidFill>
                  <a:srgbClr val="FF6600"/>
                </a:solidFill>
                <a:latin typeface="HY헤드라인M" pitchFamily="18" charset="-127"/>
                <a:ea typeface="HY헤드라인M" pitchFamily="18" charset="-127"/>
              </a:rPr>
              <a:t>감사합니다</a:t>
            </a:r>
            <a:r>
              <a:rPr lang="en-US" altLang="ko-KR" sz="3100">
                <a:solidFill>
                  <a:srgbClr val="FF66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14342" name="Rectangle 529">
            <a:extLst>
              <a:ext uri="{FF2B5EF4-FFF2-40B4-BE49-F238E27FC236}">
                <a16:creationId xmlns:a16="http://schemas.microsoft.com/office/drawing/2014/main" id="{F5F379AB-77D9-49AB-8634-6F9098DA3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9144000" cy="3048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0247" name="Rectangle 530">
            <a:extLst>
              <a:ext uri="{FF2B5EF4-FFF2-40B4-BE49-F238E27FC236}">
                <a16:creationId xmlns:a16="http://schemas.microsoft.com/office/drawing/2014/main" id="{7EFB5722-1863-4AAF-BF34-8EF3D1BFA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400800"/>
            <a:ext cx="838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None/>
              <a:defRPr/>
            </a:pPr>
            <a:r>
              <a:rPr lang="en-US" altLang="ko-KR" sz="1400" b="1" dirty="0">
                <a:solidFill>
                  <a:srgbClr val="000099"/>
                </a:solidFill>
                <a:latin typeface="+mj-ea"/>
                <a:ea typeface="+mj-ea"/>
              </a:rPr>
              <a:t>♣ </a:t>
            </a:r>
            <a:r>
              <a:rPr lang="ko-KR" altLang="en-US" sz="1400" b="1" dirty="0">
                <a:solidFill>
                  <a:srgbClr val="000099"/>
                </a:solidFill>
                <a:latin typeface="+mj-ea"/>
                <a:ea typeface="+mj-ea"/>
              </a:rPr>
              <a:t>연락처 </a:t>
            </a:r>
            <a:r>
              <a:rPr lang="en-US" altLang="ko-KR" sz="1400" b="1" dirty="0">
                <a:solidFill>
                  <a:srgbClr val="000099"/>
                </a:solidFill>
                <a:latin typeface="+mj-ea"/>
                <a:ea typeface="+mj-ea"/>
              </a:rPr>
              <a:t>: </a:t>
            </a:r>
            <a:r>
              <a:rPr lang="ko-KR" altLang="en-US" sz="1400" b="1" dirty="0">
                <a:solidFill>
                  <a:srgbClr val="000099"/>
                </a:solidFill>
                <a:latin typeface="+mj-ea"/>
                <a:ea typeface="+mj-ea"/>
              </a:rPr>
              <a:t>스마트</a:t>
            </a:r>
            <a:r>
              <a:rPr lang="en-US" altLang="ko-KR" sz="1400" b="1" dirty="0">
                <a:solidFill>
                  <a:srgbClr val="000099"/>
                </a:solidFill>
                <a:latin typeface="+mj-ea"/>
                <a:ea typeface="+mj-ea"/>
              </a:rPr>
              <a:t>TV</a:t>
            </a:r>
            <a:r>
              <a:rPr lang="ko-KR" altLang="en-US" sz="1400" b="1" dirty="0">
                <a:solidFill>
                  <a:srgbClr val="000099"/>
                </a:solidFill>
                <a:latin typeface="+mj-ea"/>
                <a:ea typeface="+mj-ea"/>
              </a:rPr>
              <a:t>미디어연구팀  김태정 연구원 </a:t>
            </a:r>
            <a:r>
              <a:rPr lang="en-US" altLang="ko-KR" sz="1400" b="1" dirty="0">
                <a:solidFill>
                  <a:srgbClr val="000099"/>
                </a:solidFill>
                <a:latin typeface="+mj-ea"/>
                <a:ea typeface="+mj-ea"/>
              </a:rPr>
              <a:t>(042-860-6452, taejungkim@etri.re.kr)</a:t>
            </a:r>
          </a:p>
        </p:txBody>
      </p:sp>
      <p:sp>
        <p:nvSpPr>
          <p:cNvPr id="14344" name="Text Box 531">
            <a:extLst>
              <a:ext uri="{FF2B5EF4-FFF2-40B4-BE49-F238E27FC236}">
                <a16:creationId xmlns:a16="http://schemas.microsoft.com/office/drawing/2014/main" id="{B057AE06-C3F8-441F-8DA7-08EB56C54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715000"/>
            <a:ext cx="16002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500" b="1">
                <a:solidFill>
                  <a:srgbClr val="3333CC"/>
                </a:solidFill>
                <a:latin typeface="Arial" panose="020B0604020202020204" pitchFamily="34" charset="0"/>
                <a:ea typeface="돋움" panose="020B0600000101010101" pitchFamily="34" charset="-127"/>
              </a:rPr>
              <a:t>www.etri.re.kr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슬라이드 번호 개체 틀 4">
            <a:extLst>
              <a:ext uri="{FF2B5EF4-FFF2-40B4-BE49-F238E27FC236}">
                <a16:creationId xmlns:a16="http://schemas.microsoft.com/office/drawing/2014/main" id="{C5F222F3-1861-4CDD-88BE-8F32219A26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E75CE8EF-26B3-476F-86D5-99444D68D397}" type="slidenum">
              <a:rPr lang="en-US" altLang="ko-KR"/>
              <a:pPr eaLnBrk="1" hangingPunct="1"/>
              <a:t>2</a:t>
            </a:fld>
            <a:endParaRPr lang="en-US" altLang="ko-KR"/>
          </a:p>
        </p:txBody>
      </p:sp>
      <p:pic>
        <p:nvPicPr>
          <p:cNvPr id="4099" name="Picture 742" descr="D:\홍보실\●홍보실 업무 자료\2003홍보실업무보고\상단 이미지(3).jpg">
            <a:extLst>
              <a:ext uri="{FF2B5EF4-FFF2-40B4-BE49-F238E27FC236}">
                <a16:creationId xmlns:a16="http://schemas.microsoft.com/office/drawing/2014/main" id="{519F88B5-90F3-4A9A-9FBC-2CBD6D383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AutoShape 743">
            <a:extLst>
              <a:ext uri="{FF2B5EF4-FFF2-40B4-BE49-F238E27FC236}">
                <a16:creationId xmlns:a16="http://schemas.microsoft.com/office/drawing/2014/main" id="{A1B0ACEC-9296-4877-87D3-DAAE0F934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0"/>
            <a:ext cx="5715000" cy="4119563"/>
          </a:xfrm>
          <a:prstGeom prst="roundRect">
            <a:avLst>
              <a:gd name="adj" fmla="val 4852"/>
            </a:avLst>
          </a:prstGeom>
          <a:solidFill>
            <a:srgbClr val="FFFFFF"/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895350" indent="-609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lvl="1" eaLnBrk="1" hangingPunct="1">
              <a:lnSpc>
                <a:spcPct val="120000"/>
              </a:lnSpc>
              <a:buClr>
                <a:srgbClr val="CC0066"/>
              </a:buClr>
            </a:pPr>
            <a:r>
              <a:rPr lang="ko-KR" altLang="en-US" sz="290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목    차</a:t>
            </a:r>
          </a:p>
          <a:p>
            <a:pPr lvl="1" eaLnBrk="1" hangingPunct="1">
              <a:lnSpc>
                <a:spcPct val="110000"/>
              </a:lnSpc>
              <a:buClr>
                <a:srgbClr val="CC0066"/>
              </a:buClr>
            </a:pPr>
            <a:r>
              <a:rPr lang="en-US" altLang="ko-KR" sz="2500" b="1">
                <a:solidFill>
                  <a:srgbClr val="FF6600"/>
                </a:solidFill>
                <a:latin typeface="Times New Roman" panose="02020603050405020304" pitchFamily="18" charset="0"/>
              </a:rPr>
              <a:t>----------------------------------------------</a:t>
            </a:r>
          </a:p>
          <a:p>
            <a:pPr lvl="1" eaLnBrk="1" hangingPunct="1">
              <a:lnSpc>
                <a:spcPct val="120000"/>
              </a:lnSpc>
              <a:buClr>
                <a:srgbClr val="CC0066"/>
              </a:buClr>
            </a:pPr>
            <a:r>
              <a:rPr lang="en-US" altLang="ko-KR" sz="2500" b="1">
                <a:latin typeface="Times New Roman" panose="02020603050405020304" pitchFamily="18" charset="0"/>
              </a:rPr>
              <a:t>1. </a:t>
            </a:r>
            <a:r>
              <a:rPr lang="ko-KR" altLang="en-US" sz="2500" b="1">
                <a:latin typeface="Times New Roman" panose="02020603050405020304" pitchFamily="18" charset="0"/>
              </a:rPr>
              <a:t>기술의 개요</a:t>
            </a:r>
          </a:p>
          <a:p>
            <a:pPr lvl="1" eaLnBrk="1" hangingPunct="1">
              <a:lnSpc>
                <a:spcPct val="120000"/>
              </a:lnSpc>
              <a:buClr>
                <a:srgbClr val="CC0066"/>
              </a:buClr>
            </a:pPr>
            <a:r>
              <a:rPr lang="en-US" altLang="ko-KR" sz="2500" b="1">
                <a:latin typeface="Times New Roman" panose="02020603050405020304" pitchFamily="18" charset="0"/>
              </a:rPr>
              <a:t>2. </a:t>
            </a:r>
            <a:r>
              <a:rPr lang="ko-KR" altLang="en-US" sz="2500" b="1">
                <a:latin typeface="Times New Roman" panose="02020603050405020304" pitchFamily="18" charset="0"/>
              </a:rPr>
              <a:t>기술이전 내용 및 범위</a:t>
            </a:r>
          </a:p>
          <a:p>
            <a:pPr lvl="1" eaLnBrk="1" hangingPunct="1">
              <a:lnSpc>
                <a:spcPct val="120000"/>
              </a:lnSpc>
              <a:buClr>
                <a:srgbClr val="CC0066"/>
              </a:buClr>
            </a:pPr>
            <a:r>
              <a:rPr lang="en-US" altLang="ko-KR" sz="2500" b="1">
                <a:latin typeface="Times New Roman" panose="02020603050405020304" pitchFamily="18" charset="0"/>
              </a:rPr>
              <a:t>3. </a:t>
            </a:r>
            <a:r>
              <a:rPr lang="ko-KR" altLang="en-US" sz="2500" b="1">
                <a:latin typeface="Times New Roman" panose="02020603050405020304" pitchFamily="18" charset="0"/>
              </a:rPr>
              <a:t>경쟁기술과 비교</a:t>
            </a:r>
          </a:p>
          <a:p>
            <a:pPr lvl="1" eaLnBrk="1" hangingPunct="1">
              <a:lnSpc>
                <a:spcPct val="120000"/>
              </a:lnSpc>
              <a:buClr>
                <a:srgbClr val="CC0066"/>
              </a:buClr>
            </a:pPr>
            <a:r>
              <a:rPr lang="en-US" altLang="ko-KR" sz="2500" b="1">
                <a:latin typeface="Times New Roman" panose="02020603050405020304" pitchFamily="18" charset="0"/>
              </a:rPr>
              <a:t>4. </a:t>
            </a:r>
            <a:r>
              <a:rPr lang="ko-KR" altLang="en-US" sz="2500" b="1">
                <a:latin typeface="Times New Roman" panose="02020603050405020304" pitchFamily="18" charset="0"/>
              </a:rPr>
              <a:t>기술의 사업성 </a:t>
            </a:r>
            <a:endParaRPr lang="en-US" altLang="ko-KR" sz="2500" b="1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120000"/>
              </a:lnSpc>
              <a:buClr>
                <a:srgbClr val="CC0066"/>
              </a:buClr>
            </a:pPr>
            <a:r>
              <a:rPr lang="ko-KR" altLang="en-US" sz="2500" b="1">
                <a:latin typeface="Times New Roman" panose="02020603050405020304" pitchFamily="18" charset="0"/>
              </a:rPr>
              <a:t> </a:t>
            </a:r>
            <a:r>
              <a:rPr lang="en-US" altLang="ko-KR" sz="2500" b="1">
                <a:latin typeface="Times New Roman" panose="02020603050405020304" pitchFamily="18" charset="0"/>
              </a:rPr>
              <a:t>- </a:t>
            </a:r>
            <a:r>
              <a:rPr lang="ko-KR" altLang="en-US" sz="2500" b="1">
                <a:latin typeface="Times New Roman" panose="02020603050405020304" pitchFamily="18" charset="0"/>
              </a:rPr>
              <a:t>활용분야 및 기대효과</a:t>
            </a:r>
          </a:p>
          <a:p>
            <a:pPr lvl="1" eaLnBrk="1" hangingPunct="1">
              <a:lnSpc>
                <a:spcPct val="120000"/>
              </a:lnSpc>
              <a:buClr>
                <a:srgbClr val="CC0066"/>
              </a:buClr>
            </a:pPr>
            <a:r>
              <a:rPr lang="en-US" altLang="ko-KR" sz="2500" b="1">
                <a:latin typeface="Times New Roman" panose="02020603050405020304" pitchFamily="18" charset="0"/>
              </a:rPr>
              <a:t>5. </a:t>
            </a:r>
            <a:r>
              <a:rPr lang="ko-KR" altLang="en-US" sz="2500" b="1">
                <a:latin typeface="Times New Roman" panose="02020603050405020304" pitchFamily="18" charset="0"/>
              </a:rPr>
              <a:t>국내외 시장 동향</a:t>
            </a:r>
          </a:p>
        </p:txBody>
      </p:sp>
      <p:sp>
        <p:nvSpPr>
          <p:cNvPr id="7" name="Text Box 2061">
            <a:extLst>
              <a:ext uri="{FF2B5EF4-FFF2-40B4-BE49-F238E27FC236}">
                <a16:creationId xmlns:a16="http://schemas.microsoft.com/office/drawing/2014/main" id="{E5F1EC66-6BD7-473D-8C60-15ABF580A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6400800"/>
            <a:ext cx="3573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차세대스마트</a:t>
            </a: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TV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연구단</a:t>
            </a: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방송통신미디어연구부문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슬라이드 번호 개체 틀 4">
            <a:extLst>
              <a:ext uri="{FF2B5EF4-FFF2-40B4-BE49-F238E27FC236}">
                <a16:creationId xmlns:a16="http://schemas.microsoft.com/office/drawing/2014/main" id="{9506B48C-C810-4B5A-9557-45CFB6916D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0275" y="6399213"/>
            <a:ext cx="288925" cy="307975"/>
          </a:xfr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472D76A3-468C-42B3-8BCE-94FB70D17974}" type="slidenum">
              <a:rPr lang="en-US" altLang="ko-KR">
                <a:latin typeface="맑은 고딕" panose="020B0503020000020004" pitchFamily="34" charset="-127"/>
                <a:ea typeface="맑은 고딕" panose="020B0503020000020004" pitchFamily="34" charset="-127"/>
              </a:rPr>
              <a:pPr eaLnBrk="1" hangingPunct="1"/>
              <a:t>3</a:t>
            </a:fld>
            <a:endParaRPr lang="en-US" altLang="ko-KR"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AE2632B4-7D9A-42F3-BB2E-C573DD781B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5867400" cy="5191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dirty="0">
                <a:solidFill>
                  <a:srgbClr val="4D4D4D"/>
                </a:solidFill>
                <a:latin typeface="+mj-ea"/>
              </a:rPr>
              <a:t>1</a:t>
            </a:r>
            <a:r>
              <a:rPr lang="en-US" altLang="ko-KR" sz="2600" dirty="0">
                <a:solidFill>
                  <a:srgbClr val="4D4D4D"/>
                </a:solidFill>
                <a:latin typeface="+mj-ea"/>
              </a:rPr>
              <a:t>. </a:t>
            </a:r>
            <a:r>
              <a:rPr lang="ko-KR" altLang="en-US" sz="2600" dirty="0">
                <a:solidFill>
                  <a:srgbClr val="4D4D4D"/>
                </a:solidFill>
                <a:latin typeface="+mj-ea"/>
              </a:rPr>
              <a:t>기술의 개요</a:t>
            </a:r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id="{8D6BC666-20A4-46AE-8CA6-9DE2ECD1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341438"/>
            <a:ext cx="77724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ko-KR" altLang="ko-KR" b="1" dirty="0" err="1">
                <a:solidFill>
                  <a:srgbClr val="CC0066"/>
                </a:solidFill>
                <a:latin typeface="+mn-ea"/>
                <a:ea typeface="+mn-ea"/>
              </a:rPr>
              <a:t>기술이전명</a:t>
            </a:r>
            <a:r>
              <a:rPr lang="en-US" altLang="ko-KR" b="1" dirty="0">
                <a:solidFill>
                  <a:srgbClr val="CC0066"/>
                </a:solidFill>
                <a:latin typeface="+mn-ea"/>
                <a:ea typeface="+mn-ea"/>
              </a:rPr>
              <a:t> </a:t>
            </a:r>
          </a:p>
          <a:p>
            <a:pPr marL="800100" lvl="1" indent="-34290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v"/>
              <a:defRPr/>
            </a:pPr>
            <a:r>
              <a:rPr lang="ko-KR" altLang="en-US" sz="1600" b="1" dirty="0" err="1">
                <a:latin typeface="+mn-ea"/>
                <a:ea typeface="+mn-ea"/>
              </a:rPr>
              <a:t>다계층</a:t>
            </a:r>
            <a:r>
              <a:rPr lang="ko-KR" altLang="en-US" sz="1600" b="1" dirty="0">
                <a:latin typeface="+mn-ea"/>
                <a:ea typeface="+mn-ea"/>
              </a:rPr>
              <a:t> 영상부호화 기반 </a:t>
            </a:r>
            <a:r>
              <a:rPr lang="ko-KR" altLang="en-US" sz="1600" b="1" dirty="0" err="1">
                <a:latin typeface="+mn-ea"/>
                <a:ea typeface="+mn-ea"/>
              </a:rPr>
              <a:t>하이브리드</a:t>
            </a:r>
            <a:r>
              <a:rPr lang="ko-KR" altLang="en-US" sz="1600" b="1" dirty="0">
                <a:latin typeface="+mn-ea"/>
                <a:ea typeface="+mn-ea"/>
              </a:rPr>
              <a:t> </a:t>
            </a:r>
            <a:r>
              <a:rPr lang="en-US" altLang="ko-KR" sz="1600" b="1" dirty="0">
                <a:latin typeface="+mn-ea"/>
                <a:ea typeface="+mn-ea"/>
              </a:rPr>
              <a:t>3D </a:t>
            </a:r>
            <a:r>
              <a:rPr lang="ko-KR" altLang="en-US" sz="1600" b="1" dirty="0">
                <a:latin typeface="+mn-ea"/>
                <a:ea typeface="+mn-ea"/>
              </a:rPr>
              <a:t>전송 기술</a:t>
            </a:r>
            <a:endParaRPr lang="en-US" altLang="ko-KR" sz="1600" b="1" dirty="0">
              <a:latin typeface="+mn-ea"/>
              <a:ea typeface="+mn-ea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ko-KR" altLang="en-US" b="1" dirty="0">
                <a:solidFill>
                  <a:srgbClr val="CC0066"/>
                </a:solidFill>
                <a:latin typeface="+mn-ea"/>
                <a:ea typeface="+mn-ea"/>
              </a:rPr>
              <a:t>목적</a:t>
            </a:r>
            <a:endParaRPr lang="en-US" altLang="ko-KR" b="1" dirty="0">
              <a:solidFill>
                <a:srgbClr val="CC0066"/>
              </a:solidFill>
              <a:latin typeface="+mn-ea"/>
              <a:ea typeface="+mn-ea"/>
            </a:endParaRPr>
          </a:p>
          <a:p>
            <a:pPr marL="742950" lvl="1" indent="-28575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v"/>
              <a:defRPr/>
            </a:pPr>
            <a:r>
              <a:rPr lang="ko-KR" altLang="en-US" sz="1600" b="1" dirty="0">
                <a:latin typeface="+mn-ea"/>
                <a:ea typeface="+mn-ea"/>
              </a:rPr>
              <a:t>제한된 방송 시스템에서 인터넷을 활용하여 고품질 또는 </a:t>
            </a:r>
            <a:r>
              <a:rPr lang="en-US" altLang="ko-KR" sz="1600" b="1" dirty="0">
                <a:latin typeface="+mn-ea"/>
                <a:ea typeface="+mn-ea"/>
              </a:rPr>
              <a:t>3D </a:t>
            </a:r>
            <a:r>
              <a:rPr lang="ko-KR" altLang="en-US" sz="1600" b="1" dirty="0">
                <a:latin typeface="+mn-ea"/>
                <a:ea typeface="+mn-ea"/>
              </a:rPr>
              <a:t>영상을 서비스하기 위한 기술</a:t>
            </a:r>
            <a:endParaRPr lang="en-US" altLang="ko-KR" sz="1600" b="1" dirty="0">
              <a:latin typeface="+mn-ea"/>
              <a:ea typeface="+mn-ea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ko-KR" altLang="en-US" b="1" dirty="0">
                <a:solidFill>
                  <a:srgbClr val="CC0066"/>
                </a:solidFill>
                <a:latin typeface="+mn-ea"/>
                <a:ea typeface="+mn-ea"/>
              </a:rPr>
              <a:t>개요</a:t>
            </a:r>
            <a:endParaRPr lang="en-US" altLang="ko-KR" b="1" dirty="0">
              <a:solidFill>
                <a:srgbClr val="CC0066"/>
              </a:solidFill>
              <a:latin typeface="+mn-ea"/>
              <a:ea typeface="+mn-ea"/>
            </a:endParaRPr>
          </a:p>
          <a:p>
            <a:pPr marL="742950" lvl="1" indent="-28575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v"/>
              <a:defRPr/>
            </a:pPr>
            <a:r>
              <a:rPr lang="ko-KR" altLang="en-US" sz="1600" b="1" dirty="0" err="1">
                <a:latin typeface="+mn-ea"/>
                <a:ea typeface="+mn-ea"/>
              </a:rPr>
              <a:t>다계층</a:t>
            </a:r>
            <a:r>
              <a:rPr lang="ko-KR" altLang="en-US" sz="1600" b="1" dirty="0">
                <a:latin typeface="+mn-ea"/>
                <a:ea typeface="+mn-ea"/>
              </a:rPr>
              <a:t> 비디오 부호화 기반의 </a:t>
            </a:r>
            <a:r>
              <a:rPr lang="en-US" altLang="ko-KR" sz="1600" b="1" dirty="0">
                <a:latin typeface="+mn-ea"/>
                <a:ea typeface="+mn-ea"/>
              </a:rPr>
              <a:t>3D </a:t>
            </a:r>
            <a:r>
              <a:rPr lang="ko-KR" altLang="en-US" sz="1600" b="1" dirty="0">
                <a:latin typeface="+mn-ea"/>
                <a:ea typeface="+mn-ea"/>
              </a:rPr>
              <a:t>동기화</a:t>
            </a:r>
            <a:r>
              <a:rPr lang="en-US" altLang="ko-KR" sz="1600" b="1" dirty="0">
                <a:latin typeface="+mn-ea"/>
                <a:ea typeface="+mn-ea"/>
              </a:rPr>
              <a:t>/</a:t>
            </a:r>
            <a:r>
              <a:rPr lang="ko-KR" altLang="en-US" sz="1600" b="1" dirty="0">
                <a:latin typeface="+mn-ea"/>
                <a:ea typeface="+mn-ea"/>
              </a:rPr>
              <a:t>재생 시스템</a:t>
            </a:r>
            <a:endParaRPr lang="en-US" altLang="ko-KR" sz="1600" b="1" dirty="0">
              <a:latin typeface="+mn-ea"/>
              <a:ea typeface="+mn-ea"/>
            </a:endParaRPr>
          </a:p>
          <a:p>
            <a:pPr marL="742950" lvl="1" indent="-28575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v"/>
              <a:defRPr/>
            </a:pPr>
            <a:r>
              <a:rPr lang="ko-KR" altLang="en-US" sz="1600" b="1" dirty="0" err="1">
                <a:latin typeface="+mn-ea"/>
                <a:ea typeface="+mn-ea"/>
              </a:rPr>
              <a:t>하이브리드</a:t>
            </a:r>
            <a:r>
              <a:rPr lang="ko-KR" altLang="en-US" sz="1600" b="1" dirty="0">
                <a:latin typeface="+mn-ea"/>
                <a:ea typeface="+mn-ea"/>
              </a:rPr>
              <a:t> 전송 시스템</a:t>
            </a:r>
            <a:endParaRPr lang="en-US" altLang="ko-KR" sz="1600" b="1" dirty="0">
              <a:latin typeface="+mn-ea"/>
              <a:ea typeface="+mn-ea"/>
            </a:endParaRPr>
          </a:p>
        </p:txBody>
      </p:sp>
      <p:sp>
        <p:nvSpPr>
          <p:cNvPr id="7" name="Text Box 2061">
            <a:extLst>
              <a:ext uri="{FF2B5EF4-FFF2-40B4-BE49-F238E27FC236}">
                <a16:creationId xmlns:a16="http://schemas.microsoft.com/office/drawing/2014/main" id="{5785FCAF-7538-4F63-AF1E-E0C733DBF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6400800"/>
            <a:ext cx="3573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차세대스마트</a:t>
            </a: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TV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연구단</a:t>
            </a: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방송통신미디어연구부문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슬라이드 번호 개체 틀 4">
            <a:extLst>
              <a:ext uri="{FF2B5EF4-FFF2-40B4-BE49-F238E27FC236}">
                <a16:creationId xmlns:a16="http://schemas.microsoft.com/office/drawing/2014/main" id="{AF236547-684E-4771-940D-EAB04A9320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0275" y="6399213"/>
            <a:ext cx="288925" cy="307975"/>
          </a:xfr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0B6B0C85-605E-41EA-BC5B-EF09175F2FE2}" type="slidenum">
              <a:rPr lang="en-US" altLang="ko-KR">
                <a:latin typeface="맑은 고딕" panose="020B0503020000020004" pitchFamily="34" charset="-127"/>
                <a:ea typeface="맑은 고딕" panose="020B0503020000020004" pitchFamily="34" charset="-127"/>
              </a:rPr>
              <a:pPr eaLnBrk="1" hangingPunct="1"/>
              <a:t>4</a:t>
            </a:fld>
            <a:endParaRPr lang="en-US" altLang="ko-KR"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B75B146C-D182-4BE8-BB7C-0BB2B31DE2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5867400" cy="5191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dirty="0">
                <a:solidFill>
                  <a:srgbClr val="4D4D4D"/>
                </a:solidFill>
                <a:latin typeface="+mj-ea"/>
              </a:rPr>
              <a:t>1</a:t>
            </a:r>
            <a:r>
              <a:rPr lang="en-US" altLang="ko-KR" sz="2600" dirty="0">
                <a:solidFill>
                  <a:srgbClr val="4D4D4D"/>
                </a:solidFill>
                <a:latin typeface="+mj-ea"/>
              </a:rPr>
              <a:t>. </a:t>
            </a:r>
            <a:r>
              <a:rPr lang="ko-KR" altLang="en-US" sz="2600" dirty="0">
                <a:solidFill>
                  <a:srgbClr val="4D4D4D"/>
                </a:solidFill>
                <a:latin typeface="+mj-ea"/>
              </a:rPr>
              <a:t>기술의 개요</a:t>
            </a:r>
            <a:r>
              <a:rPr lang="en-US" altLang="ko-KR" sz="2600" dirty="0">
                <a:solidFill>
                  <a:srgbClr val="4D4D4D"/>
                </a:solidFill>
                <a:latin typeface="+mj-ea"/>
              </a:rPr>
              <a:t>-1</a:t>
            </a:r>
            <a:endParaRPr lang="ko-KR" altLang="en-US" sz="2600" dirty="0">
              <a:solidFill>
                <a:srgbClr val="4D4D4D"/>
              </a:solidFill>
              <a:latin typeface="+mj-ea"/>
            </a:endParaRPr>
          </a:p>
        </p:txBody>
      </p:sp>
      <p:sp>
        <p:nvSpPr>
          <p:cNvPr id="2" name="Rectangle 48">
            <a:extLst>
              <a:ext uri="{FF2B5EF4-FFF2-40B4-BE49-F238E27FC236}">
                <a16:creationId xmlns:a16="http://schemas.microsoft.com/office/drawing/2014/main" id="{9CBC41DE-426B-48CD-AB57-10E270EE9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3" name="Rectangle 5">
            <a:extLst>
              <a:ext uri="{FF2B5EF4-FFF2-40B4-BE49-F238E27FC236}">
                <a16:creationId xmlns:a16="http://schemas.microsoft.com/office/drawing/2014/main" id="{D7602049-7CE5-4A05-9766-6DA11EFC1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724400"/>
            <a:ext cx="87852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ko-KR" altLang="en-US" b="1" dirty="0" err="1">
                <a:solidFill>
                  <a:srgbClr val="CC0066"/>
                </a:solidFill>
                <a:latin typeface="+mn-ea"/>
                <a:ea typeface="+mn-ea"/>
              </a:rPr>
              <a:t>다계층</a:t>
            </a:r>
            <a:r>
              <a:rPr lang="ko-KR" altLang="en-US" b="1" dirty="0">
                <a:solidFill>
                  <a:srgbClr val="CC0066"/>
                </a:solidFill>
                <a:latin typeface="+mn-ea"/>
                <a:ea typeface="+mn-ea"/>
              </a:rPr>
              <a:t> 비디오 기반 </a:t>
            </a:r>
            <a:r>
              <a:rPr lang="en-US" altLang="ko-KR" b="1" dirty="0">
                <a:solidFill>
                  <a:srgbClr val="CC0066"/>
                </a:solidFill>
                <a:latin typeface="+mn-ea"/>
                <a:ea typeface="+mn-ea"/>
              </a:rPr>
              <a:t>3D </a:t>
            </a:r>
            <a:r>
              <a:rPr lang="ko-KR" altLang="en-US" b="1" dirty="0">
                <a:solidFill>
                  <a:srgbClr val="CC0066"/>
                </a:solidFill>
                <a:latin typeface="+mn-ea"/>
                <a:ea typeface="+mn-ea"/>
              </a:rPr>
              <a:t>동기화</a:t>
            </a:r>
            <a:r>
              <a:rPr lang="en-US" altLang="ko-KR" b="1" dirty="0">
                <a:solidFill>
                  <a:srgbClr val="CC0066"/>
                </a:solidFill>
                <a:latin typeface="+mn-ea"/>
                <a:ea typeface="+mn-ea"/>
              </a:rPr>
              <a:t>/</a:t>
            </a:r>
            <a:r>
              <a:rPr lang="ko-KR" altLang="en-US" b="1" dirty="0">
                <a:solidFill>
                  <a:srgbClr val="CC0066"/>
                </a:solidFill>
                <a:latin typeface="+mn-ea"/>
                <a:ea typeface="+mn-ea"/>
              </a:rPr>
              <a:t>재생 시스템</a:t>
            </a:r>
            <a:endParaRPr lang="en-US" altLang="ko-KR" b="1" dirty="0">
              <a:solidFill>
                <a:srgbClr val="CC0066"/>
              </a:solidFill>
              <a:latin typeface="+mn-ea"/>
              <a:ea typeface="+mn-ea"/>
            </a:endParaRPr>
          </a:p>
          <a:p>
            <a:pPr marL="800100" lvl="1" indent="-34290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v"/>
              <a:defRPr/>
            </a:pPr>
            <a:r>
              <a:rPr lang="ko-KR" altLang="en-US" sz="1400" b="1" dirty="0">
                <a:latin typeface="+mn-ea"/>
                <a:ea typeface="+mn-ea"/>
              </a:rPr>
              <a:t>방송망으로 수신되는 기저 계층과 인터넷으로 수신되는 향상 계층을 동기화</a:t>
            </a:r>
            <a:endParaRPr lang="en-US" altLang="ko-KR" sz="1400" b="1" dirty="0">
              <a:latin typeface="+mn-ea"/>
              <a:ea typeface="+mn-ea"/>
            </a:endParaRPr>
          </a:p>
          <a:p>
            <a:pPr marL="800100" lvl="1" indent="-34290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v"/>
              <a:defRPr/>
            </a:pPr>
            <a:r>
              <a:rPr lang="en-US" altLang="ko-KR" sz="1400" b="1" dirty="0">
                <a:latin typeface="+mn-ea"/>
                <a:ea typeface="+mn-ea"/>
              </a:rPr>
              <a:t>2D </a:t>
            </a:r>
            <a:r>
              <a:rPr lang="ko-KR" altLang="en-US" sz="1400" b="1" dirty="0">
                <a:latin typeface="+mn-ea"/>
                <a:ea typeface="+mn-ea"/>
              </a:rPr>
              <a:t>호환 </a:t>
            </a:r>
            <a:r>
              <a:rPr lang="en-US" altLang="ko-KR" sz="1400" b="1" dirty="0">
                <a:latin typeface="+mn-ea"/>
                <a:ea typeface="+mn-ea"/>
              </a:rPr>
              <a:t>3D </a:t>
            </a:r>
            <a:r>
              <a:rPr lang="ko-KR" altLang="en-US" sz="1400" b="1" dirty="0">
                <a:latin typeface="+mn-ea"/>
                <a:ea typeface="+mn-ea"/>
              </a:rPr>
              <a:t>재생 시스템</a:t>
            </a:r>
            <a:endParaRPr lang="en-US" altLang="ko-KR" sz="1400" b="1" dirty="0">
              <a:latin typeface="+mn-ea"/>
              <a:ea typeface="+mn-ea"/>
            </a:endParaRP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1DE43BF5-9DD5-4CCD-A600-182D69F91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6151" name="_x180029888" descr="EMB0000071815aa">
            <a:extLst>
              <a:ext uri="{FF2B5EF4-FFF2-40B4-BE49-F238E27FC236}">
                <a16:creationId xmlns:a16="http://schemas.microsoft.com/office/drawing/2014/main" id="{97CD0944-790B-467D-AD5C-80EF0A6C1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12875"/>
            <a:ext cx="5380038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061">
            <a:extLst>
              <a:ext uri="{FF2B5EF4-FFF2-40B4-BE49-F238E27FC236}">
                <a16:creationId xmlns:a16="http://schemas.microsoft.com/office/drawing/2014/main" id="{9EB01D3A-D04D-42EA-92DB-DA430703F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6400800"/>
            <a:ext cx="3573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차세대스마트</a:t>
            </a: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TV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연구단</a:t>
            </a: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방송통신미디어연구부문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슬라이드 번호 개체 틀 4">
            <a:extLst>
              <a:ext uri="{FF2B5EF4-FFF2-40B4-BE49-F238E27FC236}">
                <a16:creationId xmlns:a16="http://schemas.microsoft.com/office/drawing/2014/main" id="{382172AE-2E91-4740-892C-A3FB66ECFC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0275" y="6399213"/>
            <a:ext cx="288925" cy="307975"/>
          </a:xfr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92A656E1-F0EA-463C-BCE3-414121B87FED}" type="slidenum">
              <a:rPr lang="en-US" altLang="ko-KR">
                <a:latin typeface="맑은 고딕" panose="020B0503020000020004" pitchFamily="34" charset="-127"/>
                <a:ea typeface="맑은 고딕" panose="020B0503020000020004" pitchFamily="34" charset="-127"/>
              </a:rPr>
              <a:pPr eaLnBrk="1" hangingPunct="1"/>
              <a:t>5</a:t>
            </a:fld>
            <a:endParaRPr lang="en-US" altLang="ko-KR"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C20EC2BD-C55E-4A78-8058-E8B4F3758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5867400" cy="5191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dirty="0">
                <a:solidFill>
                  <a:srgbClr val="4D4D4D"/>
                </a:solidFill>
                <a:latin typeface="+mj-ea"/>
              </a:rPr>
              <a:t>1</a:t>
            </a:r>
            <a:r>
              <a:rPr lang="en-US" altLang="ko-KR" sz="2600" dirty="0">
                <a:solidFill>
                  <a:srgbClr val="4D4D4D"/>
                </a:solidFill>
                <a:latin typeface="+mj-ea"/>
              </a:rPr>
              <a:t>. </a:t>
            </a:r>
            <a:r>
              <a:rPr lang="ko-KR" altLang="en-US" sz="2600" dirty="0">
                <a:solidFill>
                  <a:srgbClr val="4D4D4D"/>
                </a:solidFill>
                <a:latin typeface="+mj-ea"/>
              </a:rPr>
              <a:t>기술의 개요</a:t>
            </a:r>
            <a:r>
              <a:rPr lang="en-US" altLang="ko-KR" sz="2600" dirty="0">
                <a:solidFill>
                  <a:srgbClr val="4D4D4D"/>
                </a:solidFill>
                <a:latin typeface="+mj-ea"/>
              </a:rPr>
              <a:t>-2</a:t>
            </a:r>
            <a:endParaRPr lang="ko-KR" altLang="en-US" sz="2600" dirty="0">
              <a:solidFill>
                <a:srgbClr val="4D4D4D"/>
              </a:solidFill>
              <a:latin typeface="+mj-ea"/>
            </a:endParaRPr>
          </a:p>
        </p:txBody>
      </p:sp>
      <p:sp>
        <p:nvSpPr>
          <p:cNvPr id="2" name="Rectangle 48">
            <a:extLst>
              <a:ext uri="{FF2B5EF4-FFF2-40B4-BE49-F238E27FC236}">
                <a16:creationId xmlns:a16="http://schemas.microsoft.com/office/drawing/2014/main" id="{C4CCD16D-3958-4F05-9CB4-B0A1BCCE5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3" name="Rectangle 5">
            <a:extLst>
              <a:ext uri="{FF2B5EF4-FFF2-40B4-BE49-F238E27FC236}">
                <a16:creationId xmlns:a16="http://schemas.microsoft.com/office/drawing/2014/main" id="{CB25C88A-FDCA-4E28-90A3-343FFB6A3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724400"/>
            <a:ext cx="87852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ko-KR" altLang="en-US" b="1" dirty="0" err="1">
                <a:solidFill>
                  <a:srgbClr val="CC0066"/>
                </a:solidFill>
                <a:latin typeface="+mn-ea"/>
                <a:ea typeface="+mn-ea"/>
              </a:rPr>
              <a:t>하이브리드</a:t>
            </a:r>
            <a:r>
              <a:rPr lang="ko-KR" altLang="en-US" b="1" dirty="0">
                <a:solidFill>
                  <a:srgbClr val="CC0066"/>
                </a:solidFill>
                <a:latin typeface="+mn-ea"/>
                <a:ea typeface="+mn-ea"/>
              </a:rPr>
              <a:t> 전송 시스템</a:t>
            </a:r>
            <a:endParaRPr lang="en-US" altLang="ko-KR" b="1" dirty="0">
              <a:solidFill>
                <a:srgbClr val="CC0066"/>
              </a:solidFill>
              <a:latin typeface="+mn-ea"/>
              <a:ea typeface="+mn-ea"/>
            </a:endParaRPr>
          </a:p>
          <a:p>
            <a:pPr marL="800100" lvl="1" indent="-34290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v"/>
              <a:defRPr/>
            </a:pPr>
            <a:r>
              <a:rPr lang="ko-KR" altLang="en-US" sz="1400" b="1" dirty="0">
                <a:latin typeface="+mn-ea"/>
                <a:ea typeface="+mn-ea"/>
              </a:rPr>
              <a:t>방송망 전송을 위한 </a:t>
            </a:r>
            <a:r>
              <a:rPr lang="en-US" altLang="ko-KR" sz="1400" b="1" dirty="0">
                <a:latin typeface="+mn-ea"/>
                <a:ea typeface="+mn-ea"/>
              </a:rPr>
              <a:t>MPEG-2 TS </a:t>
            </a:r>
            <a:r>
              <a:rPr lang="ko-KR" altLang="en-US" sz="1400" b="1" dirty="0">
                <a:latin typeface="+mn-ea"/>
                <a:ea typeface="+mn-ea"/>
              </a:rPr>
              <a:t>시스템</a:t>
            </a:r>
            <a:endParaRPr lang="en-US" altLang="ko-KR" sz="1400" b="1" dirty="0">
              <a:latin typeface="+mn-ea"/>
              <a:ea typeface="+mn-ea"/>
            </a:endParaRPr>
          </a:p>
          <a:p>
            <a:pPr marL="800100" lvl="1" indent="-34290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v"/>
              <a:defRPr/>
            </a:pPr>
            <a:r>
              <a:rPr lang="ko-KR" altLang="en-US" sz="1400" b="1" dirty="0">
                <a:latin typeface="+mn-ea"/>
                <a:ea typeface="+mn-ea"/>
              </a:rPr>
              <a:t>인터넷 전송을 위한 </a:t>
            </a:r>
            <a:r>
              <a:rPr lang="en-US" altLang="ko-KR" sz="1400" b="1" dirty="0">
                <a:latin typeface="+mn-ea"/>
                <a:ea typeface="+mn-ea"/>
              </a:rPr>
              <a:t>DASH </a:t>
            </a:r>
            <a:r>
              <a:rPr lang="ko-KR" altLang="en-US" sz="1400" b="1" dirty="0">
                <a:latin typeface="+mn-ea"/>
                <a:ea typeface="+mn-ea"/>
              </a:rPr>
              <a:t>시스템</a:t>
            </a:r>
            <a:endParaRPr lang="en-US" altLang="ko-KR" sz="1400" b="1" dirty="0">
              <a:latin typeface="+mn-ea"/>
              <a:ea typeface="+mn-ea"/>
            </a:endParaRP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407A8537-5FFD-4A62-AA8C-2E4CE03A9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B2B1CC7-2AB8-4DF1-9846-220854B40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7176" name="_x180031248" descr="EMB0000071815ad">
            <a:extLst>
              <a:ext uri="{FF2B5EF4-FFF2-40B4-BE49-F238E27FC236}">
                <a16:creationId xmlns:a16="http://schemas.microsoft.com/office/drawing/2014/main" id="{C1D83341-A849-42C6-9BE0-E307CFE71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84313"/>
            <a:ext cx="538003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061">
            <a:extLst>
              <a:ext uri="{FF2B5EF4-FFF2-40B4-BE49-F238E27FC236}">
                <a16:creationId xmlns:a16="http://schemas.microsoft.com/office/drawing/2014/main" id="{FB68C0F7-7D64-46CB-92DE-912471D65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6400800"/>
            <a:ext cx="3573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차세대스마트</a:t>
            </a: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TV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연구단</a:t>
            </a: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방송통신미디어연구부문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슬라이드 번호 개체 틀 4">
            <a:extLst>
              <a:ext uri="{FF2B5EF4-FFF2-40B4-BE49-F238E27FC236}">
                <a16:creationId xmlns:a16="http://schemas.microsoft.com/office/drawing/2014/main" id="{CB070CED-D6D8-45B4-9BC5-0E0985820F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0275" y="6399213"/>
            <a:ext cx="288925" cy="307975"/>
          </a:xfr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4BB3D66D-086C-4CA2-BD65-0503C3227E19}" type="slidenum">
              <a:rPr lang="en-US" altLang="ko-KR">
                <a:latin typeface="맑은 고딕" panose="020B0503020000020004" pitchFamily="34" charset="-127"/>
                <a:ea typeface="맑은 고딕" panose="020B0503020000020004" pitchFamily="34" charset="-127"/>
              </a:rPr>
              <a:pPr eaLnBrk="1" hangingPunct="1"/>
              <a:t>6</a:t>
            </a:fld>
            <a:endParaRPr lang="en-US" altLang="ko-KR"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CA718063-70AB-497F-9990-BB05954F7C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dirty="0">
                <a:solidFill>
                  <a:srgbClr val="4D4D4D"/>
                </a:solidFill>
                <a:latin typeface="+mj-ea"/>
              </a:rPr>
              <a:t>2</a:t>
            </a:r>
            <a:r>
              <a:rPr lang="en-US" altLang="ko-KR" sz="2600" dirty="0">
                <a:solidFill>
                  <a:srgbClr val="4D4D4D"/>
                </a:solidFill>
                <a:latin typeface="+mj-ea"/>
              </a:rPr>
              <a:t>. </a:t>
            </a:r>
            <a:r>
              <a:rPr lang="ko-KR" altLang="en-US" sz="2600" dirty="0">
                <a:solidFill>
                  <a:srgbClr val="4D4D4D"/>
                </a:solidFill>
                <a:latin typeface="+mj-ea"/>
              </a:rPr>
              <a:t>기술이전 내용 및 범위</a:t>
            </a: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CD9CE27B-C10D-4794-A154-864084C3B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11D45FE2-A3FF-43E2-8904-D63C98A94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341438"/>
            <a:ext cx="77724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ko-KR" altLang="ko-KR" b="1" dirty="0">
                <a:solidFill>
                  <a:srgbClr val="CC0066"/>
                </a:solidFill>
                <a:latin typeface="+mn-ea"/>
                <a:ea typeface="+mn-ea"/>
              </a:rPr>
              <a:t>기술이전</a:t>
            </a:r>
            <a:r>
              <a:rPr lang="en-US" altLang="ko-KR" b="1" dirty="0">
                <a:solidFill>
                  <a:srgbClr val="CC0066"/>
                </a:solidFill>
                <a:latin typeface="+mn-ea"/>
                <a:ea typeface="+mn-ea"/>
              </a:rPr>
              <a:t> </a:t>
            </a:r>
            <a:r>
              <a:rPr lang="ko-KR" altLang="en-US" b="1" dirty="0">
                <a:solidFill>
                  <a:srgbClr val="CC0066"/>
                </a:solidFill>
                <a:latin typeface="+mn-ea"/>
                <a:ea typeface="+mn-ea"/>
              </a:rPr>
              <a:t>내용</a:t>
            </a:r>
            <a:r>
              <a:rPr lang="en-US" altLang="ko-KR" b="1" dirty="0">
                <a:solidFill>
                  <a:srgbClr val="CC0066"/>
                </a:solidFill>
                <a:latin typeface="+mn-ea"/>
                <a:ea typeface="+mn-ea"/>
              </a:rPr>
              <a:t> </a:t>
            </a:r>
          </a:p>
          <a:p>
            <a:pPr marL="800100" lvl="1" indent="-34290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v"/>
              <a:defRPr/>
            </a:pPr>
            <a:r>
              <a:rPr lang="ko-KR" altLang="en-US" sz="1600" b="1" dirty="0" err="1">
                <a:latin typeface="+mn-ea"/>
                <a:ea typeface="+mn-ea"/>
              </a:rPr>
              <a:t>다계층</a:t>
            </a:r>
            <a:r>
              <a:rPr lang="ko-KR" altLang="en-US" sz="1600" b="1" dirty="0">
                <a:latin typeface="+mn-ea"/>
                <a:ea typeface="+mn-ea"/>
              </a:rPr>
              <a:t> 비디오 기반 </a:t>
            </a:r>
            <a:r>
              <a:rPr lang="en-US" altLang="ko-KR" sz="1600" b="1" dirty="0">
                <a:latin typeface="+mn-ea"/>
                <a:ea typeface="+mn-ea"/>
              </a:rPr>
              <a:t>3D </a:t>
            </a:r>
            <a:r>
              <a:rPr lang="ko-KR" altLang="en-US" sz="1600" b="1" dirty="0">
                <a:latin typeface="+mn-ea"/>
                <a:ea typeface="+mn-ea"/>
              </a:rPr>
              <a:t>재생 시스템</a:t>
            </a:r>
            <a:endParaRPr lang="en-US" altLang="ko-KR" sz="1600" b="1" dirty="0">
              <a:latin typeface="+mn-ea"/>
              <a:ea typeface="+mn-ea"/>
            </a:endParaRPr>
          </a:p>
          <a:p>
            <a:pPr marL="1257300" lvl="2" indent="-34290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ü"/>
              <a:defRPr/>
            </a:pPr>
            <a:r>
              <a:rPr lang="ko-KR" altLang="en-US" sz="1400" b="1" dirty="0" err="1">
                <a:latin typeface="+mn-ea"/>
                <a:ea typeface="+mn-ea"/>
              </a:rPr>
              <a:t>다계층</a:t>
            </a:r>
            <a:r>
              <a:rPr lang="ko-KR" altLang="en-US" sz="1400" b="1" dirty="0">
                <a:latin typeface="+mn-ea"/>
                <a:ea typeface="+mn-ea"/>
              </a:rPr>
              <a:t> 비디오 기반 </a:t>
            </a:r>
            <a:r>
              <a:rPr lang="en-US" altLang="ko-KR" sz="1400" b="1" dirty="0">
                <a:latin typeface="+mn-ea"/>
                <a:ea typeface="+mn-ea"/>
              </a:rPr>
              <a:t>Full-HD </a:t>
            </a:r>
            <a:r>
              <a:rPr lang="ko-KR" altLang="en-US" sz="1400" b="1" dirty="0">
                <a:latin typeface="+mn-ea"/>
                <a:ea typeface="+mn-ea"/>
              </a:rPr>
              <a:t>실시간 </a:t>
            </a:r>
            <a:r>
              <a:rPr lang="ko-KR" altLang="en-US" sz="1400" b="1" dirty="0" err="1">
                <a:latin typeface="+mn-ea"/>
                <a:ea typeface="+mn-ea"/>
              </a:rPr>
              <a:t>복호기</a:t>
            </a:r>
            <a:r>
              <a:rPr lang="ko-KR" altLang="en-US" sz="1400" b="1" dirty="0">
                <a:latin typeface="+mn-ea"/>
                <a:ea typeface="+mn-ea"/>
              </a:rPr>
              <a:t> 기능</a:t>
            </a:r>
            <a:r>
              <a:rPr lang="en-US" altLang="ko-KR" sz="1400" b="1" dirty="0">
                <a:latin typeface="+mn-ea"/>
                <a:ea typeface="+mn-ea"/>
              </a:rPr>
              <a:t> </a:t>
            </a:r>
          </a:p>
          <a:p>
            <a:pPr marL="1257300" lvl="2" indent="-34290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ü"/>
              <a:defRPr/>
            </a:pPr>
            <a:r>
              <a:rPr lang="ko-KR" altLang="en-US" sz="1400" b="1" dirty="0">
                <a:latin typeface="+mn-ea"/>
                <a:ea typeface="+mn-ea"/>
              </a:rPr>
              <a:t>인터넷 </a:t>
            </a:r>
            <a:r>
              <a:rPr lang="ko-KR" altLang="en-US" sz="1400" b="1" dirty="0" err="1">
                <a:latin typeface="+mn-ea"/>
                <a:ea typeface="+mn-ea"/>
              </a:rPr>
              <a:t>콘텐츠와</a:t>
            </a:r>
            <a:r>
              <a:rPr lang="ko-KR" altLang="en-US" sz="1400" b="1" dirty="0">
                <a:latin typeface="+mn-ea"/>
                <a:ea typeface="+mn-ea"/>
              </a:rPr>
              <a:t> 방송 </a:t>
            </a:r>
            <a:r>
              <a:rPr lang="ko-KR" altLang="en-US" sz="1400" b="1" dirty="0" err="1">
                <a:latin typeface="+mn-ea"/>
                <a:ea typeface="+mn-ea"/>
              </a:rPr>
              <a:t>콘텐츠</a:t>
            </a:r>
            <a:r>
              <a:rPr lang="ko-KR" altLang="en-US" sz="1400" b="1" dirty="0">
                <a:latin typeface="+mn-ea"/>
                <a:ea typeface="+mn-ea"/>
              </a:rPr>
              <a:t> 동기화 기능</a:t>
            </a:r>
            <a:endParaRPr lang="en-US" altLang="ko-KR" sz="1400" b="1" dirty="0">
              <a:latin typeface="+mn-ea"/>
              <a:ea typeface="+mn-ea"/>
            </a:endParaRPr>
          </a:p>
          <a:p>
            <a:pPr marL="1257300" lvl="2" indent="-34290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ü"/>
              <a:defRPr/>
            </a:pPr>
            <a:r>
              <a:rPr lang="en-US" altLang="ko-KR" sz="1400" b="1" dirty="0">
                <a:latin typeface="+mn-ea"/>
                <a:ea typeface="+mn-ea"/>
              </a:rPr>
              <a:t>3D </a:t>
            </a:r>
            <a:r>
              <a:rPr lang="ko-KR" altLang="en-US" sz="1400" b="1" dirty="0" err="1">
                <a:latin typeface="+mn-ea"/>
                <a:ea typeface="+mn-ea"/>
              </a:rPr>
              <a:t>렌더러</a:t>
            </a:r>
            <a:r>
              <a:rPr lang="ko-KR" altLang="en-US" sz="1400" b="1" dirty="0">
                <a:latin typeface="+mn-ea"/>
                <a:ea typeface="+mn-ea"/>
              </a:rPr>
              <a:t> 기능</a:t>
            </a:r>
            <a:endParaRPr lang="en-US" altLang="ko-KR" sz="1400" b="1" dirty="0">
              <a:latin typeface="+mn-ea"/>
              <a:ea typeface="+mn-ea"/>
            </a:endParaRPr>
          </a:p>
          <a:p>
            <a:pPr marL="800100" lvl="1" indent="-34290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v"/>
              <a:defRPr/>
            </a:pPr>
            <a:r>
              <a:rPr lang="ko-KR" altLang="en-US" sz="1600" b="1" dirty="0" err="1">
                <a:latin typeface="+mn-ea"/>
                <a:ea typeface="+mn-ea"/>
              </a:rPr>
              <a:t>하이브리드</a:t>
            </a:r>
            <a:r>
              <a:rPr lang="ko-KR" altLang="en-US" sz="1600" b="1" dirty="0">
                <a:latin typeface="+mn-ea"/>
                <a:ea typeface="+mn-ea"/>
              </a:rPr>
              <a:t> 전송 시스템</a:t>
            </a:r>
            <a:endParaRPr lang="en-US" altLang="ko-KR" sz="1600" b="1" dirty="0">
              <a:latin typeface="+mn-ea"/>
              <a:ea typeface="+mn-ea"/>
            </a:endParaRPr>
          </a:p>
          <a:p>
            <a:pPr marL="1257300" lvl="2" indent="-34290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ü"/>
              <a:defRPr/>
            </a:pPr>
            <a:r>
              <a:rPr lang="en-US" altLang="ko-KR" sz="1400" b="1" dirty="0">
                <a:latin typeface="+mn-ea"/>
                <a:ea typeface="+mn-ea"/>
              </a:rPr>
              <a:t>MPEG-2 TS </a:t>
            </a:r>
            <a:r>
              <a:rPr lang="en-US" altLang="ko-KR" sz="1400" b="1" dirty="0" err="1">
                <a:latin typeface="+mn-ea"/>
                <a:ea typeface="+mn-ea"/>
              </a:rPr>
              <a:t>Muxer</a:t>
            </a:r>
            <a:r>
              <a:rPr lang="en-US" altLang="ko-KR" sz="1400" b="1" dirty="0">
                <a:latin typeface="+mn-ea"/>
                <a:ea typeface="+mn-ea"/>
              </a:rPr>
              <a:t> </a:t>
            </a:r>
            <a:r>
              <a:rPr lang="ko-KR" altLang="en-US" sz="1400" b="1" dirty="0">
                <a:latin typeface="+mn-ea"/>
                <a:ea typeface="+mn-ea"/>
              </a:rPr>
              <a:t>및 </a:t>
            </a:r>
            <a:r>
              <a:rPr lang="en-US" altLang="ko-KR" sz="1400" b="1" dirty="0" err="1">
                <a:latin typeface="+mn-ea"/>
                <a:ea typeface="+mn-ea"/>
              </a:rPr>
              <a:t>Segmenter</a:t>
            </a:r>
            <a:r>
              <a:rPr lang="en-US" altLang="ko-KR" sz="1400" b="1" dirty="0">
                <a:latin typeface="+mn-ea"/>
                <a:ea typeface="+mn-ea"/>
              </a:rPr>
              <a:t> </a:t>
            </a:r>
            <a:r>
              <a:rPr lang="ko-KR" altLang="en-US" sz="1400" b="1" dirty="0">
                <a:latin typeface="+mn-ea"/>
                <a:ea typeface="+mn-ea"/>
              </a:rPr>
              <a:t>기능</a:t>
            </a:r>
            <a:endParaRPr lang="en-US" altLang="ko-KR" sz="1400" b="1" dirty="0">
              <a:latin typeface="+mn-ea"/>
              <a:ea typeface="+mn-ea"/>
            </a:endParaRPr>
          </a:p>
          <a:p>
            <a:pPr marL="1257300" lvl="2" indent="-34290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ü"/>
              <a:defRPr/>
            </a:pPr>
            <a:r>
              <a:rPr lang="en-US" altLang="ko-KR" sz="1400" b="1" dirty="0">
                <a:latin typeface="+mn-ea"/>
                <a:ea typeface="+mn-ea"/>
              </a:rPr>
              <a:t>MPD Schema </a:t>
            </a:r>
            <a:r>
              <a:rPr lang="ko-KR" altLang="en-US" sz="1400" b="1" dirty="0">
                <a:latin typeface="+mn-ea"/>
                <a:ea typeface="+mn-ea"/>
              </a:rPr>
              <a:t>기능</a:t>
            </a:r>
            <a:endParaRPr lang="en-US" altLang="ko-KR" sz="1400" b="1" dirty="0">
              <a:latin typeface="+mn-ea"/>
              <a:ea typeface="+mn-ea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ko-KR" altLang="ko-KR" b="1" dirty="0">
                <a:solidFill>
                  <a:srgbClr val="CC0066"/>
                </a:solidFill>
                <a:latin typeface="+mn-ea"/>
                <a:ea typeface="굴림" pitchFamily="50" charset="-127"/>
              </a:rPr>
              <a:t>기</a:t>
            </a:r>
            <a:r>
              <a:rPr lang="ko-KR" altLang="en-US" b="1" dirty="0">
                <a:solidFill>
                  <a:srgbClr val="CC0066"/>
                </a:solidFill>
                <a:latin typeface="+mn-ea"/>
                <a:ea typeface="굴림" pitchFamily="50" charset="-127"/>
              </a:rPr>
              <a:t>술 개발 현황</a:t>
            </a:r>
            <a:r>
              <a:rPr lang="en-US" altLang="ko-KR" b="1" dirty="0">
                <a:solidFill>
                  <a:srgbClr val="CC0066"/>
                </a:solidFill>
                <a:latin typeface="+mn-ea"/>
                <a:ea typeface="굴림" pitchFamily="50" charset="-127"/>
              </a:rPr>
              <a:t> </a:t>
            </a:r>
          </a:p>
          <a:p>
            <a:pPr marL="800100" lvl="1" indent="-34290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v"/>
              <a:defRPr/>
            </a:pPr>
            <a:r>
              <a:rPr lang="ko-KR" altLang="en-US" sz="1600" b="1" dirty="0">
                <a:latin typeface="+mn-ea"/>
                <a:ea typeface="굴림" pitchFamily="50" charset="-127"/>
              </a:rPr>
              <a:t>기술 성숙도 단계</a:t>
            </a:r>
            <a:r>
              <a:rPr lang="en-US" altLang="ko-KR" sz="1600" b="1" dirty="0">
                <a:latin typeface="+mn-ea"/>
                <a:ea typeface="굴림" pitchFamily="50" charset="-127"/>
              </a:rPr>
              <a:t>: </a:t>
            </a:r>
            <a:r>
              <a:rPr lang="ko-KR" altLang="en-US" sz="1600" b="1" dirty="0">
                <a:latin typeface="+mn-ea"/>
                <a:ea typeface="굴림" pitchFamily="50" charset="-127"/>
              </a:rPr>
              <a:t>시험단계 </a:t>
            </a:r>
            <a:r>
              <a:rPr lang="en-US" altLang="ko-KR" sz="1600" b="1" dirty="0">
                <a:latin typeface="+mn-ea"/>
                <a:ea typeface="굴림" pitchFamily="50" charset="-127"/>
              </a:rPr>
              <a:t>(3)</a:t>
            </a:r>
          </a:p>
          <a:p>
            <a:pPr lvl="2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defRPr/>
            </a:pPr>
            <a:endParaRPr lang="en-US" altLang="ko-KR" sz="1400" b="1" dirty="0">
              <a:latin typeface="+mn-ea"/>
              <a:ea typeface="+mn-ea"/>
            </a:endParaRPr>
          </a:p>
        </p:txBody>
      </p:sp>
      <p:pic>
        <p:nvPicPr>
          <p:cNvPr id="8198" name="Picture 7">
            <a:extLst>
              <a:ext uri="{FF2B5EF4-FFF2-40B4-BE49-F238E27FC236}">
                <a16:creationId xmlns:a16="http://schemas.microsoft.com/office/drawing/2014/main" id="{E088059F-9937-4A48-815C-9D6A66DCA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398963"/>
            <a:ext cx="41751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1F5C1F"/>
                  </a:outerShdw>
                </a:effectLst>
              </a14:hiddenEffects>
            </a:ext>
          </a:extLst>
        </p:spPr>
      </p:pic>
      <p:sp>
        <p:nvSpPr>
          <p:cNvPr id="8" name="Text Box 2061">
            <a:extLst>
              <a:ext uri="{FF2B5EF4-FFF2-40B4-BE49-F238E27FC236}">
                <a16:creationId xmlns:a16="http://schemas.microsoft.com/office/drawing/2014/main" id="{32A88CF5-A941-4C1A-9F0A-C1EBA8D37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6400800"/>
            <a:ext cx="3573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차세대스마트</a:t>
            </a: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TV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연구단</a:t>
            </a: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방송통신미디어연구부문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슬라이드 번호 개체 틀 4">
            <a:extLst>
              <a:ext uri="{FF2B5EF4-FFF2-40B4-BE49-F238E27FC236}">
                <a16:creationId xmlns:a16="http://schemas.microsoft.com/office/drawing/2014/main" id="{426944A1-A643-47C1-9983-272635B6DD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0E9AC83C-B7B9-459A-94E7-FA14B610914E}" type="slidenum">
              <a:rPr lang="en-US" altLang="ko-KR"/>
              <a:pPr eaLnBrk="1" hangingPunct="1"/>
              <a:t>7</a:t>
            </a:fld>
            <a:endParaRPr lang="en-US" altLang="ko-KR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1AA9D37F-492E-413E-A055-C2C317E61B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2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기술이전 내용 및 범위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8665FC-73B0-49F8-8567-B461FE8A5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928688"/>
            <a:ext cx="8501062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ko-KR" altLang="en-US" sz="2800" b="1" dirty="0">
                <a:solidFill>
                  <a:srgbClr val="CC0066"/>
                </a:solidFill>
                <a:latin typeface="굴림" pitchFamily="50" charset="-127"/>
                <a:ea typeface="굴림" pitchFamily="50" charset="-127"/>
              </a:rPr>
              <a:t> 기술 개발 현황</a:t>
            </a:r>
            <a:endParaRPr lang="en-US" altLang="ko-KR" sz="1100" b="1" dirty="0">
              <a:solidFill>
                <a:srgbClr val="CC0066"/>
              </a:solidFill>
              <a:latin typeface="굴림" pitchFamily="50" charset="-127"/>
              <a:ea typeface="굴림" pitchFamily="50" charset="-127"/>
            </a:endParaRPr>
          </a:p>
          <a:p>
            <a:pPr marL="762000" lvl="1" indent="-285750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기술성숙도</a:t>
            </a:r>
            <a:r>
              <a:rPr lang="en-US" altLang="ko-KR" sz="2000" dirty="0"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2000" spc="-100" dirty="0">
                <a:latin typeface="굴림" pitchFamily="50" charset="-127"/>
                <a:ea typeface="굴림" pitchFamily="50" charset="-127"/>
              </a:rPr>
              <a:t>TRL : Technology Readiness Level</a:t>
            </a:r>
            <a:r>
              <a:rPr lang="en-US" altLang="ko-KR" sz="2000" dirty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 단계 </a:t>
            </a: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:  (   3   )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단계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9221" name="Picture 2">
            <a:extLst>
              <a:ext uri="{FF2B5EF4-FFF2-40B4-BE49-F238E27FC236}">
                <a16:creationId xmlns:a16="http://schemas.microsoft.com/office/drawing/2014/main" id="{25101FC7-558A-42F4-9749-E9A6A1744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85725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061">
            <a:extLst>
              <a:ext uri="{FF2B5EF4-FFF2-40B4-BE49-F238E27FC236}">
                <a16:creationId xmlns:a16="http://schemas.microsoft.com/office/drawing/2014/main" id="{B74DD60D-3C0A-4E7D-B831-03CA5AF31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6400800"/>
            <a:ext cx="3573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차세대스마트</a:t>
            </a: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TV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연구단</a:t>
            </a: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방송통신미디어연구부문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번호 개체 틀 4">
            <a:extLst>
              <a:ext uri="{FF2B5EF4-FFF2-40B4-BE49-F238E27FC236}">
                <a16:creationId xmlns:a16="http://schemas.microsoft.com/office/drawing/2014/main" id="{3B42DAC8-1002-4376-A877-9B308ECBCC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0275" y="6399213"/>
            <a:ext cx="288925" cy="307975"/>
          </a:xfr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25DDF769-7892-4C76-9068-72E3430E6EBF}" type="slidenum">
              <a:rPr lang="en-US" altLang="ko-KR">
                <a:latin typeface="맑은 고딕" panose="020B0503020000020004" pitchFamily="34" charset="-127"/>
                <a:ea typeface="맑은 고딕" panose="020B0503020000020004" pitchFamily="34" charset="-127"/>
              </a:rPr>
              <a:pPr eaLnBrk="1" hangingPunct="1"/>
              <a:t>8</a:t>
            </a:fld>
            <a:endParaRPr lang="en-US" altLang="ko-KR"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0780A80A-66CB-4A8F-BC52-07A42068BF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dirty="0">
                <a:solidFill>
                  <a:srgbClr val="4D4D4D"/>
                </a:solidFill>
                <a:latin typeface="+mj-ea"/>
              </a:rPr>
              <a:t>3</a:t>
            </a:r>
            <a:r>
              <a:rPr lang="en-US" altLang="ko-KR" sz="2600" dirty="0">
                <a:solidFill>
                  <a:srgbClr val="4D4D4D"/>
                </a:solidFill>
                <a:latin typeface="+mj-ea"/>
              </a:rPr>
              <a:t>. </a:t>
            </a:r>
            <a:r>
              <a:rPr lang="ko-KR" altLang="en-US" sz="2600" dirty="0">
                <a:solidFill>
                  <a:srgbClr val="4D4D4D"/>
                </a:solidFill>
                <a:latin typeface="+mj-ea"/>
              </a:rPr>
              <a:t>경쟁기술과 비교</a:t>
            </a:r>
            <a:r>
              <a:rPr lang="en-US" altLang="ko-KR" sz="2600" dirty="0">
                <a:solidFill>
                  <a:srgbClr val="4D4D4D"/>
                </a:solidFill>
                <a:latin typeface="+mj-ea"/>
              </a:rPr>
              <a:t>-1</a:t>
            </a:r>
            <a:endParaRPr lang="ko-KR" altLang="en-US" sz="2600" dirty="0">
              <a:solidFill>
                <a:srgbClr val="4D4D4D"/>
              </a:solidFill>
              <a:latin typeface="+mj-ea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41D14AF-8AA6-489C-80C0-194F4042A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981075"/>
            <a:ext cx="77724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ko-KR" altLang="en-US" b="1" dirty="0" err="1">
                <a:solidFill>
                  <a:srgbClr val="CC0066"/>
                </a:solidFill>
                <a:latin typeface="+mn-ea"/>
                <a:ea typeface="+mn-ea"/>
              </a:rPr>
              <a:t>다계층</a:t>
            </a:r>
            <a:r>
              <a:rPr lang="ko-KR" altLang="en-US" b="1" dirty="0">
                <a:solidFill>
                  <a:srgbClr val="CC0066"/>
                </a:solidFill>
                <a:latin typeface="+mn-ea"/>
                <a:ea typeface="+mn-ea"/>
              </a:rPr>
              <a:t> 영상 부호화 기반 </a:t>
            </a:r>
            <a:r>
              <a:rPr lang="ko-KR" altLang="en-US" b="1" dirty="0" err="1">
                <a:solidFill>
                  <a:srgbClr val="CC0066"/>
                </a:solidFill>
                <a:latin typeface="+mn-ea"/>
                <a:ea typeface="+mn-ea"/>
              </a:rPr>
              <a:t>하이브리드</a:t>
            </a:r>
            <a:r>
              <a:rPr lang="ko-KR" altLang="en-US" b="1" dirty="0">
                <a:solidFill>
                  <a:srgbClr val="CC0066"/>
                </a:solidFill>
                <a:latin typeface="+mn-ea"/>
                <a:ea typeface="+mn-ea"/>
              </a:rPr>
              <a:t> </a:t>
            </a:r>
            <a:r>
              <a:rPr lang="en-US" altLang="ko-KR" b="1" dirty="0">
                <a:solidFill>
                  <a:srgbClr val="CC0066"/>
                </a:solidFill>
                <a:latin typeface="+mn-ea"/>
                <a:ea typeface="+mn-ea"/>
              </a:rPr>
              <a:t>3D </a:t>
            </a:r>
            <a:r>
              <a:rPr lang="ko-KR" altLang="en-US" b="1" dirty="0">
                <a:solidFill>
                  <a:srgbClr val="CC0066"/>
                </a:solidFill>
                <a:latin typeface="+mn-ea"/>
                <a:ea typeface="+mn-ea"/>
              </a:rPr>
              <a:t>전송 기술</a:t>
            </a:r>
          </a:p>
          <a:p>
            <a:pPr marL="800100" lvl="1" indent="-34290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v"/>
              <a:defRPr/>
            </a:pPr>
            <a:r>
              <a:rPr lang="ko-KR" altLang="en-US" sz="1600" b="1" dirty="0">
                <a:latin typeface="+mn-ea"/>
                <a:ea typeface="+mn-ea"/>
              </a:rPr>
              <a:t>국내의 </a:t>
            </a:r>
            <a:r>
              <a:rPr lang="ko-KR" altLang="en-US" sz="1600" b="1" dirty="0" err="1">
                <a:latin typeface="+mn-ea"/>
                <a:ea typeface="+mn-ea"/>
              </a:rPr>
              <a:t>지상파는</a:t>
            </a:r>
            <a:r>
              <a:rPr lang="ko-KR" altLang="en-US" sz="1600" b="1" dirty="0">
                <a:latin typeface="+mn-ea"/>
                <a:ea typeface="+mn-ea"/>
              </a:rPr>
              <a:t> </a:t>
            </a:r>
            <a:r>
              <a:rPr lang="ko-KR" altLang="en-US" sz="1600" b="1" dirty="0" err="1">
                <a:latin typeface="+mn-ea"/>
                <a:ea typeface="+mn-ea"/>
              </a:rPr>
              <a:t>듀얼스트림</a:t>
            </a:r>
            <a:r>
              <a:rPr lang="ko-KR" altLang="en-US" sz="1600" b="1" dirty="0">
                <a:latin typeface="+mn-ea"/>
                <a:ea typeface="+mn-ea"/>
              </a:rPr>
              <a:t> 방식으로 방송망을 통해 </a:t>
            </a:r>
            <a:r>
              <a:rPr lang="en-US" altLang="ko-KR" sz="1600" b="1" dirty="0">
                <a:latin typeface="+mn-ea"/>
                <a:ea typeface="+mn-ea"/>
              </a:rPr>
              <a:t>2D </a:t>
            </a:r>
            <a:r>
              <a:rPr lang="ko-KR" altLang="en-US" sz="1600" b="1" dirty="0">
                <a:latin typeface="+mn-ea"/>
                <a:ea typeface="+mn-ea"/>
              </a:rPr>
              <a:t>호환 </a:t>
            </a:r>
            <a:r>
              <a:rPr lang="en-US" altLang="ko-KR" sz="1600" b="1" dirty="0">
                <a:latin typeface="+mn-ea"/>
                <a:ea typeface="+mn-ea"/>
              </a:rPr>
              <a:t>3D </a:t>
            </a:r>
            <a:r>
              <a:rPr lang="ko-KR" altLang="en-US" sz="1600" b="1" dirty="0">
                <a:latin typeface="+mn-ea"/>
                <a:ea typeface="+mn-ea"/>
              </a:rPr>
              <a:t>서비스를 제공하고 있음</a:t>
            </a:r>
            <a:endParaRPr lang="en-US" altLang="ko-KR" sz="1600" b="1" dirty="0">
              <a:latin typeface="+mn-ea"/>
              <a:ea typeface="+mn-ea"/>
            </a:endParaRPr>
          </a:p>
          <a:p>
            <a:pPr marL="1257300" lvl="2" indent="-34290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v"/>
              <a:defRPr/>
            </a:pPr>
            <a:r>
              <a:rPr lang="ko-KR" altLang="en-US" sz="1600" b="1" dirty="0">
                <a:latin typeface="+mn-ea"/>
                <a:ea typeface="+mn-ea"/>
              </a:rPr>
              <a:t>이러한 방법은 제한된 방송 </a:t>
            </a:r>
            <a:r>
              <a:rPr lang="ko-KR" altLang="en-US" sz="1600" b="1" dirty="0" err="1">
                <a:latin typeface="+mn-ea"/>
                <a:ea typeface="+mn-ea"/>
              </a:rPr>
              <a:t>대역때문에</a:t>
            </a:r>
            <a:r>
              <a:rPr lang="ko-KR" altLang="en-US" sz="1600" b="1" dirty="0">
                <a:latin typeface="+mn-ea"/>
                <a:ea typeface="+mn-ea"/>
              </a:rPr>
              <a:t> 화질의 열화를 불러 일으킴</a:t>
            </a:r>
            <a:endParaRPr lang="en-US" altLang="ko-KR" sz="1600" b="1" dirty="0">
              <a:latin typeface="+mn-ea"/>
              <a:ea typeface="+mn-ea"/>
            </a:endParaRPr>
          </a:p>
          <a:p>
            <a:pPr marL="800100" lvl="1" indent="-34290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v"/>
              <a:defRPr/>
            </a:pPr>
            <a:r>
              <a:rPr lang="ko-KR" altLang="en-US" sz="1600" b="1" dirty="0">
                <a:latin typeface="+mn-ea"/>
                <a:ea typeface="+mn-ea"/>
              </a:rPr>
              <a:t>삼성</a:t>
            </a:r>
            <a:r>
              <a:rPr lang="en-US" altLang="ko-KR" sz="1600" b="1" dirty="0">
                <a:latin typeface="+mn-ea"/>
                <a:ea typeface="+mn-ea"/>
              </a:rPr>
              <a:t>, LG </a:t>
            </a:r>
            <a:r>
              <a:rPr lang="ko-KR" altLang="en-US" sz="1600" b="1" dirty="0">
                <a:latin typeface="+mn-ea"/>
                <a:ea typeface="+mn-ea"/>
              </a:rPr>
              <a:t>등의 </a:t>
            </a:r>
            <a:r>
              <a:rPr lang="en-US" altLang="ko-KR" sz="1600" b="1" dirty="0">
                <a:latin typeface="+mn-ea"/>
                <a:ea typeface="+mn-ea"/>
              </a:rPr>
              <a:t>TV</a:t>
            </a:r>
            <a:r>
              <a:rPr lang="ko-KR" altLang="en-US" sz="1600" b="1" dirty="0">
                <a:latin typeface="+mn-ea"/>
                <a:ea typeface="+mn-ea"/>
              </a:rPr>
              <a:t>제조업체는 </a:t>
            </a:r>
            <a:r>
              <a:rPr lang="ko-KR" altLang="en-US" sz="1600" b="1" dirty="0" err="1">
                <a:latin typeface="+mn-ea"/>
                <a:ea typeface="+mn-ea"/>
              </a:rPr>
              <a:t>하이브리드</a:t>
            </a:r>
            <a:r>
              <a:rPr lang="ko-KR" altLang="en-US" sz="1600" b="1" dirty="0">
                <a:latin typeface="+mn-ea"/>
                <a:ea typeface="+mn-ea"/>
              </a:rPr>
              <a:t> 방식의 </a:t>
            </a:r>
            <a:r>
              <a:rPr lang="en-US" altLang="ko-KR" sz="1600" b="1" dirty="0">
                <a:latin typeface="+mn-ea"/>
                <a:ea typeface="+mn-ea"/>
              </a:rPr>
              <a:t>3D </a:t>
            </a:r>
            <a:r>
              <a:rPr lang="ko-KR" altLang="en-US" sz="1600" b="1" dirty="0">
                <a:latin typeface="+mn-ea"/>
                <a:ea typeface="+mn-ea"/>
              </a:rPr>
              <a:t>를 지원하고 있음</a:t>
            </a:r>
            <a:endParaRPr lang="en-US" altLang="ko-KR" sz="1600" b="1" dirty="0">
              <a:latin typeface="+mn-ea"/>
              <a:ea typeface="+mn-ea"/>
            </a:endParaRPr>
          </a:p>
          <a:p>
            <a:pPr marL="1257300" lvl="2" indent="-34290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v"/>
              <a:defRPr/>
            </a:pPr>
            <a:r>
              <a:rPr lang="ko-KR" altLang="en-US" sz="1600" b="1" dirty="0">
                <a:latin typeface="+mn-ea"/>
                <a:ea typeface="+mn-ea"/>
              </a:rPr>
              <a:t>이러한 방법은 두 개의 </a:t>
            </a:r>
            <a:r>
              <a:rPr lang="ko-KR" altLang="en-US" sz="1600" b="1" dirty="0" err="1">
                <a:latin typeface="+mn-ea"/>
                <a:ea typeface="+mn-ea"/>
              </a:rPr>
              <a:t>디코더를</a:t>
            </a:r>
            <a:r>
              <a:rPr lang="ko-KR" altLang="en-US" sz="1600" b="1" dirty="0">
                <a:latin typeface="+mn-ea"/>
                <a:ea typeface="+mn-ea"/>
              </a:rPr>
              <a:t> 이용하기 때문에 이질 </a:t>
            </a:r>
            <a:r>
              <a:rPr lang="ko-KR" altLang="en-US" sz="1600" b="1" dirty="0" err="1">
                <a:latin typeface="+mn-ea"/>
                <a:ea typeface="+mn-ea"/>
              </a:rPr>
              <a:t>코덱에</a:t>
            </a:r>
            <a:r>
              <a:rPr lang="ko-KR" altLang="en-US" sz="1600" b="1" dirty="0">
                <a:latin typeface="+mn-ea"/>
                <a:ea typeface="+mn-ea"/>
              </a:rPr>
              <a:t> 대한 화질의 이질성이 발생 할 수 있음</a:t>
            </a:r>
            <a:endParaRPr lang="en-US" altLang="ko-KR" sz="1600" b="1" dirty="0">
              <a:latin typeface="+mn-ea"/>
              <a:ea typeface="+mn-ea"/>
            </a:endParaRPr>
          </a:p>
          <a:p>
            <a:pPr marL="800100" lvl="1" indent="-34290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v"/>
              <a:defRPr/>
            </a:pPr>
            <a:r>
              <a:rPr lang="ko-KR" altLang="en-US" sz="1600" b="1" dirty="0">
                <a:latin typeface="+mn-ea"/>
                <a:ea typeface="+mn-ea"/>
              </a:rPr>
              <a:t>본 기술은 하나의 </a:t>
            </a:r>
            <a:r>
              <a:rPr lang="ko-KR" altLang="en-US" sz="1600" b="1" dirty="0" err="1">
                <a:latin typeface="+mn-ea"/>
                <a:ea typeface="+mn-ea"/>
              </a:rPr>
              <a:t>다계층</a:t>
            </a:r>
            <a:r>
              <a:rPr lang="ko-KR" altLang="en-US" sz="1600" b="1" dirty="0">
                <a:latin typeface="+mn-ea"/>
                <a:ea typeface="+mn-ea"/>
              </a:rPr>
              <a:t> 비디오 부호화 기반의 </a:t>
            </a:r>
            <a:r>
              <a:rPr lang="ko-KR" altLang="en-US" sz="1600" b="1" dirty="0" err="1">
                <a:latin typeface="+mn-ea"/>
                <a:ea typeface="+mn-ea"/>
              </a:rPr>
              <a:t>하이브리드</a:t>
            </a:r>
            <a:r>
              <a:rPr lang="ko-KR" altLang="en-US" sz="1600" b="1" dirty="0">
                <a:latin typeface="+mn-ea"/>
                <a:ea typeface="+mn-ea"/>
              </a:rPr>
              <a:t> </a:t>
            </a:r>
            <a:r>
              <a:rPr lang="en-US" altLang="ko-KR" sz="1600" b="1" dirty="0">
                <a:latin typeface="+mn-ea"/>
                <a:ea typeface="+mn-ea"/>
              </a:rPr>
              <a:t>3D </a:t>
            </a:r>
            <a:r>
              <a:rPr lang="ko-KR" altLang="en-US" sz="1600" b="1" dirty="0">
                <a:latin typeface="+mn-ea"/>
                <a:ea typeface="+mn-ea"/>
              </a:rPr>
              <a:t>시스템으로 제한된 방송 대역으로는 고화질의 </a:t>
            </a:r>
            <a:r>
              <a:rPr lang="en-US" altLang="ko-KR" sz="1600" b="1" dirty="0">
                <a:latin typeface="+mn-ea"/>
                <a:ea typeface="+mn-ea"/>
              </a:rPr>
              <a:t>2D </a:t>
            </a:r>
            <a:r>
              <a:rPr lang="ko-KR" altLang="en-US" sz="1600" b="1" dirty="0">
                <a:latin typeface="+mn-ea"/>
                <a:ea typeface="+mn-ea"/>
              </a:rPr>
              <a:t>영상을 제공하고 인터넷을 통해 향상 계층을 전송하여 두 계층을</a:t>
            </a:r>
            <a:r>
              <a:rPr lang="en-US" altLang="ko-KR" sz="1600" b="1" dirty="0">
                <a:latin typeface="+mn-ea"/>
                <a:ea typeface="+mn-ea"/>
              </a:rPr>
              <a:t> </a:t>
            </a:r>
            <a:r>
              <a:rPr lang="ko-KR" altLang="en-US" sz="1600" b="1" dirty="0">
                <a:latin typeface="+mn-ea"/>
                <a:ea typeface="+mn-ea"/>
              </a:rPr>
              <a:t>동기화하여 </a:t>
            </a:r>
            <a:r>
              <a:rPr lang="en-US" altLang="ko-KR" sz="1600" b="1" dirty="0">
                <a:latin typeface="+mn-ea"/>
                <a:ea typeface="+mn-ea"/>
              </a:rPr>
              <a:t>2D </a:t>
            </a:r>
            <a:r>
              <a:rPr lang="ko-KR" altLang="en-US" sz="1600" b="1" dirty="0">
                <a:latin typeface="+mn-ea"/>
                <a:ea typeface="+mn-ea"/>
              </a:rPr>
              <a:t>및 </a:t>
            </a:r>
            <a:r>
              <a:rPr lang="en-US" altLang="ko-KR" sz="1600" b="1" dirty="0">
                <a:latin typeface="+mn-ea"/>
                <a:ea typeface="+mn-ea"/>
              </a:rPr>
              <a:t>3D</a:t>
            </a:r>
            <a:r>
              <a:rPr lang="ko-KR" altLang="en-US" sz="1600" b="1" dirty="0">
                <a:latin typeface="+mn-ea"/>
                <a:ea typeface="+mn-ea"/>
              </a:rPr>
              <a:t>를</a:t>
            </a:r>
            <a:r>
              <a:rPr lang="en-US" altLang="ko-KR" sz="1600" b="1" dirty="0">
                <a:latin typeface="+mn-ea"/>
                <a:ea typeface="+mn-ea"/>
              </a:rPr>
              <a:t> </a:t>
            </a:r>
            <a:r>
              <a:rPr lang="ko-KR" altLang="en-US" sz="1600" b="1" dirty="0">
                <a:latin typeface="+mn-ea"/>
                <a:ea typeface="+mn-ea"/>
              </a:rPr>
              <a:t>재생 할 수 있음</a:t>
            </a:r>
            <a:endParaRPr lang="en-US" altLang="ko-KR" sz="1600" b="1" dirty="0">
              <a:latin typeface="+mn-ea"/>
              <a:ea typeface="+mn-ea"/>
            </a:endParaRPr>
          </a:p>
        </p:txBody>
      </p:sp>
      <p:sp>
        <p:nvSpPr>
          <p:cNvPr id="8" name="Text Box 2061">
            <a:extLst>
              <a:ext uri="{FF2B5EF4-FFF2-40B4-BE49-F238E27FC236}">
                <a16:creationId xmlns:a16="http://schemas.microsoft.com/office/drawing/2014/main" id="{FDE15F1E-17AC-4539-9335-19E038D87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6400800"/>
            <a:ext cx="3573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차세대스마트</a:t>
            </a: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TV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연구단</a:t>
            </a: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방송통신미디어연구부문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번호 개체 틀 4">
            <a:extLst>
              <a:ext uri="{FF2B5EF4-FFF2-40B4-BE49-F238E27FC236}">
                <a16:creationId xmlns:a16="http://schemas.microsoft.com/office/drawing/2014/main" id="{7AD00B3F-AF08-4AEE-B56C-CBD7F6667F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0275" y="6399213"/>
            <a:ext cx="288925" cy="307975"/>
          </a:xfr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2F3D2854-CEA9-4A6B-88F3-4D16713EFB99}" type="slidenum">
              <a:rPr lang="en-US" altLang="ko-KR">
                <a:latin typeface="맑은 고딕" panose="020B0503020000020004" pitchFamily="34" charset="-127"/>
                <a:ea typeface="맑은 고딕" panose="020B0503020000020004" pitchFamily="34" charset="-127"/>
              </a:rPr>
              <a:pPr eaLnBrk="1" hangingPunct="1"/>
              <a:t>9</a:t>
            </a:fld>
            <a:endParaRPr lang="en-US" altLang="ko-KR"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1788CCD9-0BC1-4289-8765-262FC9F081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dirty="0">
                <a:solidFill>
                  <a:srgbClr val="4D4D4D"/>
                </a:solidFill>
                <a:latin typeface="+mj-ea"/>
              </a:rPr>
              <a:t>3</a:t>
            </a:r>
            <a:r>
              <a:rPr lang="en-US" altLang="ko-KR" sz="2600" dirty="0">
                <a:solidFill>
                  <a:srgbClr val="4D4D4D"/>
                </a:solidFill>
                <a:latin typeface="+mj-ea"/>
              </a:rPr>
              <a:t>. </a:t>
            </a:r>
            <a:r>
              <a:rPr lang="ko-KR" altLang="en-US" sz="2600" dirty="0">
                <a:solidFill>
                  <a:srgbClr val="4D4D4D"/>
                </a:solidFill>
                <a:latin typeface="+mj-ea"/>
              </a:rPr>
              <a:t>경쟁기술과 비교</a:t>
            </a:r>
            <a:r>
              <a:rPr lang="en-US" altLang="ko-KR" sz="2600" dirty="0">
                <a:solidFill>
                  <a:srgbClr val="4D4D4D"/>
                </a:solidFill>
                <a:latin typeface="+mj-ea"/>
              </a:rPr>
              <a:t>-2</a:t>
            </a:r>
            <a:endParaRPr lang="ko-KR" altLang="en-US" sz="2600" dirty="0">
              <a:solidFill>
                <a:srgbClr val="4D4D4D"/>
              </a:solidFill>
              <a:latin typeface="+mj-ea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637DC64-C447-49B9-8151-FF254BEB3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981075"/>
            <a:ext cx="77724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ko-KR" altLang="en-US" b="1" dirty="0">
                <a:solidFill>
                  <a:srgbClr val="CC0066"/>
                </a:solidFill>
                <a:latin typeface="+mn-ea"/>
                <a:ea typeface="+mn-ea"/>
              </a:rPr>
              <a:t>주요 </a:t>
            </a:r>
            <a:r>
              <a:rPr lang="en-US" altLang="ko-KR" b="1" dirty="0">
                <a:solidFill>
                  <a:srgbClr val="CC0066"/>
                </a:solidFill>
                <a:latin typeface="+mn-ea"/>
                <a:ea typeface="+mn-ea"/>
              </a:rPr>
              <a:t>3D </a:t>
            </a:r>
            <a:r>
              <a:rPr lang="ko-KR" altLang="en-US" b="1" dirty="0">
                <a:solidFill>
                  <a:srgbClr val="CC0066"/>
                </a:solidFill>
                <a:latin typeface="+mn-ea"/>
                <a:ea typeface="+mn-ea"/>
              </a:rPr>
              <a:t>서비스 시스템 비교</a:t>
            </a:r>
          </a:p>
        </p:txBody>
      </p:sp>
      <p:pic>
        <p:nvPicPr>
          <p:cNvPr id="11269" name="Picture 2">
            <a:extLst>
              <a:ext uri="{FF2B5EF4-FFF2-40B4-BE49-F238E27FC236}">
                <a16:creationId xmlns:a16="http://schemas.microsoft.com/office/drawing/2014/main" id="{0878047F-F178-45AC-84B7-78F5B4B41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7343775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1F5C1F"/>
                  </a:outerShdw>
                </a:effectLst>
              </a14:hiddenEffects>
            </a:ext>
          </a:extLst>
        </p:spPr>
      </p:pic>
      <p:sp>
        <p:nvSpPr>
          <p:cNvPr id="8" name="Text Box 2061">
            <a:extLst>
              <a:ext uri="{FF2B5EF4-FFF2-40B4-BE49-F238E27FC236}">
                <a16:creationId xmlns:a16="http://schemas.microsoft.com/office/drawing/2014/main" id="{B315B7B8-8CA2-4DD2-8EF8-4326ED546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6400800"/>
            <a:ext cx="3573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차세대스마트</a:t>
            </a: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TV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연구단</a:t>
            </a: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방송통신미디어연구부문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theme/theme1.xml><?xml version="1.0" encoding="utf-8"?>
<a:theme xmlns:a="http://schemas.openxmlformats.org/drawingml/2006/main" name="기본 디자인">
  <a:themeElements>
    <a:clrScheme name="기본 디자인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17871</TotalTime>
  <Words>665</Words>
  <Application>Microsoft Office PowerPoint</Application>
  <PresentationFormat>全屏显示(4:3)</PresentationFormat>
  <Paragraphs>106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굴림</vt:lpstr>
      <vt:lpstr>Arial</vt:lpstr>
      <vt:lpstr>맑은 고딕</vt:lpstr>
      <vt:lpstr>굴림체</vt:lpstr>
      <vt:lpstr>Times New Roman</vt:lpstr>
      <vt:lpstr>휴먼새내기체</vt:lpstr>
      <vt:lpstr>HY헤드라인M</vt:lpstr>
      <vt:lpstr>Arial Black</vt:lpstr>
      <vt:lpstr>휴먼각진헤드라인</vt:lpstr>
      <vt:lpstr>HY견고딕</vt:lpstr>
      <vt:lpstr>Wingdings</vt:lpstr>
      <vt:lpstr>HY견명조</vt:lpstr>
      <vt:lpstr>돋움</vt:lpstr>
      <vt:lpstr>기본 디자인</vt:lpstr>
      <vt:lpstr>PowerPoint 演示文稿</vt:lpstr>
      <vt:lpstr>PowerPoint 演示文稿</vt:lpstr>
      <vt:lpstr>1. 기술의 개요</vt:lpstr>
      <vt:lpstr>1. 기술의 개요-1</vt:lpstr>
      <vt:lpstr>1. 기술의 개요-2</vt:lpstr>
      <vt:lpstr>2. 기술이전 내용 및 범위</vt:lpstr>
      <vt:lpstr>2. 기술이전 내용 및 범위</vt:lpstr>
      <vt:lpstr>3. 경쟁기술과 비교-1</vt:lpstr>
      <vt:lpstr>3. 경쟁기술과 비교-2</vt:lpstr>
      <vt:lpstr>4. 기술의 사업성</vt:lpstr>
      <vt:lpstr>5. 국내외 시장 동향</vt:lpstr>
      <vt:lpstr>PowerPoint 演示文稿</vt:lpstr>
    </vt:vector>
  </TitlesOfParts>
  <Company>시스템공학연구소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제목 없음</dc:title>
  <dc:creator>장지훈</dc:creator>
  <cp:lastModifiedBy>郎 咏琪</cp:lastModifiedBy>
  <cp:revision>1223</cp:revision>
  <cp:lastPrinted>2000-01-26T07:28:59Z</cp:lastPrinted>
  <dcterms:created xsi:type="dcterms:W3CDTF">1998-07-27T04:31:16Z</dcterms:created>
  <dcterms:modified xsi:type="dcterms:W3CDTF">2020-09-22T05:45:28Z</dcterms:modified>
</cp:coreProperties>
</file>