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sldIdLst>
    <p:sldId id="274" r:id="rId2"/>
    <p:sldId id="271" r:id="rId3"/>
    <p:sldId id="270" r:id="rId4"/>
    <p:sldId id="281" r:id="rId5"/>
    <p:sldId id="28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FEFEFE"/>
    <a:srgbClr val="FCFCFC"/>
    <a:srgbClr val="FAFAF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661"/>
  </p:normalViewPr>
  <p:slideViewPr>
    <p:cSldViewPr snapToGrid="0" showGuides="1">
      <p:cViewPr varScale="1">
        <p:scale>
          <a:sx n="132" d="100"/>
          <a:sy n="132" d="100"/>
        </p:scale>
        <p:origin x="5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2BD41-B2F3-4F4A-A217-732898D24FE1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F5A2D-4184-4A41-A607-E1F0C7BD6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51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11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513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片占位符 4"/>
          <p:cNvSpPr>
            <a:spLocks noGrp="1"/>
          </p:cNvSpPr>
          <p:nvPr>
            <p:ph type="pic" sz="quarter" idx="10"/>
          </p:nvPr>
        </p:nvSpPr>
        <p:spPr>
          <a:xfrm>
            <a:off x="3653470" y="2264732"/>
            <a:ext cx="4885059" cy="2744149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4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4"/>
          <p:cNvSpPr>
            <a:spLocks noGrp="1"/>
          </p:cNvSpPr>
          <p:nvPr>
            <p:ph type="pic" sz="quarter" idx="10"/>
          </p:nvPr>
        </p:nvSpPr>
        <p:spPr>
          <a:xfrm>
            <a:off x="4464360" y="2590456"/>
            <a:ext cx="3295987" cy="2073201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9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786759" y="2365265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035973" y="2365265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25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-217198" y="2624081"/>
            <a:ext cx="1746504" cy="1243584"/>
          </a:xfrm>
          <a:prstGeom prst="roundRect">
            <a:avLst>
              <a:gd name="adj" fmla="val 6163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Portfolio Image #</a:t>
            </a:r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10661691" y="2624081"/>
            <a:ext cx="1746504" cy="1243584"/>
          </a:xfrm>
          <a:prstGeom prst="roundRect">
            <a:avLst>
              <a:gd name="adj" fmla="val 6163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Portfolio Image #</a:t>
            </a:r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1680975" y="2149558"/>
            <a:ext cx="2840900" cy="2019300"/>
          </a:xfrm>
          <a:prstGeom prst="roundRect">
            <a:avLst>
              <a:gd name="adj" fmla="val 5624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Portfolio Image #</a:t>
            </a:r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75550" y="2149558"/>
            <a:ext cx="2840900" cy="2019300"/>
          </a:xfrm>
          <a:prstGeom prst="roundRect">
            <a:avLst>
              <a:gd name="adj" fmla="val 5624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Portfolio Image #</a:t>
            </a:r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669122" y="2149558"/>
            <a:ext cx="2840900" cy="2019300"/>
          </a:xfrm>
          <a:prstGeom prst="roundRect">
            <a:avLst>
              <a:gd name="adj" fmla="val 5624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Portfolio Image #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9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35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99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73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7" r:id="rId2"/>
    <p:sldLayoutId id="2147483678" r:id="rId3"/>
    <p:sldLayoutId id="2147483660" r:id="rId4"/>
    <p:sldLayoutId id="2147483672" r:id="rId5"/>
    <p:sldLayoutId id="2147483675" r:id="rId6"/>
    <p:sldLayoutId id="2147483679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3140765" y="2633870"/>
            <a:ext cx="587402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140765" y="4432853"/>
            <a:ext cx="587402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315052" y="2146474"/>
            <a:ext cx="352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cap="all" dirty="0" smtClean="0"/>
              <a:t>VISION </a:t>
            </a:r>
            <a:r>
              <a:rPr lang="en-US" altLang="zh-CN" cap="all" dirty="0"/>
              <a:t>AND SECURITY GROUP(VSG</a:t>
            </a:r>
            <a:r>
              <a:rPr lang="en-US" altLang="zh-CN" cap="all" dirty="0" smtClean="0"/>
              <a:t>)</a:t>
            </a:r>
            <a:endParaRPr lang="en-US" altLang="zh-CN" cap="all" dirty="0"/>
          </a:p>
        </p:txBody>
      </p:sp>
      <p:sp>
        <p:nvSpPr>
          <p:cNvPr id="7" name="矩形 6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2126974" y="3896805"/>
            <a:ext cx="7938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tx2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辉视安科团队</a:t>
            </a:r>
            <a:endParaRPr lang="zh-CN" altLang="en-US" sz="2800" dirty="0">
              <a:solidFill>
                <a:schemeClr val="tx2"/>
              </a:solidFill>
              <a:latin typeface="Calibri" panose="020F050202020403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9" name="文本框 8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 txBox="1"/>
          <p:nvPr/>
        </p:nvSpPr>
        <p:spPr>
          <a:xfrm>
            <a:off x="2541180" y="2814607"/>
            <a:ext cx="7109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accent3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视觉粉尘浓度测量系统</a:t>
            </a:r>
            <a:endParaRPr lang="zh-CN" altLang="en-US" sz="5400" b="1" dirty="0">
              <a:solidFill>
                <a:schemeClr val="accent3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8" name="KSO_Shape"/>
          <p:cNvSpPr/>
          <p:nvPr/>
        </p:nvSpPr>
        <p:spPr>
          <a:xfrm>
            <a:off x="5174974" y="4661125"/>
            <a:ext cx="1842052" cy="453446"/>
          </a:xfrm>
          <a:prstGeom prst="roundRect">
            <a:avLst>
              <a:gd name="adj" fmla="val 3507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主讲：祝铭</a:t>
            </a:r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 flipV="1">
            <a:off x="0" y="0"/>
            <a:ext cx="12192000" cy="1034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V="1">
            <a:off x="0" y="5823527"/>
            <a:ext cx="12192000" cy="1034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4062" y="1490008"/>
            <a:ext cx="3057579" cy="46821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9722" y="2490281"/>
            <a:ext cx="286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FontAwesome" pitchFamily="2" charset="0"/>
              </a:rPr>
              <a:t></a:t>
            </a:r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zh-CN" altLang="en-US" sz="2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检测精度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±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  <a:r>
              <a:rPr lang="en-US" altLang="zh-CN" sz="28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  <a:endParaRPr lang="en-US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783" y="3307884"/>
            <a:ext cx="26687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FontAwesome" pitchFamily="2" charset="0"/>
              </a:rPr>
              <a:t></a:t>
            </a:r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zh-CN" altLang="en-US" sz="2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测量周期</a:t>
            </a:r>
            <a:r>
              <a:rPr lang="en-US" sz="28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r>
              <a:rPr lang="en-US" altLang="zh-CN" sz="28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</a:t>
            </a:r>
            <a:endParaRPr lang="en-US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783" y="4047544"/>
            <a:ext cx="26989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FontAwesome" pitchFamily="2" charset="0"/>
              </a:rPr>
              <a:t></a:t>
            </a:r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zh-CN" altLang="en-US" sz="24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测量范围</a:t>
            </a:r>
            <a:endParaRPr lang="en-US" sz="900" dirty="0" smtClean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0.5-1000mg/m</a:t>
            </a:r>
            <a:r>
              <a:rPr lang="en-US" altLang="zh-CN" sz="28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  <a:endParaRPr lang="en-US" sz="2800" baseline="30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1925" y="2262485"/>
            <a:ext cx="1356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36</a:t>
            </a:r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  <a:r>
              <a:rPr lang="en-US" sz="9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Conveniently </a:t>
            </a:r>
            <a:r>
              <a:rPr lang="en-US" sz="9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iterate </a:t>
            </a:r>
            <a:r>
              <a:rPr lang="en-US" sz="9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top-line alignments</a:t>
            </a:r>
            <a:endParaRPr lang="en-US" sz="9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97301" y="1292989"/>
            <a:ext cx="85104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     本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项目设计一套面向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</a:rPr>
              <a:t>工业生产环境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的基于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</a:rPr>
              <a:t>视觉测量技术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的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</a:rPr>
              <a:t>粉尘浓度测量系统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，对生产车间图像进行采样，计算得出场所内的粉尘浓度值，实现高精度、短周期、可视化的粉尘浓度测量，并将该系统用于粉尘运动规律和粉尘对作业人员行为影响的研究。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77844" y="502179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Dense" panose="02000000000000000000" pitchFamily="50" charset="0"/>
                <a:ea typeface="Roboto" panose="02000000000000000000" pitchFamily="2" charset="0"/>
              </a:rPr>
              <a:t>项</a:t>
            </a:r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nse" panose="02000000000000000000" pitchFamily="50" charset="0"/>
                <a:ea typeface="Roboto" panose="02000000000000000000" pitchFamily="2" charset="0"/>
              </a:rPr>
              <a:t>目简介</a:t>
            </a:r>
            <a:endParaRPr lang="en-US" altLang="zh-CN" sz="4000" dirty="0">
              <a:solidFill>
                <a:schemeClr val="tx1">
                  <a:lumMod val="65000"/>
                  <a:lumOff val="35000"/>
                </a:schemeClr>
              </a:solidFill>
              <a:latin typeface="Dense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867400" y="467040"/>
            <a:ext cx="4572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844" y="3185815"/>
            <a:ext cx="588168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639722" y="1750301"/>
            <a:ext cx="2668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>
                    <a:lumMod val="9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产品技术指标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9" name="Rectangle 13"/>
          <p:cNvSpPr/>
          <p:nvPr/>
        </p:nvSpPr>
        <p:spPr>
          <a:xfrm>
            <a:off x="654783" y="5152729"/>
            <a:ext cx="26989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FontAwesome" pitchFamily="2" charset="0"/>
              </a:rPr>
              <a:t></a:t>
            </a:r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zh-CN" altLang="en-US" sz="28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仪器成</a:t>
            </a:r>
            <a:r>
              <a:rPr lang="en-US" altLang="zh-CN" sz="28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9600</a:t>
            </a:r>
            <a:r>
              <a:rPr lang="zh-CN" altLang="en-US" sz="28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元</a:t>
            </a:r>
            <a:endParaRPr lang="en-US" sz="2800" baseline="30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33070" y="4084547"/>
            <a:ext cx="615553" cy="19582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性能对比</a:t>
            </a:r>
            <a:endParaRPr lang="zh-CN" altLang="en-US" sz="2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138067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4" grpId="0"/>
      <p:bldP spid="5" grpId="0"/>
      <p:bldP spid="19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06479" y="4144895"/>
            <a:ext cx="2838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latin typeface="Roboto" panose="02000000000000000000" pitchFamily="2" charset="0"/>
                <a:ea typeface="Roboto" panose="02000000000000000000" pitchFamily="2" charset="0"/>
              </a:rPr>
              <a:t>创始人</a:t>
            </a:r>
            <a:r>
              <a:rPr lang="zh-CN" altLang="en-US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：</a:t>
            </a:r>
            <a:r>
              <a:rPr lang="en-US" altLang="zh-CN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CEO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79864" y="4863182"/>
            <a:ext cx="26759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/>
              <a:t>工学硕</a:t>
            </a:r>
            <a:r>
              <a:rPr lang="zh-CN" altLang="en-US" sz="2000" dirty="0" smtClean="0"/>
              <a:t>士，讲师，负责团队运营，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8831835" y="4850671"/>
            <a:ext cx="28388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本科，负责产品开发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77853" y="502179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nse" panose="02000000000000000000" pitchFamily="50" charset="0"/>
                <a:ea typeface="Roboto" panose="02000000000000000000" pitchFamily="2" charset="0"/>
              </a:rPr>
              <a:t>团队介绍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Dense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67400" y="467040"/>
            <a:ext cx="4572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26" y="1522196"/>
            <a:ext cx="1683268" cy="16850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" t="119" r="3986" b="7745"/>
          <a:stretch>
            <a:fillRect/>
          </a:stretch>
        </p:blipFill>
        <p:spPr bwMode="auto">
          <a:xfrm>
            <a:off x="6242286" y="1587973"/>
            <a:ext cx="1695517" cy="1697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5" t="31085" r="17564" b="24676"/>
          <a:stretch/>
        </p:blipFill>
        <p:spPr>
          <a:xfrm>
            <a:off x="9228938" y="1555837"/>
            <a:ext cx="1440727" cy="1651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8" name="图片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5" r="13097" b="16633"/>
          <a:stretch/>
        </p:blipFill>
        <p:spPr bwMode="auto">
          <a:xfrm>
            <a:off x="732309" y="1523240"/>
            <a:ext cx="1426653" cy="1627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4" name="文本框 13"/>
          <p:cNvSpPr txBox="1"/>
          <p:nvPr/>
        </p:nvSpPr>
        <p:spPr>
          <a:xfrm>
            <a:off x="1110299" y="3497749"/>
            <a:ext cx="67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祝铭</a:t>
            </a:r>
            <a:endParaRPr lang="zh-CN" altLang="en-US" dirty="0"/>
          </a:p>
        </p:txBody>
      </p:sp>
      <p:sp>
        <p:nvSpPr>
          <p:cNvPr id="63" name="Rectangle 55"/>
          <p:cNvSpPr/>
          <p:nvPr/>
        </p:nvSpPr>
        <p:spPr>
          <a:xfrm>
            <a:off x="3782082" y="3852969"/>
            <a:ext cx="60395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文本框 63"/>
          <p:cNvSpPr txBox="1"/>
          <p:nvPr/>
        </p:nvSpPr>
        <p:spPr>
          <a:xfrm>
            <a:off x="3639894" y="3483637"/>
            <a:ext cx="8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李国辉</a:t>
            </a:r>
          </a:p>
        </p:txBody>
      </p:sp>
      <p:sp>
        <p:nvSpPr>
          <p:cNvPr id="65" name="Rectangle 55"/>
          <p:cNvSpPr/>
          <p:nvPr/>
        </p:nvSpPr>
        <p:spPr>
          <a:xfrm>
            <a:off x="6788068" y="3837472"/>
            <a:ext cx="60395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文本框 65"/>
          <p:cNvSpPr txBox="1"/>
          <p:nvPr/>
        </p:nvSpPr>
        <p:spPr>
          <a:xfrm>
            <a:off x="6645880" y="3468140"/>
            <a:ext cx="8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吴婕萍</a:t>
            </a:r>
          </a:p>
        </p:txBody>
      </p:sp>
      <p:sp>
        <p:nvSpPr>
          <p:cNvPr id="67" name="Rectangle 55"/>
          <p:cNvSpPr/>
          <p:nvPr/>
        </p:nvSpPr>
        <p:spPr>
          <a:xfrm>
            <a:off x="9647325" y="3814956"/>
            <a:ext cx="60395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文本框 67"/>
          <p:cNvSpPr txBox="1"/>
          <p:nvPr/>
        </p:nvSpPr>
        <p:spPr>
          <a:xfrm>
            <a:off x="9505137" y="3445624"/>
            <a:ext cx="8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罗智文</a:t>
            </a:r>
          </a:p>
        </p:txBody>
      </p:sp>
      <p:sp>
        <p:nvSpPr>
          <p:cNvPr id="69" name="Rectangle 37"/>
          <p:cNvSpPr/>
          <p:nvPr/>
        </p:nvSpPr>
        <p:spPr>
          <a:xfrm>
            <a:off x="2927088" y="4633454"/>
            <a:ext cx="219767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</a:rPr>
              <a:t>工学博士，副教授</a:t>
            </a:r>
            <a:r>
              <a:rPr lang="zh-CN" altLang="en-US" sz="2000" dirty="0" smtClean="0">
                <a:latin typeface="微软雅黑" panose="020B0503020204020204" pitchFamily="34" charset="-122"/>
              </a:rPr>
              <a:t>。</a:t>
            </a:r>
            <a:r>
              <a:rPr lang="zh-CN" altLang="en-US" sz="2000" dirty="0" smtClean="0"/>
              <a:t>工</a:t>
            </a:r>
            <a:r>
              <a:rPr lang="zh-CN" altLang="en-US" sz="2000" dirty="0"/>
              <a:t>学院实验操作中心主</a:t>
            </a:r>
            <a:r>
              <a:rPr lang="zh-CN" altLang="en-US" sz="2000" dirty="0" smtClean="0"/>
              <a:t>任，</a:t>
            </a:r>
            <a:r>
              <a:rPr lang="zh-CN" altLang="en-US" sz="2000" dirty="0"/>
              <a:t>四川省安全培训管理专家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0" name="Rectangle 5"/>
          <p:cNvSpPr/>
          <p:nvPr/>
        </p:nvSpPr>
        <p:spPr>
          <a:xfrm>
            <a:off x="5616880" y="4168671"/>
            <a:ext cx="2838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联合创</a:t>
            </a:r>
            <a:r>
              <a:rPr lang="zh-CN" altLang="en-US" sz="1600" dirty="0">
                <a:latin typeface="Roboto" panose="02000000000000000000" pitchFamily="2" charset="0"/>
                <a:ea typeface="Roboto" panose="02000000000000000000" pitchFamily="2" charset="0"/>
              </a:rPr>
              <a:t>始人</a:t>
            </a:r>
            <a:r>
              <a:rPr lang="zh-CN" altLang="en-US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：</a:t>
            </a:r>
            <a:r>
              <a:rPr lang="zh-CN" altLang="en-US" sz="1600" dirty="0">
                <a:latin typeface="Roboto" panose="02000000000000000000" pitchFamily="2" charset="0"/>
                <a:ea typeface="Roboto" panose="02000000000000000000" pitchFamily="2" charset="0"/>
              </a:rPr>
              <a:t>公</a:t>
            </a:r>
            <a:r>
              <a:rPr lang="zh-CN" altLang="en-US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司副总裁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1" name="Rectangle 5"/>
          <p:cNvSpPr/>
          <p:nvPr/>
        </p:nvSpPr>
        <p:spPr>
          <a:xfrm>
            <a:off x="8627281" y="4177326"/>
            <a:ext cx="2838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联合创</a:t>
            </a:r>
            <a:r>
              <a:rPr lang="zh-CN" altLang="en-US" sz="1600" dirty="0">
                <a:latin typeface="Roboto" panose="02000000000000000000" pitchFamily="2" charset="0"/>
                <a:ea typeface="Roboto" panose="02000000000000000000" pitchFamily="2" charset="0"/>
              </a:rPr>
              <a:t>始人</a:t>
            </a:r>
            <a:r>
              <a:rPr lang="zh-CN" altLang="en-US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：公司副总裁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2" name="Rectangle 5"/>
          <p:cNvSpPr/>
          <p:nvPr/>
        </p:nvSpPr>
        <p:spPr>
          <a:xfrm>
            <a:off x="26188" y="4168671"/>
            <a:ext cx="2838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联合创</a:t>
            </a:r>
            <a:r>
              <a:rPr lang="zh-CN" altLang="en-US" sz="1600" dirty="0">
                <a:latin typeface="Roboto" panose="02000000000000000000" pitchFamily="2" charset="0"/>
                <a:ea typeface="Roboto" panose="02000000000000000000" pitchFamily="2" charset="0"/>
              </a:rPr>
              <a:t>始人</a:t>
            </a:r>
            <a:r>
              <a:rPr lang="zh-CN" altLang="en-US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：</a:t>
            </a:r>
            <a:r>
              <a:rPr lang="zh-CN" altLang="en-US" sz="1600" dirty="0">
                <a:latin typeface="Roboto" panose="02000000000000000000" pitchFamily="2" charset="0"/>
                <a:ea typeface="Roboto" panose="02000000000000000000" pitchFamily="2" charset="0"/>
              </a:rPr>
              <a:t>公</a:t>
            </a:r>
            <a:r>
              <a:rPr lang="zh-CN" altLang="en-US" sz="1600" dirty="0" smtClean="0">
                <a:latin typeface="Roboto" panose="02000000000000000000" pitchFamily="2" charset="0"/>
                <a:ea typeface="Roboto" panose="02000000000000000000" pitchFamily="2" charset="0"/>
              </a:rPr>
              <a:t>司副总裁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3" name="Rectangle 43"/>
          <p:cNvSpPr/>
          <p:nvPr/>
        </p:nvSpPr>
        <p:spPr>
          <a:xfrm>
            <a:off x="214219" y="4863182"/>
            <a:ext cx="2524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本科，负责产品开发与团队运营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4" name="Rectangle 55"/>
          <p:cNvSpPr/>
          <p:nvPr/>
        </p:nvSpPr>
        <p:spPr>
          <a:xfrm>
            <a:off x="1164343" y="3867081"/>
            <a:ext cx="60395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2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575300" y="1988610"/>
            <a:ext cx="1024466" cy="1022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5712885" y="3427943"/>
            <a:ext cx="766234" cy="766234"/>
          </a:xfrm>
          <a:prstGeom prst="ellipse">
            <a:avLst/>
          </a:prstGeom>
          <a:solidFill>
            <a:schemeClr val="accent5"/>
          </a:solidFill>
          <a:ln w="9525" cmpd="sng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883401" y="3296710"/>
            <a:ext cx="1022350" cy="10223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269318" y="3296710"/>
            <a:ext cx="1022349" cy="10223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5575300" y="4602692"/>
            <a:ext cx="1024466" cy="1024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3765552" y="2102910"/>
            <a:ext cx="1638300" cy="444500"/>
          </a:xfrm>
          <a:custGeom>
            <a:avLst/>
            <a:gdLst>
              <a:gd name="T0" fmla="*/ 774 w 774"/>
              <a:gd name="T1" fmla="*/ 210 h 210"/>
              <a:gd name="T2" fmla="*/ 389 w 774"/>
              <a:gd name="T3" fmla="*/ 210 h 210"/>
              <a:gd name="T4" fmla="*/ 389 w 774"/>
              <a:gd name="T5" fmla="*/ 0 h 210"/>
              <a:gd name="T6" fmla="*/ 0 w 774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4" h="210">
                <a:moveTo>
                  <a:pt x="774" y="210"/>
                </a:moveTo>
                <a:lnTo>
                  <a:pt x="389" y="210"/>
                </a:lnTo>
                <a:lnTo>
                  <a:pt x="389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7427385" y="2102911"/>
            <a:ext cx="757767" cy="1020233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6771218" y="4697943"/>
            <a:ext cx="1352549" cy="444500"/>
          </a:xfrm>
          <a:custGeom>
            <a:avLst/>
            <a:gdLst>
              <a:gd name="T0" fmla="*/ 0 w 639"/>
              <a:gd name="T1" fmla="*/ 210 h 210"/>
              <a:gd name="T2" fmla="*/ 318 w 639"/>
              <a:gd name="T3" fmla="*/ 210 h 210"/>
              <a:gd name="T4" fmla="*/ 318 w 639"/>
              <a:gd name="T5" fmla="*/ 0 h 210"/>
              <a:gd name="T6" fmla="*/ 639 w 639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" h="210">
                <a:moveTo>
                  <a:pt x="0" y="210"/>
                </a:moveTo>
                <a:lnTo>
                  <a:pt x="318" y="210"/>
                </a:lnTo>
                <a:lnTo>
                  <a:pt x="318" y="0"/>
                </a:lnTo>
                <a:lnTo>
                  <a:pt x="639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3765551" y="4418542"/>
            <a:ext cx="1013882" cy="294216"/>
          </a:xfrm>
          <a:custGeom>
            <a:avLst/>
            <a:gdLst>
              <a:gd name="T0" fmla="*/ 479 w 479"/>
              <a:gd name="T1" fmla="*/ 0 h 139"/>
              <a:gd name="T2" fmla="*/ 479 w 479"/>
              <a:gd name="T3" fmla="*/ 139 h 139"/>
              <a:gd name="T4" fmla="*/ 0 w 479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9" h="139">
                <a:moveTo>
                  <a:pt x="479" y="0"/>
                </a:moveTo>
                <a:lnTo>
                  <a:pt x="479" y="139"/>
                </a:lnTo>
                <a:lnTo>
                  <a:pt x="0" y="139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6673851" y="3722160"/>
            <a:ext cx="91016" cy="182033"/>
          </a:xfrm>
          <a:custGeom>
            <a:avLst/>
            <a:gdLst>
              <a:gd name="T0" fmla="*/ 0 w 43"/>
              <a:gd name="T1" fmla="*/ 0 h 86"/>
              <a:gd name="T2" fmla="*/ 43 w 43"/>
              <a:gd name="T3" fmla="*/ 43 h 86"/>
              <a:gd name="T4" fmla="*/ 0 w 43"/>
              <a:gd name="T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5410201" y="3722160"/>
            <a:ext cx="91017" cy="182033"/>
          </a:xfrm>
          <a:custGeom>
            <a:avLst/>
            <a:gdLst>
              <a:gd name="T0" fmla="*/ 43 w 43"/>
              <a:gd name="T1" fmla="*/ 86 h 86"/>
              <a:gd name="T2" fmla="*/ 0 w 43"/>
              <a:gd name="T3" fmla="*/ 43 h 86"/>
              <a:gd name="T4" fmla="*/ 43 w 43"/>
              <a:gd name="T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0" y="43"/>
                </a:lnTo>
                <a:lnTo>
                  <a:pt x="43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5996518" y="4399493"/>
            <a:ext cx="182033" cy="91017"/>
          </a:xfrm>
          <a:custGeom>
            <a:avLst/>
            <a:gdLst>
              <a:gd name="T0" fmla="*/ 86 w 86"/>
              <a:gd name="T1" fmla="*/ 0 h 43"/>
              <a:gd name="T2" fmla="*/ 43 w 86"/>
              <a:gd name="T3" fmla="*/ 43 h 43"/>
              <a:gd name="T4" fmla="*/ 0 w 8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43" y="43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5996518" y="3135843"/>
            <a:ext cx="182033" cy="91016"/>
          </a:xfrm>
          <a:custGeom>
            <a:avLst/>
            <a:gdLst>
              <a:gd name="T0" fmla="*/ 0 w 86"/>
              <a:gd name="T1" fmla="*/ 43 h 43"/>
              <a:gd name="T2" fmla="*/ 43 w 86"/>
              <a:gd name="T3" fmla="*/ 0 h 43"/>
              <a:gd name="T4" fmla="*/ 86 w 86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43" y="0"/>
                </a:lnTo>
                <a:lnTo>
                  <a:pt x="86" y="43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8375652" y="2001310"/>
            <a:ext cx="201718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defRPr/>
            </a:pPr>
            <a:r>
              <a:rPr lang="en-US" altLang="zh-CN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80%</a:t>
            </a:r>
          </a:p>
          <a:p>
            <a:pPr lvl="0" algn="ctr">
              <a:defRPr/>
            </a:pPr>
            <a:r>
              <a:rPr lang="zh-CN" altLang="en-US" sz="2400" b="1" dirty="0">
                <a:solidFill>
                  <a:srgbClr val="4B7F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产品生产销售与宣传</a:t>
            </a:r>
            <a:endParaRPr lang="en-US" altLang="zh-CN" sz="2400" b="1" dirty="0">
              <a:solidFill>
                <a:srgbClr val="4B7FA7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8610598" y="4602692"/>
            <a:ext cx="201718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defRPr/>
            </a:pPr>
            <a:r>
              <a:rPr lang="en-US" altLang="zh-CN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20%</a:t>
            </a:r>
          </a:p>
          <a:p>
            <a:pPr lvl="0" algn="ctr">
              <a:defRPr/>
            </a:pPr>
            <a:r>
              <a:rPr lang="zh-CN" altLang="en-US" sz="2400" b="1" dirty="0">
                <a:solidFill>
                  <a:srgbClr val="4B7F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继续研发</a:t>
            </a:r>
            <a:endParaRPr lang="en-US" altLang="zh-CN" sz="2400" b="1" dirty="0">
              <a:solidFill>
                <a:srgbClr val="4B7FA7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547286" y="4589992"/>
            <a:ext cx="2017182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4B7FA7"/>
                </a:solidFill>
                <a:latin typeface="Roboto" panose="02000000000000000000" pitchFamily="2" charset="0"/>
                <a:ea typeface="Roboto" panose="02000000000000000000" pitchFamily="2" charset="0"/>
                <a:sym typeface="Arial" panose="020B0604020202020204" pitchFamily="34" charset="0"/>
              </a:rPr>
              <a:t>出让</a:t>
            </a:r>
            <a:r>
              <a:rPr lang="en-US" altLang="zh-CN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sym typeface="Arial" panose="020B0604020202020204" pitchFamily="34" charset="0"/>
              </a:rPr>
              <a:t>15%</a:t>
            </a:r>
            <a:r>
              <a:rPr lang="zh-CN" altLang="en-US" sz="2400" b="1" dirty="0">
                <a:solidFill>
                  <a:srgbClr val="4B7FA7"/>
                </a:solidFill>
                <a:latin typeface="Roboto" panose="02000000000000000000" pitchFamily="2" charset="0"/>
                <a:ea typeface="Roboto" panose="02000000000000000000" pitchFamily="2" charset="0"/>
                <a:sym typeface="Arial" panose="020B0604020202020204" pitchFamily="34" charset="0"/>
              </a:rPr>
              <a:t>股权</a:t>
            </a:r>
            <a:endParaRPr lang="en-US" altLang="zh-CN" sz="2400" b="1" dirty="0">
              <a:solidFill>
                <a:srgbClr val="4B7FA7"/>
              </a:solidFill>
              <a:latin typeface="Roboto" panose="02000000000000000000" pitchFamily="2" charset="0"/>
              <a:ea typeface="Roboto" panose="02000000000000000000" pitchFamily="2" charset="0"/>
              <a:sym typeface="Arial" panose="020B0604020202020204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547286" y="1997076"/>
            <a:ext cx="2017182" cy="84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400" b="1" dirty="0">
                <a:solidFill>
                  <a:srgbClr val="4B7FA7"/>
                </a:solidFill>
                <a:latin typeface="Roboto" panose="02000000000000000000" pitchFamily="2" charset="0"/>
                <a:ea typeface="Roboto" panose="02000000000000000000" pitchFamily="2" charset="0"/>
                <a:sym typeface="Arial" panose="020B0604020202020204" pitchFamily="34" charset="0"/>
              </a:rPr>
              <a:t>前期计划融资</a:t>
            </a:r>
            <a:r>
              <a:rPr lang="en-US" altLang="zh-CN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sym typeface="Arial" panose="020B0604020202020204" pitchFamily="34" charset="0"/>
              </a:rPr>
              <a:t>200</a:t>
            </a:r>
            <a:r>
              <a:rPr lang="zh-CN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sym typeface="Arial" panose="020B0604020202020204" pitchFamily="34" charset="0"/>
              </a:rPr>
              <a:t>万</a:t>
            </a:r>
            <a:endParaRPr lang="en-GB" altLang="zh-CN" sz="2400" b="1" dirty="0">
              <a:solidFill>
                <a:prstClr val="black">
                  <a:lumMod val="65000"/>
                  <a:lumOff val="35000"/>
                </a:prstClr>
              </a:solidFill>
              <a:latin typeface="Roboto" panose="02000000000000000000" pitchFamily="2" charset="0"/>
              <a:ea typeface="Roboto" panose="02000000000000000000" pitchFamily="2" charset="0"/>
              <a:sym typeface="Arial" panose="020B0604020202020204" pitchFamily="34" charset="0"/>
            </a:endParaRPr>
          </a:p>
        </p:txBody>
      </p:sp>
      <p:sp>
        <p:nvSpPr>
          <p:cNvPr id="18451" name="Freeform 19"/>
          <p:cNvSpPr>
            <a:spLocks noEditPoints="1"/>
          </p:cNvSpPr>
          <p:nvPr/>
        </p:nvSpPr>
        <p:spPr bwMode="auto">
          <a:xfrm>
            <a:off x="5916084" y="2320925"/>
            <a:ext cx="372533" cy="381000"/>
          </a:xfrm>
          <a:custGeom>
            <a:avLst/>
            <a:gdLst>
              <a:gd name="T0" fmla="*/ 130 w 136"/>
              <a:gd name="T1" fmla="*/ 33 h 140"/>
              <a:gd name="T2" fmla="*/ 100 w 136"/>
              <a:gd name="T3" fmla="*/ 33 h 140"/>
              <a:gd name="T4" fmla="*/ 100 w 136"/>
              <a:gd name="T5" fmla="*/ 6 h 140"/>
              <a:gd name="T6" fmla="*/ 94 w 136"/>
              <a:gd name="T7" fmla="*/ 0 h 140"/>
              <a:gd name="T8" fmla="*/ 6 w 136"/>
              <a:gd name="T9" fmla="*/ 0 h 140"/>
              <a:gd name="T10" fmla="*/ 0 w 136"/>
              <a:gd name="T11" fmla="*/ 6 h 140"/>
              <a:gd name="T12" fmla="*/ 0 w 136"/>
              <a:gd name="T13" fmla="*/ 35 h 140"/>
              <a:gd name="T14" fmla="*/ 0 w 136"/>
              <a:gd name="T15" fmla="*/ 104 h 140"/>
              <a:gd name="T16" fmla="*/ 0 w 136"/>
              <a:gd name="T17" fmla="*/ 134 h 140"/>
              <a:gd name="T18" fmla="*/ 6 w 136"/>
              <a:gd name="T19" fmla="*/ 140 h 140"/>
              <a:gd name="T20" fmla="*/ 94 w 136"/>
              <a:gd name="T21" fmla="*/ 140 h 140"/>
              <a:gd name="T22" fmla="*/ 130 w 136"/>
              <a:gd name="T23" fmla="*/ 140 h 140"/>
              <a:gd name="T24" fmla="*/ 136 w 136"/>
              <a:gd name="T25" fmla="*/ 134 h 140"/>
              <a:gd name="T26" fmla="*/ 136 w 136"/>
              <a:gd name="T27" fmla="*/ 39 h 140"/>
              <a:gd name="T28" fmla="*/ 130 w 136"/>
              <a:gd name="T29" fmla="*/ 33 h 140"/>
              <a:gd name="T30" fmla="*/ 88 w 136"/>
              <a:gd name="T31" fmla="*/ 128 h 140"/>
              <a:gd name="T32" fmla="*/ 72 w 136"/>
              <a:gd name="T33" fmla="*/ 128 h 140"/>
              <a:gd name="T34" fmla="*/ 72 w 136"/>
              <a:gd name="T35" fmla="*/ 110 h 140"/>
              <a:gd name="T36" fmla="*/ 88 w 136"/>
              <a:gd name="T37" fmla="*/ 110 h 140"/>
              <a:gd name="T38" fmla="*/ 88 w 136"/>
              <a:gd name="T39" fmla="*/ 128 h 140"/>
              <a:gd name="T40" fmla="*/ 60 w 136"/>
              <a:gd name="T41" fmla="*/ 110 h 140"/>
              <a:gd name="T42" fmla="*/ 60 w 136"/>
              <a:gd name="T43" fmla="*/ 128 h 140"/>
              <a:gd name="T44" fmla="*/ 39 w 136"/>
              <a:gd name="T45" fmla="*/ 128 h 140"/>
              <a:gd name="T46" fmla="*/ 39 w 136"/>
              <a:gd name="T47" fmla="*/ 110 h 140"/>
              <a:gd name="T48" fmla="*/ 60 w 136"/>
              <a:gd name="T49" fmla="*/ 110 h 140"/>
              <a:gd name="T50" fmla="*/ 12 w 136"/>
              <a:gd name="T51" fmla="*/ 98 h 140"/>
              <a:gd name="T52" fmla="*/ 12 w 136"/>
              <a:gd name="T53" fmla="*/ 41 h 140"/>
              <a:gd name="T54" fmla="*/ 88 w 136"/>
              <a:gd name="T55" fmla="*/ 41 h 140"/>
              <a:gd name="T56" fmla="*/ 88 w 136"/>
              <a:gd name="T57" fmla="*/ 98 h 140"/>
              <a:gd name="T58" fmla="*/ 12 w 136"/>
              <a:gd name="T59" fmla="*/ 98 h 140"/>
              <a:gd name="T60" fmla="*/ 39 w 136"/>
              <a:gd name="T61" fmla="*/ 29 h 140"/>
              <a:gd name="T62" fmla="*/ 39 w 136"/>
              <a:gd name="T63" fmla="*/ 12 h 140"/>
              <a:gd name="T64" fmla="*/ 60 w 136"/>
              <a:gd name="T65" fmla="*/ 12 h 140"/>
              <a:gd name="T66" fmla="*/ 60 w 136"/>
              <a:gd name="T67" fmla="*/ 29 h 140"/>
              <a:gd name="T68" fmla="*/ 39 w 136"/>
              <a:gd name="T69" fmla="*/ 29 h 140"/>
              <a:gd name="T70" fmla="*/ 88 w 136"/>
              <a:gd name="T71" fmla="*/ 29 h 140"/>
              <a:gd name="T72" fmla="*/ 72 w 136"/>
              <a:gd name="T73" fmla="*/ 29 h 140"/>
              <a:gd name="T74" fmla="*/ 72 w 136"/>
              <a:gd name="T75" fmla="*/ 12 h 140"/>
              <a:gd name="T76" fmla="*/ 88 w 136"/>
              <a:gd name="T77" fmla="*/ 12 h 140"/>
              <a:gd name="T78" fmla="*/ 88 w 136"/>
              <a:gd name="T79" fmla="*/ 29 h 140"/>
              <a:gd name="T80" fmla="*/ 12 w 136"/>
              <a:gd name="T81" fmla="*/ 12 h 140"/>
              <a:gd name="T82" fmla="*/ 27 w 136"/>
              <a:gd name="T83" fmla="*/ 12 h 140"/>
              <a:gd name="T84" fmla="*/ 27 w 136"/>
              <a:gd name="T85" fmla="*/ 29 h 140"/>
              <a:gd name="T86" fmla="*/ 12 w 136"/>
              <a:gd name="T87" fmla="*/ 29 h 140"/>
              <a:gd name="T88" fmla="*/ 12 w 136"/>
              <a:gd name="T89" fmla="*/ 12 h 140"/>
              <a:gd name="T90" fmla="*/ 12 w 136"/>
              <a:gd name="T91" fmla="*/ 110 h 140"/>
              <a:gd name="T92" fmla="*/ 27 w 136"/>
              <a:gd name="T93" fmla="*/ 110 h 140"/>
              <a:gd name="T94" fmla="*/ 27 w 136"/>
              <a:gd name="T95" fmla="*/ 128 h 140"/>
              <a:gd name="T96" fmla="*/ 12 w 136"/>
              <a:gd name="T97" fmla="*/ 128 h 140"/>
              <a:gd name="T98" fmla="*/ 12 w 136"/>
              <a:gd name="T99" fmla="*/ 110 h 140"/>
              <a:gd name="T100" fmla="*/ 124 w 136"/>
              <a:gd name="T101" fmla="*/ 128 h 140"/>
              <a:gd name="T102" fmla="*/ 100 w 136"/>
              <a:gd name="T103" fmla="*/ 128 h 140"/>
              <a:gd name="T104" fmla="*/ 100 w 136"/>
              <a:gd name="T105" fmla="*/ 104 h 140"/>
              <a:gd name="T106" fmla="*/ 100 w 136"/>
              <a:gd name="T107" fmla="*/ 45 h 140"/>
              <a:gd name="T108" fmla="*/ 124 w 136"/>
              <a:gd name="T109" fmla="*/ 45 h 140"/>
              <a:gd name="T110" fmla="*/ 124 w 136"/>
              <a:gd name="T111" fmla="*/ 12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6" h="140">
                <a:moveTo>
                  <a:pt x="130" y="33"/>
                </a:moveTo>
                <a:cubicBezTo>
                  <a:pt x="100" y="33"/>
                  <a:pt x="100" y="33"/>
                  <a:pt x="100" y="33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2"/>
                  <a:pt x="97" y="0"/>
                  <a:pt x="94" y="0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0" y="2"/>
                  <a:pt x="0" y="6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37"/>
                  <a:pt x="2" y="140"/>
                  <a:pt x="6" y="140"/>
                </a:cubicBezTo>
                <a:cubicBezTo>
                  <a:pt x="94" y="140"/>
                  <a:pt x="94" y="140"/>
                  <a:pt x="94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4" y="140"/>
                  <a:pt x="136" y="137"/>
                  <a:pt x="136" y="134"/>
                </a:cubicBezTo>
                <a:cubicBezTo>
                  <a:pt x="136" y="39"/>
                  <a:pt x="136" y="39"/>
                  <a:pt x="136" y="39"/>
                </a:cubicBezTo>
                <a:cubicBezTo>
                  <a:pt x="136" y="36"/>
                  <a:pt x="134" y="33"/>
                  <a:pt x="130" y="33"/>
                </a:cubicBezTo>
                <a:close/>
                <a:moveTo>
                  <a:pt x="88" y="128"/>
                </a:moveTo>
                <a:cubicBezTo>
                  <a:pt x="72" y="128"/>
                  <a:pt x="72" y="128"/>
                  <a:pt x="72" y="128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88" y="110"/>
                  <a:pt x="88" y="110"/>
                  <a:pt x="88" y="110"/>
                </a:cubicBezTo>
                <a:lnTo>
                  <a:pt x="88" y="128"/>
                </a:lnTo>
                <a:close/>
                <a:moveTo>
                  <a:pt x="60" y="110"/>
                </a:moveTo>
                <a:cubicBezTo>
                  <a:pt x="60" y="128"/>
                  <a:pt x="60" y="128"/>
                  <a:pt x="60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10"/>
                  <a:pt x="39" y="110"/>
                  <a:pt x="39" y="110"/>
                </a:cubicBezTo>
                <a:lnTo>
                  <a:pt x="60" y="110"/>
                </a:lnTo>
                <a:close/>
                <a:moveTo>
                  <a:pt x="12" y="98"/>
                </a:moveTo>
                <a:cubicBezTo>
                  <a:pt x="12" y="41"/>
                  <a:pt x="12" y="41"/>
                  <a:pt x="12" y="41"/>
                </a:cubicBezTo>
                <a:cubicBezTo>
                  <a:pt x="88" y="41"/>
                  <a:pt x="88" y="41"/>
                  <a:pt x="88" y="41"/>
                </a:cubicBezTo>
                <a:cubicBezTo>
                  <a:pt x="88" y="98"/>
                  <a:pt x="88" y="98"/>
                  <a:pt x="88" y="98"/>
                </a:cubicBezTo>
                <a:lnTo>
                  <a:pt x="12" y="98"/>
                </a:lnTo>
                <a:close/>
                <a:moveTo>
                  <a:pt x="39" y="29"/>
                </a:moveTo>
                <a:cubicBezTo>
                  <a:pt x="39" y="12"/>
                  <a:pt x="39" y="12"/>
                  <a:pt x="39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29"/>
                  <a:pt x="60" y="29"/>
                  <a:pt x="60" y="29"/>
                </a:cubicBezTo>
                <a:lnTo>
                  <a:pt x="39" y="29"/>
                </a:lnTo>
                <a:close/>
                <a:moveTo>
                  <a:pt x="88" y="29"/>
                </a:moveTo>
                <a:cubicBezTo>
                  <a:pt x="72" y="29"/>
                  <a:pt x="72" y="29"/>
                  <a:pt x="72" y="29"/>
                </a:cubicBezTo>
                <a:cubicBezTo>
                  <a:pt x="72" y="12"/>
                  <a:pt x="72" y="12"/>
                  <a:pt x="72" y="12"/>
                </a:cubicBezTo>
                <a:cubicBezTo>
                  <a:pt x="88" y="12"/>
                  <a:pt x="88" y="12"/>
                  <a:pt x="88" y="12"/>
                </a:cubicBezTo>
                <a:lnTo>
                  <a:pt x="88" y="29"/>
                </a:lnTo>
                <a:close/>
                <a:moveTo>
                  <a:pt x="12" y="12"/>
                </a:moveTo>
                <a:cubicBezTo>
                  <a:pt x="27" y="12"/>
                  <a:pt x="27" y="12"/>
                  <a:pt x="27" y="12"/>
                </a:cubicBezTo>
                <a:cubicBezTo>
                  <a:pt x="27" y="29"/>
                  <a:pt x="27" y="29"/>
                  <a:pt x="27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12"/>
                </a:lnTo>
                <a:close/>
                <a:moveTo>
                  <a:pt x="12" y="110"/>
                </a:moveTo>
                <a:cubicBezTo>
                  <a:pt x="27" y="110"/>
                  <a:pt x="27" y="110"/>
                  <a:pt x="27" y="110"/>
                </a:cubicBezTo>
                <a:cubicBezTo>
                  <a:pt x="27" y="128"/>
                  <a:pt x="27" y="128"/>
                  <a:pt x="27" y="128"/>
                </a:cubicBezTo>
                <a:cubicBezTo>
                  <a:pt x="12" y="128"/>
                  <a:pt x="12" y="128"/>
                  <a:pt x="12" y="128"/>
                </a:cubicBezTo>
                <a:lnTo>
                  <a:pt x="12" y="110"/>
                </a:lnTo>
                <a:close/>
                <a:moveTo>
                  <a:pt x="124" y="128"/>
                </a:moveTo>
                <a:cubicBezTo>
                  <a:pt x="100" y="128"/>
                  <a:pt x="100" y="128"/>
                  <a:pt x="100" y="128"/>
                </a:cubicBezTo>
                <a:cubicBezTo>
                  <a:pt x="100" y="104"/>
                  <a:pt x="100" y="104"/>
                  <a:pt x="100" y="10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24" y="45"/>
                  <a:pt x="124" y="45"/>
                  <a:pt x="124" y="45"/>
                </a:cubicBezTo>
                <a:lnTo>
                  <a:pt x="124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452" name="Group 20"/>
          <p:cNvGrpSpPr>
            <a:grpSpLocks/>
          </p:cNvGrpSpPr>
          <p:nvPr/>
        </p:nvGrpSpPr>
        <p:grpSpPr bwMode="auto">
          <a:xfrm>
            <a:off x="4565651" y="3582460"/>
            <a:ext cx="469900" cy="478366"/>
            <a:chOff x="0" y="0"/>
            <a:chExt cx="276" cy="281"/>
          </a:xfrm>
        </p:grpSpPr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0" y="0"/>
              <a:ext cx="276" cy="203"/>
            </a:xfrm>
            <a:custGeom>
              <a:avLst/>
              <a:gdLst>
                <a:gd name="T0" fmla="*/ 106 w 138"/>
                <a:gd name="T1" fmla="*/ 37 h 101"/>
                <a:gd name="T2" fmla="*/ 100 w 138"/>
                <a:gd name="T3" fmla="*/ 38 h 101"/>
                <a:gd name="T4" fmla="*/ 100 w 138"/>
                <a:gd name="T5" fmla="*/ 35 h 101"/>
                <a:gd name="T6" fmla="*/ 66 w 138"/>
                <a:gd name="T7" fmla="*/ 0 h 101"/>
                <a:gd name="T8" fmla="*/ 32 w 138"/>
                <a:gd name="T9" fmla="*/ 29 h 101"/>
                <a:gd name="T10" fmla="*/ 22 w 138"/>
                <a:gd name="T11" fmla="*/ 30 h 101"/>
                <a:gd name="T12" fmla="*/ 22 w 138"/>
                <a:gd name="T13" fmla="*/ 30 h 101"/>
                <a:gd name="T14" fmla="*/ 8 w 138"/>
                <a:gd name="T15" fmla="*/ 51 h 101"/>
                <a:gd name="T16" fmla="*/ 10 w 138"/>
                <a:gd name="T17" fmla="*/ 60 h 101"/>
                <a:gd name="T18" fmla="*/ 0 w 138"/>
                <a:gd name="T19" fmla="*/ 79 h 101"/>
                <a:gd name="T20" fmla="*/ 22 w 138"/>
                <a:gd name="T21" fmla="*/ 101 h 101"/>
                <a:gd name="T22" fmla="*/ 45 w 138"/>
                <a:gd name="T23" fmla="*/ 101 h 101"/>
                <a:gd name="T24" fmla="*/ 51 w 138"/>
                <a:gd name="T25" fmla="*/ 95 h 101"/>
                <a:gd name="T26" fmla="*/ 45 w 138"/>
                <a:gd name="T27" fmla="*/ 89 h 101"/>
                <a:gd name="T28" fmla="*/ 22 w 138"/>
                <a:gd name="T29" fmla="*/ 89 h 101"/>
                <a:gd name="T30" fmla="*/ 12 w 138"/>
                <a:gd name="T31" fmla="*/ 79 h 101"/>
                <a:gd name="T32" fmla="*/ 20 w 138"/>
                <a:gd name="T33" fmla="*/ 69 h 101"/>
                <a:gd name="T34" fmla="*/ 25 w 138"/>
                <a:gd name="T35" fmla="*/ 65 h 101"/>
                <a:gd name="T36" fmla="*/ 23 w 138"/>
                <a:gd name="T37" fmla="*/ 58 h 101"/>
                <a:gd name="T38" fmla="*/ 20 w 138"/>
                <a:gd name="T39" fmla="*/ 51 h 101"/>
                <a:gd name="T40" fmla="*/ 26 w 138"/>
                <a:gd name="T41" fmla="*/ 41 h 101"/>
                <a:gd name="T42" fmla="*/ 26 w 138"/>
                <a:gd name="T43" fmla="*/ 41 h 101"/>
                <a:gd name="T44" fmla="*/ 35 w 138"/>
                <a:gd name="T45" fmla="*/ 42 h 101"/>
                <a:gd name="T46" fmla="*/ 41 w 138"/>
                <a:gd name="T47" fmla="*/ 42 h 101"/>
                <a:gd name="T48" fmla="*/ 43 w 138"/>
                <a:gd name="T49" fmla="*/ 36 h 101"/>
                <a:gd name="T50" fmla="*/ 43 w 138"/>
                <a:gd name="T51" fmla="*/ 35 h 101"/>
                <a:gd name="T52" fmla="*/ 43 w 138"/>
                <a:gd name="T53" fmla="*/ 35 h 101"/>
                <a:gd name="T54" fmla="*/ 66 w 138"/>
                <a:gd name="T55" fmla="*/ 12 h 101"/>
                <a:gd name="T56" fmla="*/ 88 w 138"/>
                <a:gd name="T57" fmla="*/ 35 h 101"/>
                <a:gd name="T58" fmla="*/ 84 w 138"/>
                <a:gd name="T59" fmla="*/ 46 h 101"/>
                <a:gd name="T60" fmla="*/ 86 w 138"/>
                <a:gd name="T61" fmla="*/ 54 h 101"/>
                <a:gd name="T62" fmla="*/ 93 w 138"/>
                <a:gd name="T63" fmla="*/ 54 h 101"/>
                <a:gd name="T64" fmla="*/ 106 w 138"/>
                <a:gd name="T65" fmla="*/ 49 h 101"/>
                <a:gd name="T66" fmla="*/ 126 w 138"/>
                <a:gd name="T67" fmla="*/ 69 h 101"/>
                <a:gd name="T68" fmla="*/ 106 w 138"/>
                <a:gd name="T69" fmla="*/ 89 h 101"/>
                <a:gd name="T70" fmla="*/ 93 w 138"/>
                <a:gd name="T71" fmla="*/ 89 h 101"/>
                <a:gd name="T72" fmla="*/ 87 w 138"/>
                <a:gd name="T73" fmla="*/ 95 h 101"/>
                <a:gd name="T74" fmla="*/ 93 w 138"/>
                <a:gd name="T75" fmla="*/ 101 h 101"/>
                <a:gd name="T76" fmla="*/ 106 w 138"/>
                <a:gd name="T77" fmla="*/ 101 h 101"/>
                <a:gd name="T78" fmla="*/ 138 w 138"/>
                <a:gd name="T79" fmla="*/ 69 h 101"/>
                <a:gd name="T80" fmla="*/ 106 w 138"/>
                <a:gd name="T81" fmla="*/ 3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8" h="101">
                  <a:moveTo>
                    <a:pt x="106" y="37"/>
                  </a:moveTo>
                  <a:cubicBezTo>
                    <a:pt x="104" y="37"/>
                    <a:pt x="102" y="37"/>
                    <a:pt x="100" y="38"/>
                  </a:cubicBezTo>
                  <a:cubicBezTo>
                    <a:pt x="100" y="37"/>
                    <a:pt x="100" y="36"/>
                    <a:pt x="100" y="35"/>
                  </a:cubicBezTo>
                  <a:cubicBezTo>
                    <a:pt x="100" y="16"/>
                    <a:pt x="84" y="0"/>
                    <a:pt x="66" y="0"/>
                  </a:cubicBezTo>
                  <a:cubicBezTo>
                    <a:pt x="49" y="0"/>
                    <a:pt x="35" y="13"/>
                    <a:pt x="32" y="29"/>
                  </a:cubicBezTo>
                  <a:cubicBezTo>
                    <a:pt x="28" y="28"/>
                    <a:pt x="25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13" y="33"/>
                    <a:pt x="8" y="42"/>
                    <a:pt x="8" y="51"/>
                  </a:cubicBezTo>
                  <a:cubicBezTo>
                    <a:pt x="8" y="54"/>
                    <a:pt x="8" y="57"/>
                    <a:pt x="10" y="60"/>
                  </a:cubicBezTo>
                  <a:cubicBezTo>
                    <a:pt x="4" y="64"/>
                    <a:pt x="0" y="71"/>
                    <a:pt x="0" y="79"/>
                  </a:cubicBezTo>
                  <a:cubicBezTo>
                    <a:pt x="0" y="91"/>
                    <a:pt x="10" y="101"/>
                    <a:pt x="22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8" y="101"/>
                    <a:pt x="51" y="98"/>
                    <a:pt x="51" y="95"/>
                  </a:cubicBezTo>
                  <a:cubicBezTo>
                    <a:pt x="51" y="92"/>
                    <a:pt x="48" y="89"/>
                    <a:pt x="45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16" y="89"/>
                    <a:pt x="12" y="84"/>
                    <a:pt x="12" y="79"/>
                  </a:cubicBezTo>
                  <a:cubicBezTo>
                    <a:pt x="12" y="74"/>
                    <a:pt x="16" y="70"/>
                    <a:pt x="20" y="69"/>
                  </a:cubicBezTo>
                  <a:cubicBezTo>
                    <a:pt x="23" y="69"/>
                    <a:pt x="25" y="67"/>
                    <a:pt x="25" y="65"/>
                  </a:cubicBezTo>
                  <a:cubicBezTo>
                    <a:pt x="26" y="62"/>
                    <a:pt x="25" y="60"/>
                    <a:pt x="23" y="58"/>
                  </a:cubicBezTo>
                  <a:cubicBezTo>
                    <a:pt x="21" y="57"/>
                    <a:pt x="20" y="54"/>
                    <a:pt x="20" y="51"/>
                  </a:cubicBezTo>
                  <a:cubicBezTo>
                    <a:pt x="20" y="47"/>
                    <a:pt x="22" y="43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9" y="40"/>
                    <a:pt x="32" y="40"/>
                    <a:pt x="35" y="42"/>
                  </a:cubicBezTo>
                  <a:cubicBezTo>
                    <a:pt x="36" y="43"/>
                    <a:pt x="39" y="43"/>
                    <a:pt x="41" y="42"/>
                  </a:cubicBezTo>
                  <a:cubicBezTo>
                    <a:pt x="43" y="41"/>
                    <a:pt x="44" y="39"/>
                    <a:pt x="43" y="36"/>
                  </a:cubicBezTo>
                  <a:cubicBezTo>
                    <a:pt x="43" y="36"/>
                    <a:pt x="43" y="36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22"/>
                    <a:pt x="53" y="12"/>
                    <a:pt x="66" y="12"/>
                  </a:cubicBezTo>
                  <a:cubicBezTo>
                    <a:pt x="78" y="12"/>
                    <a:pt x="88" y="22"/>
                    <a:pt x="88" y="35"/>
                  </a:cubicBezTo>
                  <a:cubicBezTo>
                    <a:pt x="88" y="39"/>
                    <a:pt x="87" y="43"/>
                    <a:pt x="84" y="46"/>
                  </a:cubicBezTo>
                  <a:cubicBezTo>
                    <a:pt x="83" y="49"/>
                    <a:pt x="83" y="52"/>
                    <a:pt x="86" y="54"/>
                  </a:cubicBezTo>
                  <a:cubicBezTo>
                    <a:pt x="88" y="56"/>
                    <a:pt x="91" y="56"/>
                    <a:pt x="93" y="54"/>
                  </a:cubicBezTo>
                  <a:cubicBezTo>
                    <a:pt x="96" y="52"/>
                    <a:pt x="100" y="49"/>
                    <a:pt x="106" y="49"/>
                  </a:cubicBezTo>
                  <a:cubicBezTo>
                    <a:pt x="117" y="49"/>
                    <a:pt x="126" y="58"/>
                    <a:pt x="126" y="69"/>
                  </a:cubicBezTo>
                  <a:cubicBezTo>
                    <a:pt x="126" y="80"/>
                    <a:pt x="117" y="89"/>
                    <a:pt x="106" y="89"/>
                  </a:cubicBezTo>
                  <a:cubicBezTo>
                    <a:pt x="93" y="89"/>
                    <a:pt x="93" y="89"/>
                    <a:pt x="93" y="89"/>
                  </a:cubicBezTo>
                  <a:cubicBezTo>
                    <a:pt x="90" y="89"/>
                    <a:pt x="87" y="92"/>
                    <a:pt x="87" y="95"/>
                  </a:cubicBezTo>
                  <a:cubicBezTo>
                    <a:pt x="87" y="98"/>
                    <a:pt x="90" y="101"/>
                    <a:pt x="93" y="101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24" y="101"/>
                    <a:pt x="138" y="87"/>
                    <a:pt x="138" y="69"/>
                  </a:cubicBezTo>
                  <a:cubicBezTo>
                    <a:pt x="138" y="51"/>
                    <a:pt x="124" y="37"/>
                    <a:pt x="10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 sz="1707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4" name="Freeform 22"/>
            <p:cNvSpPr>
              <a:spLocks/>
            </p:cNvSpPr>
            <p:nvPr/>
          </p:nvSpPr>
          <p:spPr bwMode="auto">
            <a:xfrm>
              <a:off x="84" y="115"/>
              <a:ext cx="108" cy="166"/>
            </a:xfrm>
            <a:custGeom>
              <a:avLst/>
              <a:gdLst>
                <a:gd name="T0" fmla="*/ 43 w 54"/>
                <a:gd name="T1" fmla="*/ 53 h 83"/>
                <a:gd name="T2" fmla="*/ 33 w 54"/>
                <a:gd name="T3" fmla="*/ 63 h 83"/>
                <a:gd name="T4" fmla="*/ 33 w 54"/>
                <a:gd name="T5" fmla="*/ 6 h 83"/>
                <a:gd name="T6" fmla="*/ 27 w 54"/>
                <a:gd name="T7" fmla="*/ 0 h 83"/>
                <a:gd name="T8" fmla="*/ 21 w 54"/>
                <a:gd name="T9" fmla="*/ 6 h 83"/>
                <a:gd name="T10" fmla="*/ 21 w 54"/>
                <a:gd name="T11" fmla="*/ 63 h 83"/>
                <a:gd name="T12" fmla="*/ 11 w 54"/>
                <a:gd name="T13" fmla="*/ 53 h 83"/>
                <a:gd name="T14" fmla="*/ 2 w 54"/>
                <a:gd name="T15" fmla="*/ 53 h 83"/>
                <a:gd name="T16" fmla="*/ 2 w 54"/>
                <a:gd name="T17" fmla="*/ 61 h 83"/>
                <a:gd name="T18" fmla="*/ 23 w 54"/>
                <a:gd name="T19" fmla="*/ 82 h 83"/>
                <a:gd name="T20" fmla="*/ 27 w 54"/>
                <a:gd name="T21" fmla="*/ 83 h 83"/>
                <a:gd name="T22" fmla="*/ 31 w 54"/>
                <a:gd name="T23" fmla="*/ 82 h 83"/>
                <a:gd name="T24" fmla="*/ 52 w 54"/>
                <a:gd name="T25" fmla="*/ 61 h 83"/>
                <a:gd name="T26" fmla="*/ 52 w 54"/>
                <a:gd name="T27" fmla="*/ 53 h 83"/>
                <a:gd name="T28" fmla="*/ 43 w 54"/>
                <a:gd name="T29" fmla="*/ 5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43" y="5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2"/>
                    <a:pt x="30" y="0"/>
                    <a:pt x="27" y="0"/>
                  </a:cubicBezTo>
                  <a:cubicBezTo>
                    <a:pt x="24" y="0"/>
                    <a:pt x="21" y="2"/>
                    <a:pt x="21" y="6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8" y="50"/>
                    <a:pt x="5" y="50"/>
                    <a:pt x="2" y="53"/>
                  </a:cubicBezTo>
                  <a:cubicBezTo>
                    <a:pt x="0" y="55"/>
                    <a:pt x="0" y="59"/>
                    <a:pt x="2" y="6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3"/>
                    <a:pt x="25" y="83"/>
                    <a:pt x="27" y="83"/>
                  </a:cubicBezTo>
                  <a:cubicBezTo>
                    <a:pt x="28" y="83"/>
                    <a:pt x="30" y="83"/>
                    <a:pt x="31" y="8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4" y="59"/>
                    <a:pt x="54" y="55"/>
                    <a:pt x="52" y="53"/>
                  </a:cubicBezTo>
                  <a:cubicBezTo>
                    <a:pt x="49" y="50"/>
                    <a:pt x="45" y="50"/>
                    <a:pt x="43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 sz="1707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55" name="Freeform 23"/>
          <p:cNvSpPr>
            <a:spLocks noEditPoints="1"/>
          </p:cNvSpPr>
          <p:nvPr/>
        </p:nvSpPr>
        <p:spPr bwMode="auto">
          <a:xfrm>
            <a:off x="5888567" y="4913843"/>
            <a:ext cx="414867" cy="440267"/>
          </a:xfrm>
          <a:custGeom>
            <a:avLst/>
            <a:gdLst>
              <a:gd name="T0" fmla="*/ 111 w 132"/>
              <a:gd name="T1" fmla="*/ 56 h 140"/>
              <a:gd name="T2" fmla="*/ 103 w 132"/>
              <a:gd name="T3" fmla="*/ 56 h 140"/>
              <a:gd name="T4" fmla="*/ 103 w 132"/>
              <a:gd name="T5" fmla="*/ 37 h 140"/>
              <a:gd name="T6" fmla="*/ 66 w 132"/>
              <a:gd name="T7" fmla="*/ 0 h 140"/>
              <a:gd name="T8" fmla="*/ 29 w 132"/>
              <a:gd name="T9" fmla="*/ 37 h 140"/>
              <a:gd name="T10" fmla="*/ 29 w 132"/>
              <a:gd name="T11" fmla="*/ 55 h 140"/>
              <a:gd name="T12" fmla="*/ 21 w 132"/>
              <a:gd name="T13" fmla="*/ 55 h 140"/>
              <a:gd name="T14" fmla="*/ 0 w 132"/>
              <a:gd name="T15" fmla="*/ 76 h 140"/>
              <a:gd name="T16" fmla="*/ 21 w 132"/>
              <a:gd name="T17" fmla="*/ 97 h 140"/>
              <a:gd name="T18" fmla="*/ 41 w 132"/>
              <a:gd name="T19" fmla="*/ 97 h 140"/>
              <a:gd name="T20" fmla="*/ 41 w 132"/>
              <a:gd name="T21" fmla="*/ 57 h 140"/>
              <a:gd name="T22" fmla="*/ 41 w 132"/>
              <a:gd name="T23" fmla="*/ 55 h 140"/>
              <a:gd name="T24" fmla="*/ 41 w 132"/>
              <a:gd name="T25" fmla="*/ 37 h 140"/>
              <a:gd name="T26" fmla="*/ 66 w 132"/>
              <a:gd name="T27" fmla="*/ 12 h 140"/>
              <a:gd name="T28" fmla="*/ 91 w 132"/>
              <a:gd name="T29" fmla="*/ 37 h 140"/>
              <a:gd name="T30" fmla="*/ 91 w 132"/>
              <a:gd name="T31" fmla="*/ 56 h 140"/>
              <a:gd name="T32" fmla="*/ 91 w 132"/>
              <a:gd name="T33" fmla="*/ 59 h 140"/>
              <a:gd name="T34" fmla="*/ 91 w 132"/>
              <a:gd name="T35" fmla="*/ 92 h 140"/>
              <a:gd name="T36" fmla="*/ 91 w 132"/>
              <a:gd name="T37" fmla="*/ 98 h 140"/>
              <a:gd name="T38" fmla="*/ 91 w 132"/>
              <a:gd name="T39" fmla="*/ 109 h 140"/>
              <a:gd name="T40" fmla="*/ 81 w 132"/>
              <a:gd name="T41" fmla="*/ 119 h 140"/>
              <a:gd name="T42" fmla="*/ 79 w 132"/>
              <a:gd name="T43" fmla="*/ 119 h 140"/>
              <a:gd name="T44" fmla="*/ 66 w 132"/>
              <a:gd name="T45" fmla="*/ 110 h 140"/>
              <a:gd name="T46" fmla="*/ 51 w 132"/>
              <a:gd name="T47" fmla="*/ 125 h 140"/>
              <a:gd name="T48" fmla="*/ 66 w 132"/>
              <a:gd name="T49" fmla="*/ 140 h 140"/>
              <a:gd name="T50" fmla="*/ 79 w 132"/>
              <a:gd name="T51" fmla="*/ 131 h 140"/>
              <a:gd name="T52" fmla="*/ 81 w 132"/>
              <a:gd name="T53" fmla="*/ 131 h 140"/>
              <a:gd name="T54" fmla="*/ 103 w 132"/>
              <a:gd name="T55" fmla="*/ 109 h 140"/>
              <a:gd name="T56" fmla="*/ 103 w 132"/>
              <a:gd name="T57" fmla="*/ 98 h 140"/>
              <a:gd name="T58" fmla="*/ 111 w 132"/>
              <a:gd name="T59" fmla="*/ 98 h 140"/>
              <a:gd name="T60" fmla="*/ 132 w 132"/>
              <a:gd name="T61" fmla="*/ 77 h 140"/>
              <a:gd name="T62" fmla="*/ 111 w 132"/>
              <a:gd name="T63" fmla="*/ 56 h 140"/>
              <a:gd name="T64" fmla="*/ 29 w 132"/>
              <a:gd name="T65" fmla="*/ 85 h 140"/>
              <a:gd name="T66" fmla="*/ 21 w 132"/>
              <a:gd name="T67" fmla="*/ 85 h 140"/>
              <a:gd name="T68" fmla="*/ 12 w 132"/>
              <a:gd name="T69" fmla="*/ 76 h 140"/>
              <a:gd name="T70" fmla="*/ 21 w 132"/>
              <a:gd name="T71" fmla="*/ 67 h 140"/>
              <a:gd name="T72" fmla="*/ 29 w 132"/>
              <a:gd name="T73" fmla="*/ 67 h 140"/>
              <a:gd name="T74" fmla="*/ 29 w 132"/>
              <a:gd name="T75" fmla="*/ 85 h 140"/>
              <a:gd name="T76" fmla="*/ 111 w 132"/>
              <a:gd name="T77" fmla="*/ 86 h 140"/>
              <a:gd name="T78" fmla="*/ 103 w 132"/>
              <a:gd name="T79" fmla="*/ 86 h 140"/>
              <a:gd name="T80" fmla="*/ 103 w 132"/>
              <a:gd name="T81" fmla="*/ 68 h 140"/>
              <a:gd name="T82" fmla="*/ 111 w 132"/>
              <a:gd name="T83" fmla="*/ 68 h 140"/>
              <a:gd name="T84" fmla="*/ 120 w 132"/>
              <a:gd name="T85" fmla="*/ 77 h 140"/>
              <a:gd name="T86" fmla="*/ 111 w 132"/>
              <a:gd name="T87" fmla="*/ 8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2" h="140">
                <a:moveTo>
                  <a:pt x="111" y="56"/>
                </a:moveTo>
                <a:cubicBezTo>
                  <a:pt x="103" y="56"/>
                  <a:pt x="103" y="56"/>
                  <a:pt x="103" y="56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3" y="16"/>
                  <a:pt x="86" y="0"/>
                  <a:pt x="66" y="0"/>
                </a:cubicBezTo>
                <a:cubicBezTo>
                  <a:pt x="46" y="0"/>
                  <a:pt x="29" y="16"/>
                  <a:pt x="29" y="37"/>
                </a:cubicBezTo>
                <a:cubicBezTo>
                  <a:pt x="29" y="55"/>
                  <a:pt x="29" y="55"/>
                  <a:pt x="29" y="55"/>
                </a:cubicBezTo>
                <a:cubicBezTo>
                  <a:pt x="21" y="55"/>
                  <a:pt x="21" y="55"/>
                  <a:pt x="21" y="55"/>
                </a:cubicBezTo>
                <a:cubicBezTo>
                  <a:pt x="9" y="55"/>
                  <a:pt x="0" y="65"/>
                  <a:pt x="0" y="76"/>
                </a:cubicBezTo>
                <a:cubicBezTo>
                  <a:pt x="0" y="88"/>
                  <a:pt x="9" y="97"/>
                  <a:pt x="21" y="97"/>
                </a:cubicBezTo>
                <a:cubicBezTo>
                  <a:pt x="41" y="97"/>
                  <a:pt x="41" y="97"/>
                  <a:pt x="41" y="9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23"/>
                  <a:pt x="52" y="12"/>
                  <a:pt x="66" y="12"/>
                </a:cubicBezTo>
                <a:cubicBezTo>
                  <a:pt x="80" y="12"/>
                  <a:pt x="91" y="23"/>
                  <a:pt x="91" y="37"/>
                </a:cubicBezTo>
                <a:cubicBezTo>
                  <a:pt x="91" y="56"/>
                  <a:pt x="91" y="56"/>
                  <a:pt x="91" y="56"/>
                </a:cubicBezTo>
                <a:cubicBezTo>
                  <a:pt x="91" y="59"/>
                  <a:pt x="91" y="59"/>
                  <a:pt x="91" y="59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8"/>
                  <a:pt x="91" y="98"/>
                  <a:pt x="91" y="98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1" y="114"/>
                  <a:pt x="86" y="119"/>
                  <a:pt x="81" y="119"/>
                </a:cubicBezTo>
                <a:cubicBezTo>
                  <a:pt x="79" y="119"/>
                  <a:pt x="79" y="119"/>
                  <a:pt x="79" y="119"/>
                </a:cubicBezTo>
                <a:cubicBezTo>
                  <a:pt x="77" y="114"/>
                  <a:pt x="72" y="110"/>
                  <a:pt x="66" y="110"/>
                </a:cubicBezTo>
                <a:cubicBezTo>
                  <a:pt x="58" y="110"/>
                  <a:pt x="51" y="117"/>
                  <a:pt x="51" y="125"/>
                </a:cubicBezTo>
                <a:cubicBezTo>
                  <a:pt x="51" y="133"/>
                  <a:pt x="58" y="140"/>
                  <a:pt x="66" y="140"/>
                </a:cubicBezTo>
                <a:cubicBezTo>
                  <a:pt x="72" y="140"/>
                  <a:pt x="77" y="136"/>
                  <a:pt x="79" y="131"/>
                </a:cubicBezTo>
                <a:cubicBezTo>
                  <a:pt x="81" y="131"/>
                  <a:pt x="81" y="131"/>
                  <a:pt x="81" y="131"/>
                </a:cubicBezTo>
                <a:cubicBezTo>
                  <a:pt x="93" y="131"/>
                  <a:pt x="103" y="121"/>
                  <a:pt x="103" y="109"/>
                </a:cubicBezTo>
                <a:cubicBezTo>
                  <a:pt x="103" y="98"/>
                  <a:pt x="103" y="98"/>
                  <a:pt x="103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23" y="98"/>
                  <a:pt x="132" y="89"/>
                  <a:pt x="132" y="77"/>
                </a:cubicBezTo>
                <a:cubicBezTo>
                  <a:pt x="132" y="66"/>
                  <a:pt x="123" y="56"/>
                  <a:pt x="111" y="56"/>
                </a:cubicBezTo>
                <a:close/>
                <a:moveTo>
                  <a:pt x="29" y="85"/>
                </a:moveTo>
                <a:cubicBezTo>
                  <a:pt x="21" y="85"/>
                  <a:pt x="21" y="85"/>
                  <a:pt x="21" y="85"/>
                </a:cubicBezTo>
                <a:cubicBezTo>
                  <a:pt x="16" y="85"/>
                  <a:pt x="12" y="81"/>
                  <a:pt x="12" y="76"/>
                </a:cubicBezTo>
                <a:cubicBezTo>
                  <a:pt x="12" y="71"/>
                  <a:pt x="16" y="67"/>
                  <a:pt x="21" y="67"/>
                </a:cubicBezTo>
                <a:cubicBezTo>
                  <a:pt x="29" y="67"/>
                  <a:pt x="29" y="67"/>
                  <a:pt x="29" y="67"/>
                </a:cubicBezTo>
                <a:lnTo>
                  <a:pt x="29" y="85"/>
                </a:lnTo>
                <a:close/>
                <a:moveTo>
                  <a:pt x="111" y="86"/>
                </a:moveTo>
                <a:cubicBezTo>
                  <a:pt x="103" y="86"/>
                  <a:pt x="103" y="86"/>
                  <a:pt x="103" y="86"/>
                </a:cubicBezTo>
                <a:cubicBezTo>
                  <a:pt x="103" y="68"/>
                  <a:pt x="103" y="68"/>
                  <a:pt x="103" y="68"/>
                </a:cubicBezTo>
                <a:cubicBezTo>
                  <a:pt x="111" y="68"/>
                  <a:pt x="111" y="68"/>
                  <a:pt x="111" y="68"/>
                </a:cubicBezTo>
                <a:cubicBezTo>
                  <a:pt x="116" y="68"/>
                  <a:pt x="120" y="72"/>
                  <a:pt x="120" y="77"/>
                </a:cubicBezTo>
                <a:cubicBezTo>
                  <a:pt x="120" y="82"/>
                  <a:pt x="116" y="86"/>
                  <a:pt x="111" y="8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456" name="Group 24"/>
          <p:cNvGrpSpPr>
            <a:grpSpLocks/>
          </p:cNvGrpSpPr>
          <p:nvPr/>
        </p:nvGrpSpPr>
        <p:grpSpPr bwMode="auto">
          <a:xfrm>
            <a:off x="7198785" y="3616325"/>
            <a:ext cx="410633" cy="351367"/>
            <a:chOff x="0" y="0"/>
            <a:chExt cx="280" cy="240"/>
          </a:xfrm>
        </p:grpSpPr>
        <p:sp>
          <p:nvSpPr>
            <p:cNvPr id="18457" name="Freeform 25"/>
            <p:cNvSpPr>
              <a:spLocks noEditPoints="1"/>
            </p:cNvSpPr>
            <p:nvPr/>
          </p:nvSpPr>
          <p:spPr bwMode="auto">
            <a:xfrm>
              <a:off x="0" y="0"/>
              <a:ext cx="280" cy="240"/>
            </a:xfrm>
            <a:custGeom>
              <a:avLst/>
              <a:gdLst>
                <a:gd name="T0" fmla="*/ 122 w 140"/>
                <a:gd name="T1" fmla="*/ 20 h 120"/>
                <a:gd name="T2" fmla="*/ 100 w 140"/>
                <a:gd name="T3" fmla="*/ 20 h 120"/>
                <a:gd name="T4" fmla="*/ 100 w 140"/>
                <a:gd name="T5" fmla="*/ 18 h 120"/>
                <a:gd name="T6" fmla="*/ 100 w 140"/>
                <a:gd name="T7" fmla="*/ 15 h 120"/>
                <a:gd name="T8" fmla="*/ 85 w 140"/>
                <a:gd name="T9" fmla="*/ 0 h 120"/>
                <a:gd name="T10" fmla="*/ 70 w 140"/>
                <a:gd name="T11" fmla="*/ 0 h 120"/>
                <a:gd name="T12" fmla="*/ 56 w 140"/>
                <a:gd name="T13" fmla="*/ 15 h 120"/>
                <a:gd name="T14" fmla="*/ 56 w 140"/>
                <a:gd name="T15" fmla="*/ 20 h 120"/>
                <a:gd name="T16" fmla="*/ 18 w 140"/>
                <a:gd name="T17" fmla="*/ 20 h 120"/>
                <a:gd name="T18" fmla="*/ 0 w 140"/>
                <a:gd name="T19" fmla="*/ 38 h 120"/>
                <a:gd name="T20" fmla="*/ 0 w 140"/>
                <a:gd name="T21" fmla="*/ 101 h 120"/>
                <a:gd name="T22" fmla="*/ 18 w 140"/>
                <a:gd name="T23" fmla="*/ 120 h 120"/>
                <a:gd name="T24" fmla="*/ 122 w 140"/>
                <a:gd name="T25" fmla="*/ 120 h 120"/>
                <a:gd name="T26" fmla="*/ 140 w 140"/>
                <a:gd name="T27" fmla="*/ 101 h 120"/>
                <a:gd name="T28" fmla="*/ 140 w 140"/>
                <a:gd name="T29" fmla="*/ 38 h 120"/>
                <a:gd name="T30" fmla="*/ 122 w 140"/>
                <a:gd name="T31" fmla="*/ 20 h 120"/>
                <a:gd name="T32" fmla="*/ 12 w 140"/>
                <a:gd name="T33" fmla="*/ 101 h 120"/>
                <a:gd name="T34" fmla="*/ 12 w 140"/>
                <a:gd name="T35" fmla="*/ 38 h 120"/>
                <a:gd name="T36" fmla="*/ 18 w 140"/>
                <a:gd name="T37" fmla="*/ 32 h 120"/>
                <a:gd name="T38" fmla="*/ 33 w 140"/>
                <a:gd name="T39" fmla="*/ 32 h 120"/>
                <a:gd name="T40" fmla="*/ 33 w 140"/>
                <a:gd name="T41" fmla="*/ 108 h 120"/>
                <a:gd name="T42" fmla="*/ 18 w 140"/>
                <a:gd name="T43" fmla="*/ 108 h 120"/>
                <a:gd name="T44" fmla="*/ 12 w 140"/>
                <a:gd name="T45" fmla="*/ 101 h 120"/>
                <a:gd name="T46" fmla="*/ 128 w 140"/>
                <a:gd name="T47" fmla="*/ 101 h 120"/>
                <a:gd name="T48" fmla="*/ 122 w 140"/>
                <a:gd name="T49" fmla="*/ 108 h 120"/>
                <a:gd name="T50" fmla="*/ 45 w 140"/>
                <a:gd name="T51" fmla="*/ 108 h 120"/>
                <a:gd name="T52" fmla="*/ 45 w 140"/>
                <a:gd name="T53" fmla="*/ 32 h 120"/>
                <a:gd name="T54" fmla="*/ 56 w 140"/>
                <a:gd name="T55" fmla="*/ 32 h 120"/>
                <a:gd name="T56" fmla="*/ 99 w 140"/>
                <a:gd name="T57" fmla="*/ 32 h 120"/>
                <a:gd name="T58" fmla="*/ 122 w 140"/>
                <a:gd name="T59" fmla="*/ 32 h 120"/>
                <a:gd name="T60" fmla="*/ 128 w 140"/>
                <a:gd name="T61" fmla="*/ 38 h 120"/>
                <a:gd name="T62" fmla="*/ 128 w 140"/>
                <a:gd name="T63" fmla="*/ 10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0">
                  <a:moveTo>
                    <a:pt x="122" y="20"/>
                  </a:moveTo>
                  <a:cubicBezTo>
                    <a:pt x="100" y="20"/>
                    <a:pt x="100" y="20"/>
                    <a:pt x="100" y="20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6"/>
                    <a:pt x="93" y="0"/>
                    <a:pt x="85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2" y="0"/>
                    <a:pt x="56" y="6"/>
                    <a:pt x="56" y="15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8" y="20"/>
                    <a:pt x="0" y="28"/>
                    <a:pt x="0" y="3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12"/>
                    <a:pt x="8" y="120"/>
                    <a:pt x="18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32" y="120"/>
                    <a:pt x="140" y="111"/>
                    <a:pt x="140" y="101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28"/>
                    <a:pt x="132" y="20"/>
                    <a:pt x="122" y="20"/>
                  </a:cubicBezTo>
                  <a:close/>
                  <a:moveTo>
                    <a:pt x="12" y="101"/>
                  </a:moveTo>
                  <a:cubicBezTo>
                    <a:pt x="12" y="38"/>
                    <a:pt x="12" y="38"/>
                    <a:pt x="12" y="38"/>
                  </a:cubicBezTo>
                  <a:cubicBezTo>
                    <a:pt x="12" y="34"/>
                    <a:pt x="15" y="32"/>
                    <a:pt x="18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4" y="108"/>
                    <a:pt x="12" y="105"/>
                    <a:pt x="12" y="101"/>
                  </a:cubicBezTo>
                  <a:close/>
                  <a:moveTo>
                    <a:pt x="128" y="101"/>
                  </a:moveTo>
                  <a:cubicBezTo>
                    <a:pt x="128" y="105"/>
                    <a:pt x="125" y="108"/>
                    <a:pt x="122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5" y="32"/>
                    <a:pt x="128" y="34"/>
                    <a:pt x="128" y="38"/>
                  </a:cubicBezTo>
                  <a:lnTo>
                    <a:pt x="128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 sz="1707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8" name="Freeform 26"/>
            <p:cNvSpPr>
              <a:spLocks noEditPoints="1"/>
            </p:cNvSpPr>
            <p:nvPr/>
          </p:nvSpPr>
          <p:spPr bwMode="auto">
            <a:xfrm>
              <a:off x="112" y="100"/>
              <a:ext cx="88" cy="88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2 h 44"/>
                <a:gd name="T12" fmla="*/ 12 w 44"/>
                <a:gd name="T13" fmla="*/ 22 h 44"/>
                <a:gd name="T14" fmla="*/ 22 w 44"/>
                <a:gd name="T15" fmla="*/ 12 h 44"/>
                <a:gd name="T16" fmla="*/ 32 w 44"/>
                <a:gd name="T17" fmla="*/ 22 h 44"/>
                <a:gd name="T18" fmla="*/ 22 w 44"/>
                <a:gd name="T19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2"/>
                  </a:moveTo>
                  <a:cubicBezTo>
                    <a:pt x="16" y="32"/>
                    <a:pt x="12" y="27"/>
                    <a:pt x="12" y="22"/>
                  </a:cubicBezTo>
                  <a:cubicBezTo>
                    <a:pt x="12" y="16"/>
                    <a:pt x="16" y="12"/>
                    <a:pt x="22" y="12"/>
                  </a:cubicBezTo>
                  <a:cubicBezTo>
                    <a:pt x="27" y="12"/>
                    <a:pt x="32" y="16"/>
                    <a:pt x="32" y="22"/>
                  </a:cubicBezTo>
                  <a:cubicBezTo>
                    <a:pt x="32" y="27"/>
                    <a:pt x="27" y="32"/>
                    <a:pt x="2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 sz="1707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59" name="Freeform 27"/>
          <p:cNvSpPr>
            <a:spLocks noEditPoints="1"/>
          </p:cNvSpPr>
          <p:nvPr/>
        </p:nvSpPr>
        <p:spPr bwMode="auto">
          <a:xfrm>
            <a:off x="5941484" y="3669243"/>
            <a:ext cx="309034" cy="287866"/>
          </a:xfrm>
          <a:custGeom>
            <a:avLst/>
            <a:gdLst>
              <a:gd name="T0" fmla="*/ 138 w 142"/>
              <a:gd name="T1" fmla="*/ 47 h 133"/>
              <a:gd name="T2" fmla="*/ 114 w 142"/>
              <a:gd name="T3" fmla="*/ 30 h 133"/>
              <a:gd name="T4" fmla="*/ 114 w 142"/>
              <a:gd name="T5" fmla="*/ 12 h 133"/>
              <a:gd name="T6" fmla="*/ 108 w 142"/>
              <a:gd name="T7" fmla="*/ 6 h 133"/>
              <a:gd name="T8" fmla="*/ 104 w 142"/>
              <a:gd name="T9" fmla="*/ 6 h 133"/>
              <a:gd name="T10" fmla="*/ 98 w 142"/>
              <a:gd name="T11" fmla="*/ 12 h 133"/>
              <a:gd name="T12" fmla="*/ 98 w 142"/>
              <a:gd name="T13" fmla="*/ 18 h 133"/>
              <a:gd name="T14" fmla="*/ 74 w 142"/>
              <a:gd name="T15" fmla="*/ 2 h 133"/>
              <a:gd name="T16" fmla="*/ 68 w 142"/>
              <a:gd name="T17" fmla="*/ 2 h 133"/>
              <a:gd name="T18" fmla="*/ 4 w 142"/>
              <a:gd name="T19" fmla="*/ 47 h 133"/>
              <a:gd name="T20" fmla="*/ 2 w 142"/>
              <a:gd name="T21" fmla="*/ 56 h 133"/>
              <a:gd name="T22" fmla="*/ 10 w 142"/>
              <a:gd name="T23" fmla="*/ 57 h 133"/>
              <a:gd name="T24" fmla="*/ 17 w 142"/>
              <a:gd name="T25" fmla="*/ 52 h 133"/>
              <a:gd name="T26" fmla="*/ 17 w 142"/>
              <a:gd name="T27" fmla="*/ 123 h 133"/>
              <a:gd name="T28" fmla="*/ 27 w 142"/>
              <a:gd name="T29" fmla="*/ 133 h 133"/>
              <a:gd name="T30" fmla="*/ 115 w 142"/>
              <a:gd name="T31" fmla="*/ 133 h 133"/>
              <a:gd name="T32" fmla="*/ 125 w 142"/>
              <a:gd name="T33" fmla="*/ 123 h 133"/>
              <a:gd name="T34" fmla="*/ 125 w 142"/>
              <a:gd name="T35" fmla="*/ 52 h 133"/>
              <a:gd name="T36" fmla="*/ 132 w 142"/>
              <a:gd name="T37" fmla="*/ 57 h 133"/>
              <a:gd name="T38" fmla="*/ 135 w 142"/>
              <a:gd name="T39" fmla="*/ 58 h 133"/>
              <a:gd name="T40" fmla="*/ 140 w 142"/>
              <a:gd name="T41" fmla="*/ 56 h 133"/>
              <a:gd name="T42" fmla="*/ 138 w 142"/>
              <a:gd name="T43" fmla="*/ 47 h 133"/>
              <a:gd name="T44" fmla="*/ 83 w 142"/>
              <a:gd name="T45" fmla="*/ 121 h 133"/>
              <a:gd name="T46" fmla="*/ 59 w 142"/>
              <a:gd name="T47" fmla="*/ 121 h 133"/>
              <a:gd name="T48" fmla="*/ 59 w 142"/>
              <a:gd name="T49" fmla="*/ 84 h 133"/>
              <a:gd name="T50" fmla="*/ 83 w 142"/>
              <a:gd name="T51" fmla="*/ 84 h 133"/>
              <a:gd name="T52" fmla="*/ 83 w 142"/>
              <a:gd name="T53" fmla="*/ 121 h 133"/>
              <a:gd name="T54" fmla="*/ 113 w 142"/>
              <a:gd name="T55" fmla="*/ 121 h 133"/>
              <a:gd name="T56" fmla="*/ 95 w 142"/>
              <a:gd name="T57" fmla="*/ 121 h 133"/>
              <a:gd name="T58" fmla="*/ 95 w 142"/>
              <a:gd name="T59" fmla="*/ 82 h 133"/>
              <a:gd name="T60" fmla="*/ 85 w 142"/>
              <a:gd name="T61" fmla="*/ 72 h 133"/>
              <a:gd name="T62" fmla="*/ 57 w 142"/>
              <a:gd name="T63" fmla="*/ 72 h 133"/>
              <a:gd name="T64" fmla="*/ 47 w 142"/>
              <a:gd name="T65" fmla="*/ 82 h 133"/>
              <a:gd name="T66" fmla="*/ 47 w 142"/>
              <a:gd name="T67" fmla="*/ 121 h 133"/>
              <a:gd name="T68" fmla="*/ 29 w 142"/>
              <a:gd name="T69" fmla="*/ 121 h 133"/>
              <a:gd name="T70" fmla="*/ 29 w 142"/>
              <a:gd name="T71" fmla="*/ 44 h 133"/>
              <a:gd name="T72" fmla="*/ 71 w 142"/>
              <a:gd name="T73" fmla="*/ 14 h 133"/>
              <a:gd name="T74" fmla="*/ 113 w 142"/>
              <a:gd name="T75" fmla="*/ 44 h 133"/>
              <a:gd name="T76" fmla="*/ 113 w 142"/>
              <a:gd name="T77" fmla="*/ 12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42" h="133">
                <a:moveTo>
                  <a:pt x="138" y="47"/>
                </a:moveTo>
                <a:cubicBezTo>
                  <a:pt x="114" y="30"/>
                  <a:pt x="114" y="30"/>
                  <a:pt x="114" y="3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9"/>
                  <a:pt x="111" y="6"/>
                  <a:pt x="108" y="6"/>
                </a:cubicBezTo>
                <a:cubicBezTo>
                  <a:pt x="104" y="6"/>
                  <a:pt x="104" y="6"/>
                  <a:pt x="104" y="6"/>
                </a:cubicBezTo>
                <a:cubicBezTo>
                  <a:pt x="100" y="6"/>
                  <a:pt x="98" y="9"/>
                  <a:pt x="98" y="12"/>
                </a:cubicBezTo>
                <a:cubicBezTo>
                  <a:pt x="98" y="18"/>
                  <a:pt x="98" y="18"/>
                  <a:pt x="98" y="18"/>
                </a:cubicBezTo>
                <a:cubicBezTo>
                  <a:pt x="74" y="2"/>
                  <a:pt x="74" y="2"/>
                  <a:pt x="74" y="2"/>
                </a:cubicBezTo>
                <a:cubicBezTo>
                  <a:pt x="72" y="0"/>
                  <a:pt x="70" y="0"/>
                  <a:pt x="68" y="2"/>
                </a:cubicBezTo>
                <a:cubicBezTo>
                  <a:pt x="4" y="47"/>
                  <a:pt x="4" y="47"/>
                  <a:pt x="4" y="47"/>
                </a:cubicBezTo>
                <a:cubicBezTo>
                  <a:pt x="1" y="49"/>
                  <a:pt x="0" y="53"/>
                  <a:pt x="2" y="56"/>
                </a:cubicBezTo>
                <a:cubicBezTo>
                  <a:pt x="4" y="58"/>
                  <a:pt x="8" y="59"/>
                  <a:pt x="10" y="57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123"/>
                  <a:pt x="17" y="123"/>
                  <a:pt x="17" y="123"/>
                </a:cubicBezTo>
                <a:cubicBezTo>
                  <a:pt x="17" y="129"/>
                  <a:pt x="21" y="133"/>
                  <a:pt x="27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21" y="133"/>
                  <a:pt x="125" y="129"/>
                  <a:pt x="125" y="123"/>
                </a:cubicBezTo>
                <a:cubicBezTo>
                  <a:pt x="125" y="52"/>
                  <a:pt x="125" y="52"/>
                  <a:pt x="125" y="52"/>
                </a:cubicBezTo>
                <a:cubicBezTo>
                  <a:pt x="132" y="57"/>
                  <a:pt x="132" y="57"/>
                  <a:pt x="132" y="57"/>
                </a:cubicBezTo>
                <a:cubicBezTo>
                  <a:pt x="133" y="58"/>
                  <a:pt x="134" y="58"/>
                  <a:pt x="135" y="58"/>
                </a:cubicBezTo>
                <a:cubicBezTo>
                  <a:pt x="137" y="58"/>
                  <a:pt x="139" y="57"/>
                  <a:pt x="140" y="56"/>
                </a:cubicBezTo>
                <a:cubicBezTo>
                  <a:pt x="142" y="53"/>
                  <a:pt x="141" y="49"/>
                  <a:pt x="138" y="47"/>
                </a:cubicBezTo>
                <a:close/>
                <a:moveTo>
                  <a:pt x="83" y="121"/>
                </a:moveTo>
                <a:cubicBezTo>
                  <a:pt x="59" y="121"/>
                  <a:pt x="59" y="121"/>
                  <a:pt x="59" y="121"/>
                </a:cubicBezTo>
                <a:cubicBezTo>
                  <a:pt x="59" y="84"/>
                  <a:pt x="59" y="84"/>
                  <a:pt x="59" y="84"/>
                </a:cubicBezTo>
                <a:cubicBezTo>
                  <a:pt x="83" y="84"/>
                  <a:pt x="83" y="84"/>
                  <a:pt x="83" y="84"/>
                </a:cubicBezTo>
                <a:lnTo>
                  <a:pt x="83" y="121"/>
                </a:lnTo>
                <a:close/>
                <a:moveTo>
                  <a:pt x="113" y="121"/>
                </a:moveTo>
                <a:cubicBezTo>
                  <a:pt x="95" y="121"/>
                  <a:pt x="95" y="121"/>
                  <a:pt x="95" y="121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76"/>
                  <a:pt x="90" y="72"/>
                  <a:pt x="85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2" y="72"/>
                  <a:pt x="47" y="76"/>
                  <a:pt x="47" y="82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29" y="121"/>
                  <a:pt x="29" y="121"/>
                  <a:pt x="29" y="121"/>
                </a:cubicBezTo>
                <a:cubicBezTo>
                  <a:pt x="29" y="44"/>
                  <a:pt x="29" y="44"/>
                  <a:pt x="29" y="44"/>
                </a:cubicBezTo>
                <a:cubicBezTo>
                  <a:pt x="71" y="14"/>
                  <a:pt x="71" y="14"/>
                  <a:pt x="71" y="14"/>
                </a:cubicBezTo>
                <a:cubicBezTo>
                  <a:pt x="113" y="44"/>
                  <a:pt x="113" y="44"/>
                  <a:pt x="113" y="44"/>
                </a:cubicBezTo>
                <a:lnTo>
                  <a:pt x="113" y="1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 sz="1707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50"/>
          <p:cNvSpPr txBox="1"/>
          <p:nvPr/>
        </p:nvSpPr>
        <p:spPr>
          <a:xfrm>
            <a:off x="4977856" y="45997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nse" panose="02000000000000000000" pitchFamily="50" charset="0"/>
                <a:ea typeface="Roboto" panose="02000000000000000000" pitchFamily="2" charset="0"/>
              </a:rPr>
              <a:t>融资需求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Dense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1" name="Rectangle 55"/>
          <p:cNvSpPr/>
          <p:nvPr/>
        </p:nvSpPr>
        <p:spPr>
          <a:xfrm>
            <a:off x="5867400" y="424836"/>
            <a:ext cx="4572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3140765" y="2633870"/>
            <a:ext cx="587402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140765" y="4432853"/>
            <a:ext cx="587402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315052" y="2150403"/>
            <a:ext cx="3901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cap="all" dirty="0"/>
              <a:t>VISION AND SECURITY GROUP(VSG)</a:t>
            </a:r>
          </a:p>
        </p:txBody>
      </p:sp>
      <p:sp>
        <p:nvSpPr>
          <p:cNvPr id="7" name="矩形 6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2126974" y="3896805"/>
            <a:ext cx="7938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tx2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联系方式：</a:t>
            </a:r>
            <a:r>
              <a:rPr lang="en-US" altLang="zh-CN" sz="2400" dirty="0" smtClean="0">
                <a:solidFill>
                  <a:schemeClr val="tx2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17761243101</a:t>
            </a:r>
            <a:endParaRPr lang="zh-CN" altLang="en-US" sz="2400" dirty="0">
              <a:solidFill>
                <a:schemeClr val="tx2"/>
              </a:solidFill>
              <a:latin typeface="Calibri" panose="020F050202020403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9" name="文本框 8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 txBox="1"/>
          <p:nvPr/>
        </p:nvSpPr>
        <p:spPr>
          <a:xfrm>
            <a:off x="2236676" y="2638405"/>
            <a:ext cx="77186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0" b="1" dirty="0" smtClean="0">
                <a:solidFill>
                  <a:schemeClr val="accent3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THANK YOU MAN</a:t>
            </a:r>
            <a:endParaRPr lang="zh-CN" altLang="en-US" sz="8000" b="1" dirty="0">
              <a:solidFill>
                <a:schemeClr val="accent3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8" name="KSO_Shape"/>
          <p:cNvSpPr/>
          <p:nvPr/>
        </p:nvSpPr>
        <p:spPr>
          <a:xfrm>
            <a:off x="5174974" y="4661125"/>
            <a:ext cx="1842052" cy="453446"/>
          </a:xfrm>
          <a:prstGeom prst="roundRect">
            <a:avLst>
              <a:gd name="adj" fmla="val 3507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tx2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辉视安科团队</a:t>
            </a:r>
          </a:p>
        </p:txBody>
      </p:sp>
      <p:sp>
        <p:nvSpPr>
          <p:cNvPr id="2" name="矩形 1"/>
          <p:cNvSpPr/>
          <p:nvPr/>
        </p:nvSpPr>
        <p:spPr>
          <a:xfrm flipV="1">
            <a:off x="0" y="0"/>
            <a:ext cx="12192000" cy="1034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V="1">
            <a:off x="0" y="5823527"/>
            <a:ext cx="12192000" cy="1034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ingle Blue">
      <a:dk1>
        <a:sysClr val="windowText" lastClr="000000"/>
      </a:dk1>
      <a:lt1>
        <a:sysClr val="window" lastClr="FFFFFF"/>
      </a:lt1>
      <a:dk2>
        <a:srgbClr val="231D1F"/>
      </a:dk2>
      <a:lt2>
        <a:srgbClr val="ECF0F1"/>
      </a:lt2>
      <a:accent1>
        <a:srgbClr val="4B7FA7"/>
      </a:accent1>
      <a:accent2>
        <a:srgbClr val="4B7FA7"/>
      </a:accent2>
      <a:accent3>
        <a:srgbClr val="4B7FA7"/>
      </a:accent3>
      <a:accent4>
        <a:srgbClr val="4B7FA7"/>
      </a:accent4>
      <a:accent5>
        <a:srgbClr val="4B7FA7"/>
      </a:accent5>
      <a:accent6>
        <a:srgbClr val="4B7FA7"/>
      </a:accent6>
      <a:hlink>
        <a:srgbClr val="4B7FA7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226</Words>
  <Application>Microsoft Macintosh PowerPoint</Application>
  <PresentationFormat>宽屏</PresentationFormat>
  <Paragraphs>39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Calibri</vt:lpstr>
      <vt:lpstr>Dense</vt:lpstr>
      <vt:lpstr>FontAwesome</vt:lpstr>
      <vt:lpstr>Roboto</vt:lpstr>
      <vt:lpstr>华文仿宋</vt:lpstr>
      <vt:lpstr>华文行楷</vt:lpstr>
      <vt:lpstr>宋体</vt:lpstr>
      <vt:lpstr>微软雅黑</vt:lpstr>
      <vt:lpstr>Arial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ColourPPT</dc:creator>
  <cp:keywords>www.51pptmoban.com</cp:keywords>
  <cp:lastModifiedBy>Microsoft Office 用户</cp:lastModifiedBy>
  <cp:revision>33</cp:revision>
  <dcterms:created xsi:type="dcterms:W3CDTF">2016-12-13T08:41:51Z</dcterms:created>
  <dcterms:modified xsi:type="dcterms:W3CDTF">2018-09-19T08:46:28Z</dcterms:modified>
</cp:coreProperties>
</file>