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1"/>
  </p:notesMasterIdLst>
  <p:sldIdLst>
    <p:sldId id="347" r:id="rId11"/>
    <p:sldId id="330" r:id="rId12"/>
    <p:sldId id="350" r:id="rId13"/>
    <p:sldId id="354" r:id="rId14"/>
    <p:sldId id="355" r:id="rId15"/>
    <p:sldId id="329" r:id="rId16"/>
    <p:sldId id="337" r:id="rId17"/>
    <p:sldId id="339" r:id="rId18"/>
    <p:sldId id="356" r:id="rId19"/>
    <p:sldId id="321" r:id="rId20"/>
  </p:sldIdLst>
  <p:sldSz cx="9145588" cy="6859588"/>
  <p:notesSz cx="7315200" cy="96012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01B3C5"/>
    <a:srgbClr val="F17475"/>
    <a:srgbClr val="81B0DE"/>
    <a:srgbClr val="77448C"/>
    <a:srgbClr val="EB5345"/>
    <a:srgbClr val="131E41"/>
    <a:srgbClr val="1983B7"/>
    <a:srgbClr val="18D2A6"/>
    <a:srgbClr val="03A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908" y="10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苏明阳" userId="39dd2f8a7682e703" providerId="LiveId" clId="{EA9FFCE6-AFC2-4D14-B373-2DB126D7CF68}"/>
    <pc:docChg chg="undo addSld delSld modSld sldOrd">
      <pc:chgData name="苏明阳" userId="39dd2f8a7682e703" providerId="LiveId" clId="{EA9FFCE6-AFC2-4D14-B373-2DB126D7CF68}" dt="2018-05-15T02:46:54.701" v="607" actId="1076"/>
      <pc:docMkLst>
        <pc:docMk/>
      </pc:docMkLst>
      <pc:sldChg chg="modSp add ord">
        <pc:chgData name="苏明阳" userId="39dd2f8a7682e703" providerId="LiveId" clId="{EA9FFCE6-AFC2-4D14-B373-2DB126D7CF68}" dt="2018-05-15T02:46:54.701" v="607" actId="1076"/>
        <pc:sldMkLst>
          <pc:docMk/>
          <pc:sldMk cId="1011071019" sldId="356"/>
        </pc:sldMkLst>
        <pc:spChg chg="mod">
          <ac:chgData name="苏明阳" userId="39dd2f8a7682e703" providerId="LiveId" clId="{EA9FFCE6-AFC2-4D14-B373-2DB126D7CF68}" dt="2018-05-15T02:19:51.143" v="42" actId="1076"/>
          <ac:spMkLst>
            <pc:docMk/>
            <pc:sldMk cId="1011071019" sldId="356"/>
            <ac:spMk id="7" creationId="{00000000-0000-0000-0000-000000000000}"/>
          </ac:spMkLst>
        </pc:spChg>
        <pc:spChg chg="mod">
          <ac:chgData name="苏明阳" userId="39dd2f8a7682e703" providerId="LiveId" clId="{EA9FFCE6-AFC2-4D14-B373-2DB126D7CF68}" dt="2018-05-15T02:25:29.755" v="115" actId="1076"/>
          <ac:spMkLst>
            <pc:docMk/>
            <pc:sldMk cId="1011071019" sldId="356"/>
            <ac:spMk id="25" creationId="{00000000-0000-0000-0000-000000000000}"/>
          </ac:spMkLst>
        </pc:spChg>
        <pc:spChg chg="mod">
          <ac:chgData name="苏明阳" userId="39dd2f8a7682e703" providerId="LiveId" clId="{EA9FFCE6-AFC2-4D14-B373-2DB126D7CF68}" dt="2018-05-15T02:46:00.374" v="597" actId="1076"/>
          <ac:spMkLst>
            <pc:docMk/>
            <pc:sldMk cId="1011071019" sldId="356"/>
            <ac:spMk id="26" creationId="{00000000-0000-0000-0000-000000000000}"/>
          </ac:spMkLst>
        </pc:spChg>
        <pc:spChg chg="mod">
          <ac:chgData name="苏明阳" userId="39dd2f8a7682e703" providerId="LiveId" clId="{EA9FFCE6-AFC2-4D14-B373-2DB126D7CF68}" dt="2018-05-15T02:31:01.325" v="132" actId="1076"/>
          <ac:spMkLst>
            <pc:docMk/>
            <pc:sldMk cId="1011071019" sldId="356"/>
            <ac:spMk id="28" creationId="{00000000-0000-0000-0000-000000000000}"/>
          </ac:spMkLst>
        </pc:spChg>
        <pc:spChg chg="mod">
          <ac:chgData name="苏明阳" userId="39dd2f8a7682e703" providerId="LiveId" clId="{EA9FFCE6-AFC2-4D14-B373-2DB126D7CF68}" dt="2018-05-15T02:45:50.676" v="591" actId="1076"/>
          <ac:spMkLst>
            <pc:docMk/>
            <pc:sldMk cId="1011071019" sldId="356"/>
            <ac:spMk id="29" creationId="{00000000-0000-0000-0000-000000000000}"/>
          </ac:spMkLst>
        </pc:spChg>
        <pc:spChg chg="mod">
          <ac:chgData name="苏明阳" userId="39dd2f8a7682e703" providerId="LiveId" clId="{EA9FFCE6-AFC2-4D14-B373-2DB126D7CF68}" dt="2018-05-15T02:23:30.718" v="64" actId="1076"/>
          <ac:spMkLst>
            <pc:docMk/>
            <pc:sldMk cId="1011071019" sldId="356"/>
            <ac:spMk id="31" creationId="{00000000-0000-0000-0000-000000000000}"/>
          </ac:spMkLst>
        </pc:spChg>
        <pc:spChg chg="mod">
          <ac:chgData name="苏明阳" userId="39dd2f8a7682e703" providerId="LiveId" clId="{EA9FFCE6-AFC2-4D14-B373-2DB126D7CF68}" dt="2018-05-15T02:46:06.166" v="603" actId="1076"/>
          <ac:spMkLst>
            <pc:docMk/>
            <pc:sldMk cId="1011071019" sldId="356"/>
            <ac:spMk id="32" creationId="{00000000-0000-0000-0000-000000000000}"/>
          </ac:spMkLst>
        </pc:spChg>
        <pc:spChg chg="mod">
          <ac:chgData name="苏明阳" userId="39dd2f8a7682e703" providerId="LiveId" clId="{EA9FFCE6-AFC2-4D14-B373-2DB126D7CF68}" dt="2018-05-15T02:23:50.172" v="86" actId="1076"/>
          <ac:spMkLst>
            <pc:docMk/>
            <pc:sldMk cId="1011071019" sldId="356"/>
            <ac:spMk id="34" creationId="{00000000-0000-0000-0000-000000000000}"/>
          </ac:spMkLst>
        </pc:spChg>
        <pc:spChg chg="mod">
          <ac:chgData name="苏明阳" userId="39dd2f8a7682e703" providerId="LiveId" clId="{EA9FFCE6-AFC2-4D14-B373-2DB126D7CF68}" dt="2018-05-15T02:45:45.192" v="582" actId="20577"/>
          <ac:spMkLst>
            <pc:docMk/>
            <pc:sldMk cId="1011071019" sldId="356"/>
            <ac:spMk id="35" creationId="{00000000-0000-0000-0000-000000000000}"/>
          </ac:spMkLst>
        </pc:spChg>
        <pc:grpChg chg="mod">
          <ac:chgData name="苏明阳" userId="39dd2f8a7682e703" providerId="LiveId" clId="{EA9FFCE6-AFC2-4D14-B373-2DB126D7CF68}" dt="2018-05-15T02:46:54.701" v="607" actId="1076"/>
          <ac:grpSpMkLst>
            <pc:docMk/>
            <pc:sldMk cId="1011071019" sldId="356"/>
            <ac:grpSpMk id="27" creationId="{00000000-0000-0000-0000-000000000000}"/>
          </ac:grpSpMkLst>
        </pc:grpChg>
        <pc:grpChg chg="mod">
          <ac:chgData name="苏明阳" userId="39dd2f8a7682e703" providerId="LiveId" clId="{EA9FFCE6-AFC2-4D14-B373-2DB126D7CF68}" dt="2018-05-15T02:46:49.073" v="606" actId="1076"/>
          <ac:grpSpMkLst>
            <pc:docMk/>
            <pc:sldMk cId="1011071019" sldId="356"/>
            <ac:grpSpMk id="33" creationId="{00000000-0000-0000-0000-000000000000}"/>
          </ac:grpSpMkLst>
        </pc:grpChg>
      </pc:sldChg>
      <pc:sldChg chg="modSp add del ord">
        <pc:chgData name="苏明阳" userId="39dd2f8a7682e703" providerId="LiveId" clId="{EA9FFCE6-AFC2-4D14-B373-2DB126D7CF68}" dt="2018-05-15T02:19:29.219" v="23" actId="2696"/>
        <pc:sldMkLst>
          <pc:docMk/>
          <pc:sldMk cId="2773650793" sldId="356"/>
        </pc:sldMkLst>
        <pc:spChg chg="mod">
          <ac:chgData name="苏明阳" userId="39dd2f8a7682e703" providerId="LiveId" clId="{EA9FFCE6-AFC2-4D14-B373-2DB126D7CF68}" dt="2018-05-15T02:19:06.954" v="22" actId="2696"/>
          <ac:spMkLst>
            <pc:docMk/>
            <pc:sldMk cId="2773650793" sldId="35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6636" tIns="48319" rIns="96636" bIns="48319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8"/>
          </a:xfrm>
          <a:prstGeom prst="rect">
            <a:avLst/>
          </a:prstGeom>
        </p:spPr>
        <p:txBody>
          <a:bodyPr vert="horz" lIns="96636" tIns="48319" rIns="96636" bIns="48319" rtlCol="0"/>
          <a:lstStyle>
            <a:lvl1pPr algn="r">
              <a:defRPr sz="1300"/>
            </a:lvl1pPr>
          </a:lstStyle>
          <a:p>
            <a:fld id="{9012C8C0-A3D3-487B-AECC-CB6663EAE28D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1738"/>
            <a:ext cx="4321175" cy="3240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9" rIns="96636" bIns="4831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36" tIns="48319" rIns="96636" bIns="4831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36" tIns="48319" rIns="96636" bIns="48319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36" tIns="48319" rIns="96636" bIns="48319" rtlCol="0" anchor="b"/>
          <a:lstStyle>
            <a:lvl1pPr algn="r">
              <a:defRPr sz="13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55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7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33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89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1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50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73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8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305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1738"/>
            <a:ext cx="4321175" cy="32400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69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625"/>
            <a:ext cx="6859191" cy="23881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874"/>
            <a:ext cx="6859191" cy="165614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1" y="365209"/>
            <a:ext cx="197201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60" y="365209"/>
            <a:ext cx="5801732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7993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2345041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75669"/>
            <a:ext cx="628759" cy="713206"/>
            <a:chOff x="39833" y="101457"/>
            <a:chExt cx="838200" cy="71304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1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206382"/>
            <a:ext cx="2288488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5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35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7993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2345041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206382"/>
            <a:ext cx="2288488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5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35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7993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2345041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75669"/>
            <a:ext cx="628759" cy="713206"/>
            <a:chOff x="39833" y="101457"/>
            <a:chExt cx="838200" cy="71304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1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206382"/>
            <a:ext cx="2288488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5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35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7993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2345041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75669"/>
            <a:ext cx="628759" cy="713206"/>
            <a:chOff x="39833" y="101457"/>
            <a:chExt cx="838200" cy="71304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1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206382"/>
            <a:ext cx="2288488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5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35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7993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2345041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75669"/>
            <a:ext cx="628759" cy="713206"/>
            <a:chOff x="39833" y="101457"/>
            <a:chExt cx="838200" cy="71304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1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206382"/>
            <a:ext cx="2288488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5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35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7993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2345041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75669"/>
            <a:ext cx="628759" cy="713206"/>
            <a:chOff x="39833" y="101457"/>
            <a:chExt cx="838200" cy="71304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1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206382"/>
            <a:ext cx="2288488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5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35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7" y="1710135"/>
            <a:ext cx="7888069" cy="2853398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7" y="4590527"/>
            <a:ext cx="7888069" cy="150053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7993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2345041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75669"/>
            <a:ext cx="628759" cy="713206"/>
            <a:chOff x="39833" y="101457"/>
            <a:chExt cx="838200" cy="71304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1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206382"/>
            <a:ext cx="2288488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5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35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2269367" y="479936"/>
            <a:ext cx="6276042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3"/>
            <a:ext cx="2345041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8516830" y="175669"/>
            <a:ext cx="628759" cy="713206"/>
            <a:chOff x="39833" y="101457"/>
            <a:chExt cx="838200" cy="713041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1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312290" y="206382"/>
            <a:ext cx="2288488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35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6681" y="0"/>
            <a:ext cx="9154495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35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20" y="2130923"/>
            <a:ext cx="7773750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9" y="3887100"/>
            <a:ext cx="640191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0" y="4407923"/>
            <a:ext cx="7773750" cy="1362390"/>
          </a:xfrm>
        </p:spPr>
        <p:txBody>
          <a:bodyPr anchor="t"/>
          <a:lstStyle>
            <a:lvl1pPr algn="l">
              <a:defRPr sz="40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0" y="2907387"/>
            <a:ext cx="7773750" cy="1500534"/>
          </a:xfrm>
        </p:spPr>
        <p:txBody>
          <a:bodyPr anchor="b"/>
          <a:lstStyle>
            <a:lvl1pPr marL="0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1pPr>
            <a:lvl2pPr marL="4573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621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93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924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55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86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117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848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1" y="1600573"/>
            <a:ext cx="4039301" cy="4527011"/>
          </a:xfrm>
        </p:spPr>
        <p:txBody>
          <a:bodyPr/>
          <a:lstStyle>
            <a:lvl1pPr>
              <a:defRPr sz="2851"/>
            </a:lvl1pPr>
            <a:lvl2pPr>
              <a:defRPr sz="2401"/>
            </a:lvl2pPr>
            <a:lvl3pPr>
              <a:defRPr sz="202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8" y="1600573"/>
            <a:ext cx="4039301" cy="4527011"/>
          </a:xfrm>
        </p:spPr>
        <p:txBody>
          <a:bodyPr/>
          <a:lstStyle>
            <a:lvl1pPr>
              <a:defRPr sz="2851"/>
            </a:lvl1pPr>
            <a:lvl2pPr>
              <a:defRPr sz="2401"/>
            </a:lvl2pPr>
            <a:lvl3pPr>
              <a:defRPr sz="202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6048"/>
            <a:ext cx="3886875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6048"/>
            <a:ext cx="3886875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535469"/>
            <a:ext cx="4040890" cy="63991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11" indent="0">
              <a:buNone/>
              <a:defRPr sz="2026" b="1"/>
            </a:lvl2pPr>
            <a:lvl3pPr marL="914621" indent="0">
              <a:buNone/>
              <a:defRPr sz="1800" b="1"/>
            </a:lvl3pPr>
            <a:lvl4pPr marL="1371931" indent="0">
              <a:buNone/>
              <a:defRPr sz="1650" b="1"/>
            </a:lvl4pPr>
            <a:lvl5pPr marL="1829242" indent="0">
              <a:buNone/>
              <a:defRPr sz="1650" b="1"/>
            </a:lvl5pPr>
            <a:lvl6pPr marL="2286553" indent="0">
              <a:buNone/>
              <a:defRPr sz="1650" b="1"/>
            </a:lvl6pPr>
            <a:lvl7pPr marL="2743863" indent="0">
              <a:buNone/>
              <a:defRPr sz="1650" b="1"/>
            </a:lvl7pPr>
            <a:lvl8pPr marL="3201173" indent="0">
              <a:buNone/>
              <a:defRPr sz="1650" b="1"/>
            </a:lvl8pPr>
            <a:lvl9pPr marL="3658484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0" y="2175381"/>
            <a:ext cx="4040890" cy="3952203"/>
          </a:xfrm>
        </p:spPr>
        <p:txBody>
          <a:bodyPr/>
          <a:lstStyle>
            <a:lvl1pPr>
              <a:defRPr sz="2401"/>
            </a:lvl1pPr>
            <a:lvl2pPr>
              <a:defRPr sz="2026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7" y="1535469"/>
            <a:ext cx="4042477" cy="63991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311" indent="0">
              <a:buNone/>
              <a:defRPr sz="2026" b="1"/>
            </a:lvl2pPr>
            <a:lvl3pPr marL="914621" indent="0">
              <a:buNone/>
              <a:defRPr sz="1800" b="1"/>
            </a:lvl3pPr>
            <a:lvl4pPr marL="1371931" indent="0">
              <a:buNone/>
              <a:defRPr sz="1650" b="1"/>
            </a:lvl4pPr>
            <a:lvl5pPr marL="1829242" indent="0">
              <a:buNone/>
              <a:defRPr sz="1650" b="1"/>
            </a:lvl5pPr>
            <a:lvl6pPr marL="2286553" indent="0">
              <a:buNone/>
              <a:defRPr sz="1650" b="1"/>
            </a:lvl6pPr>
            <a:lvl7pPr marL="2743863" indent="0">
              <a:buNone/>
              <a:defRPr sz="1650" b="1"/>
            </a:lvl7pPr>
            <a:lvl8pPr marL="3201173" indent="0">
              <a:buNone/>
              <a:defRPr sz="1650" b="1"/>
            </a:lvl8pPr>
            <a:lvl9pPr marL="3658484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7" y="2175381"/>
            <a:ext cx="4042477" cy="3952203"/>
          </a:xfrm>
        </p:spPr>
        <p:txBody>
          <a:bodyPr/>
          <a:lstStyle>
            <a:lvl1pPr>
              <a:defRPr sz="2401"/>
            </a:lvl1pPr>
            <a:lvl2pPr>
              <a:defRPr sz="2026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873" y="1031497"/>
            <a:ext cx="7435842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811" y="6453394"/>
            <a:ext cx="29396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809" y="6397708"/>
            <a:ext cx="2133971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2" y="273113"/>
            <a:ext cx="3008836" cy="1162320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117"/>
            <a:ext cx="5112638" cy="5854468"/>
          </a:xfrm>
        </p:spPr>
        <p:txBody>
          <a:bodyPr/>
          <a:lstStyle>
            <a:lvl1pPr>
              <a:defRPr sz="3226"/>
            </a:lvl1pPr>
            <a:lvl2pPr>
              <a:defRPr sz="2851"/>
            </a:lvl2pPr>
            <a:lvl3pPr>
              <a:defRPr sz="2401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2" y="1435437"/>
            <a:ext cx="3008836" cy="4692149"/>
          </a:xfrm>
        </p:spPr>
        <p:txBody>
          <a:bodyPr/>
          <a:lstStyle>
            <a:lvl1pPr marL="0" indent="0">
              <a:buNone/>
              <a:defRPr sz="1425"/>
            </a:lvl1pPr>
            <a:lvl2pPr marL="457311" indent="0">
              <a:buNone/>
              <a:defRPr sz="1200"/>
            </a:lvl2pPr>
            <a:lvl3pPr marL="914621" indent="0">
              <a:buNone/>
              <a:defRPr sz="1050"/>
            </a:lvl3pPr>
            <a:lvl4pPr marL="1371931" indent="0">
              <a:buNone/>
              <a:defRPr sz="900"/>
            </a:lvl4pPr>
            <a:lvl5pPr marL="1829242" indent="0">
              <a:buNone/>
              <a:defRPr sz="900"/>
            </a:lvl5pPr>
            <a:lvl6pPr marL="2286553" indent="0">
              <a:buNone/>
              <a:defRPr sz="900"/>
            </a:lvl6pPr>
            <a:lvl7pPr marL="2743863" indent="0">
              <a:buNone/>
              <a:defRPr sz="900"/>
            </a:lvl7pPr>
            <a:lvl8pPr marL="3201173" indent="0">
              <a:buNone/>
              <a:defRPr sz="900"/>
            </a:lvl8pPr>
            <a:lvl9pPr marL="36584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70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</p:spPr>
        <p:txBody>
          <a:bodyPr/>
          <a:lstStyle>
            <a:lvl1pPr marL="0" indent="0">
              <a:buNone/>
              <a:defRPr sz="3226"/>
            </a:lvl1pPr>
            <a:lvl2pPr marL="457311" indent="0">
              <a:buNone/>
              <a:defRPr sz="2851"/>
            </a:lvl2pPr>
            <a:lvl3pPr marL="914621" indent="0">
              <a:buNone/>
              <a:defRPr sz="2401"/>
            </a:lvl3pPr>
            <a:lvl4pPr marL="1371931" indent="0">
              <a:buNone/>
              <a:defRPr sz="2026"/>
            </a:lvl4pPr>
            <a:lvl5pPr marL="1829242" indent="0">
              <a:buNone/>
              <a:defRPr sz="2026"/>
            </a:lvl5pPr>
            <a:lvl6pPr marL="2286553" indent="0">
              <a:buNone/>
              <a:defRPr sz="2026"/>
            </a:lvl6pPr>
            <a:lvl7pPr marL="2743863" indent="0">
              <a:buNone/>
              <a:defRPr sz="2026"/>
            </a:lvl7pPr>
            <a:lvl8pPr marL="3201173" indent="0">
              <a:buNone/>
              <a:defRPr sz="2026"/>
            </a:lvl8pPr>
            <a:lvl9pPr marL="3658484" indent="0">
              <a:buNone/>
              <a:defRPr sz="202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8585"/>
            <a:ext cx="5487353" cy="805049"/>
          </a:xfrm>
        </p:spPr>
        <p:txBody>
          <a:bodyPr/>
          <a:lstStyle>
            <a:lvl1pPr marL="0" indent="0">
              <a:buNone/>
              <a:defRPr sz="1425"/>
            </a:lvl1pPr>
            <a:lvl2pPr marL="457311" indent="0">
              <a:buNone/>
              <a:defRPr sz="1200"/>
            </a:lvl2pPr>
            <a:lvl3pPr marL="914621" indent="0">
              <a:buNone/>
              <a:defRPr sz="1050"/>
            </a:lvl3pPr>
            <a:lvl4pPr marL="1371931" indent="0">
              <a:buNone/>
              <a:defRPr sz="900"/>
            </a:lvl4pPr>
            <a:lvl5pPr marL="1829242" indent="0">
              <a:buNone/>
              <a:defRPr sz="900"/>
            </a:lvl5pPr>
            <a:lvl6pPr marL="2286553" indent="0">
              <a:buNone/>
              <a:defRPr sz="900"/>
            </a:lvl6pPr>
            <a:lvl7pPr marL="2743863" indent="0">
              <a:buNone/>
              <a:defRPr sz="900"/>
            </a:lvl7pPr>
            <a:lvl8pPr marL="3201173" indent="0">
              <a:buNone/>
              <a:defRPr sz="900"/>
            </a:lvl8pPr>
            <a:lvl9pPr marL="36584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2" y="274704"/>
            <a:ext cx="2057757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1" y="274704"/>
            <a:ext cx="602084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2" y="365211"/>
            <a:ext cx="7888069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554"/>
            <a:ext cx="3869012" cy="82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657"/>
            <a:ext cx="3869012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5" y="1681554"/>
            <a:ext cx="3888066" cy="82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5" y="2505657"/>
            <a:ext cx="388806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308"/>
            <a:ext cx="2949690" cy="160057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7" y="987654"/>
            <a:ext cx="4629954" cy="4874754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877"/>
            <a:ext cx="2949690" cy="3812471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308"/>
            <a:ext cx="2949690" cy="160057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654"/>
            <a:ext cx="4629954" cy="4874754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877"/>
            <a:ext cx="2949690" cy="3812471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1" y="365211"/>
            <a:ext cx="7888069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1" y="1826048"/>
            <a:ext cx="7888069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1" y="6357823"/>
            <a:ext cx="205775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7823"/>
            <a:ext cx="3086636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3" y="6357823"/>
            <a:ext cx="205775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7470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357825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5782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338" y="6357825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914621" rtl="0" eaLnBrk="1" latinLnBrk="0" hangingPunct="1">
        <a:spcBef>
          <a:spcPct val="0"/>
        </a:spcBef>
        <a:buNone/>
        <a:defRPr sz="44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3226" kern="1200">
          <a:solidFill>
            <a:schemeClr val="tx1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2851" kern="1200">
          <a:solidFill>
            <a:schemeClr val="tx1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2026" kern="1200">
          <a:solidFill>
            <a:schemeClr val="tx1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2026" kern="1200">
          <a:solidFill>
            <a:schemeClr val="tx1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5568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68848" y="6105025"/>
            <a:ext cx="541705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77842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3400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6275254"/>
            <a:ext cx="7849963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6145721"/>
            <a:ext cx="360063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621" rtl="0" eaLnBrk="1" latinLnBrk="0" hangingPunct="1">
        <a:spcBef>
          <a:spcPct val="0"/>
        </a:spcBef>
        <a:buNone/>
        <a:defRPr sz="3451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rgbClr val="17375E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rgbClr val="17375E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rgbClr val="17375E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5568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68848" y="6105025"/>
            <a:ext cx="541705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77842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3400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6275254"/>
            <a:ext cx="7849963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6145721"/>
            <a:ext cx="360063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914621" rtl="0" eaLnBrk="1" latinLnBrk="0" hangingPunct="1">
        <a:spcBef>
          <a:spcPct val="0"/>
        </a:spcBef>
        <a:buNone/>
        <a:defRPr sz="3451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rgbClr val="17375E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rgbClr val="17375E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rgbClr val="17375E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5568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68848" y="6105025"/>
            <a:ext cx="541705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77842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3400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6275254"/>
            <a:ext cx="7849963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6145721"/>
            <a:ext cx="360063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914621" rtl="0" eaLnBrk="1" latinLnBrk="0" hangingPunct="1">
        <a:spcBef>
          <a:spcPct val="0"/>
        </a:spcBef>
        <a:buNone/>
        <a:defRPr sz="3451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rgbClr val="17375E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rgbClr val="17375E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rgbClr val="17375E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5568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68848" y="6105025"/>
            <a:ext cx="541705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77842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3400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6275254"/>
            <a:ext cx="7849963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6145721"/>
            <a:ext cx="360063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914621" rtl="0" eaLnBrk="1" latinLnBrk="0" hangingPunct="1">
        <a:spcBef>
          <a:spcPct val="0"/>
        </a:spcBef>
        <a:buNone/>
        <a:defRPr sz="3451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rgbClr val="17375E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rgbClr val="17375E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rgbClr val="17375E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5568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68848" y="6105025"/>
            <a:ext cx="541705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77842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3400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6275254"/>
            <a:ext cx="7849963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6145721"/>
            <a:ext cx="360063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14621" rtl="0" eaLnBrk="1" latinLnBrk="0" hangingPunct="1">
        <a:spcBef>
          <a:spcPct val="0"/>
        </a:spcBef>
        <a:buNone/>
        <a:defRPr sz="3451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rgbClr val="17375E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rgbClr val="17375E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rgbClr val="17375E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5568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68848" y="6105025"/>
            <a:ext cx="541705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77842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3400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6275254"/>
            <a:ext cx="7849963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6145721"/>
            <a:ext cx="360063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914621" rtl="0" eaLnBrk="1" latinLnBrk="0" hangingPunct="1">
        <a:spcBef>
          <a:spcPct val="0"/>
        </a:spcBef>
        <a:buNone/>
        <a:defRPr sz="3451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rgbClr val="17375E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rgbClr val="17375E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rgbClr val="17375E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5568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68848" y="6105025"/>
            <a:ext cx="541705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77842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3400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6275254"/>
            <a:ext cx="7849963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6145721"/>
            <a:ext cx="360063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914621" rtl="0" eaLnBrk="1" latinLnBrk="0" hangingPunct="1">
        <a:spcBef>
          <a:spcPct val="0"/>
        </a:spcBef>
        <a:buNone/>
        <a:defRPr sz="3451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rgbClr val="17375E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rgbClr val="17375E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rgbClr val="17375E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5588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55684"/>
            <a:ext cx="8231029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600573"/>
            <a:ext cx="8231029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68848" y="6105025"/>
            <a:ext cx="541705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6764" y="177842"/>
            <a:ext cx="2133971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18/5/2018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4" y="6334005"/>
            <a:ext cx="289610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 dirty="0">
                <a:solidFill>
                  <a:prstClr val="white">
                    <a:lumMod val="65000"/>
                  </a:prstClr>
                </a:solidFill>
              </a:rPr>
              <a:t>201X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706" y="6275254"/>
            <a:ext cx="7849963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632" y="6145721"/>
            <a:ext cx="360063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914621" rtl="0" eaLnBrk="1" latinLnBrk="0" hangingPunct="1">
        <a:spcBef>
          <a:spcPct val="0"/>
        </a:spcBef>
        <a:buNone/>
        <a:defRPr sz="3451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rgbClr val="17375E"/>
          </a:solidFill>
          <a:latin typeface="+mn-lt"/>
          <a:ea typeface="+mn-ea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1425" kern="1200">
          <a:solidFill>
            <a:srgbClr val="17375E"/>
          </a:solidFill>
          <a:latin typeface="+mn-lt"/>
          <a:ea typeface="+mn-ea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1425" kern="1200">
          <a:solidFill>
            <a:srgbClr val="17375E"/>
          </a:solidFill>
          <a:latin typeface="+mn-lt"/>
          <a:ea typeface="+mn-ea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_标题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8189" y="2815212"/>
            <a:ext cx="7773750" cy="11028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50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真人视频恋爱游戏</a:t>
            </a:r>
            <a:endParaRPr lang="zh-CN" altLang="en-US" sz="450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38"/>
          <p:cNvGrpSpPr/>
          <p:nvPr/>
        </p:nvGrpSpPr>
        <p:grpSpPr>
          <a:xfrm flipH="1">
            <a:off x="4044237" y="3834939"/>
            <a:ext cx="1181654" cy="120640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33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35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36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37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38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1995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标题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8517" y="2954504"/>
            <a:ext cx="7773750" cy="11028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10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en-US" altLang="zh-CN" sz="510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510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Group 38"/>
          <p:cNvGrpSpPr/>
          <p:nvPr/>
        </p:nvGrpSpPr>
        <p:grpSpPr>
          <a:xfrm flipH="1">
            <a:off x="4044239" y="5275989"/>
            <a:ext cx="1181654" cy="120640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27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28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29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30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31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  <p:sp>
          <p:nvSpPr>
            <p:cNvPr id="32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18D2A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1063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1053" y="1196060"/>
            <a:ext cx="5641705" cy="628636"/>
            <a:chOff x="2320698" y="481414"/>
            <a:chExt cx="7519988" cy="837926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481414"/>
              <a:ext cx="2952982" cy="748713"/>
              <a:chOff x="5043488" y="437021"/>
              <a:chExt cx="2952982" cy="748713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23853" y="437021"/>
                <a:ext cx="2372617" cy="74871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8594" tIns="34297" rIns="68594" bIns="34297">
                <a:spAutoFit/>
              </a:bodyPr>
              <a:lstStyle/>
              <a:p>
                <a:pPr lvl="0" algn="ctr" eaLnBrk="1" hangingPunct="1">
                  <a:buNone/>
                </a:pPr>
                <a:r>
                  <a:rPr lang="zh-CN" altLang="en-US" sz="32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团队成员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</p:grpSp>
      <p:sp>
        <p:nvSpPr>
          <p:cNvPr id="12" name="Rectangle 25"/>
          <p:cNvSpPr/>
          <p:nvPr/>
        </p:nvSpPr>
        <p:spPr>
          <a:xfrm>
            <a:off x="3306552" y="2743785"/>
            <a:ext cx="2503132" cy="2138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26"/>
          <p:cNvSpPr/>
          <p:nvPr/>
        </p:nvSpPr>
        <p:spPr>
          <a:xfrm>
            <a:off x="5707581" y="2743785"/>
            <a:ext cx="2503132" cy="2138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4" name="Rectangle 27"/>
          <p:cNvSpPr/>
          <p:nvPr/>
        </p:nvSpPr>
        <p:spPr>
          <a:xfrm>
            <a:off x="905523" y="2743785"/>
            <a:ext cx="2503132" cy="2138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ADD637AE-D226-433B-9915-3369F88D9CB8}"/>
              </a:ext>
            </a:extLst>
          </p:cNvPr>
          <p:cNvSpPr/>
          <p:nvPr/>
        </p:nvSpPr>
        <p:spPr>
          <a:xfrm>
            <a:off x="3497248" y="2787249"/>
            <a:ext cx="55349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曹云</a:t>
            </a:r>
            <a:endParaRPr lang="en-GB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777CF2F1-4E9C-4E6B-9E4E-F9DCD04249A4}"/>
              </a:ext>
            </a:extLst>
          </p:cNvPr>
          <p:cNvSpPr txBox="1"/>
          <p:nvPr/>
        </p:nvSpPr>
        <p:spPr>
          <a:xfrm>
            <a:off x="3495729" y="3012466"/>
            <a:ext cx="673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技术总监</a:t>
            </a:r>
            <a:endParaRPr lang="en-GB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DAA99002-1BF4-4DAA-8ACD-49165C02D5A3}"/>
              </a:ext>
            </a:extLst>
          </p:cNvPr>
          <p:cNvSpPr/>
          <p:nvPr/>
        </p:nvSpPr>
        <p:spPr>
          <a:xfrm>
            <a:off x="3431073" y="3540056"/>
            <a:ext cx="219374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曾担任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Gameloft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主机移植组组长，十年游戏开发经验。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曾参与多款大型游戏项目开发</a:t>
            </a:r>
            <a:endParaRPr lang="en-GB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7B4C267-2140-4D4D-BD33-31EF34BCAAF2}"/>
              </a:ext>
            </a:extLst>
          </p:cNvPr>
          <p:cNvSpPr/>
          <p:nvPr/>
        </p:nvSpPr>
        <p:spPr>
          <a:xfrm>
            <a:off x="5872349" y="2809045"/>
            <a:ext cx="73397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李秋云</a:t>
            </a:r>
            <a:endParaRPr lang="en-GB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81F07488-EB34-4F06-9F5E-FB096ACF6C6F}"/>
              </a:ext>
            </a:extLst>
          </p:cNvPr>
          <p:cNvSpPr txBox="1"/>
          <p:nvPr/>
        </p:nvSpPr>
        <p:spPr>
          <a:xfrm>
            <a:off x="5873284" y="3034262"/>
            <a:ext cx="794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游戏制作人</a:t>
            </a:r>
            <a:endParaRPr lang="en-GB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0FE4D6A2-979F-490D-88A2-8A95AE894AD5}"/>
              </a:ext>
            </a:extLst>
          </p:cNvPr>
          <p:cNvSpPr/>
          <p:nvPr/>
        </p:nvSpPr>
        <p:spPr>
          <a:xfrm>
            <a:off x="5809684" y="3540056"/>
            <a:ext cx="219374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曾任多家大型游戏公司主策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参与开发了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九阴绝学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天书世界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等流水过千万产品</a:t>
            </a:r>
            <a:endParaRPr lang="en-GB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4FAE14E2-CBA4-497F-A19A-247BAB45EC8D}"/>
              </a:ext>
            </a:extLst>
          </p:cNvPr>
          <p:cNvSpPr/>
          <p:nvPr/>
        </p:nvSpPr>
        <p:spPr>
          <a:xfrm>
            <a:off x="1123414" y="2826211"/>
            <a:ext cx="55349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唐璟</a:t>
            </a:r>
            <a:endParaRPr lang="en-GB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9ED68710-C7AB-48B3-A6DB-D0BFA4376C70}"/>
              </a:ext>
            </a:extLst>
          </p:cNvPr>
          <p:cNvSpPr txBox="1"/>
          <p:nvPr/>
        </p:nvSpPr>
        <p:spPr>
          <a:xfrm>
            <a:off x="1112691" y="3051428"/>
            <a:ext cx="899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导演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&amp;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创始人</a:t>
            </a:r>
            <a:endParaRPr lang="en-GB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EEAEC8A0-30E3-4735-B2A6-839B0F43722C}"/>
              </a:ext>
            </a:extLst>
          </p:cNvPr>
          <p:cNvSpPr/>
          <p:nvPr/>
        </p:nvSpPr>
        <p:spPr>
          <a:xfrm>
            <a:off x="998816" y="3577329"/>
            <a:ext cx="2285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曾就职央视节目制作中心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具有多种类型的影视作品制作经验</a:t>
            </a:r>
          </a:p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项目经历：  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心动女友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</a:p>
          <a:p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《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穿越时空爱上你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39986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06171" y="1349391"/>
            <a:ext cx="5641705" cy="476287"/>
            <a:chOff x="2320698" y="684483"/>
            <a:chExt cx="7519988" cy="634857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320699" y="684483"/>
              <a:ext cx="6928212" cy="402972"/>
              <a:chOff x="3175349" y="640090"/>
              <a:chExt cx="6928212" cy="402972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3765252" y="640090"/>
                <a:ext cx="6338309" cy="400006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8594" tIns="34297" rIns="68594" bIns="34297">
                <a:spAutoFit/>
              </a:bodyPr>
              <a:lstStyle/>
              <a:p>
                <a:pPr lvl="0"/>
                <a:r>
                  <a:rPr lang="zh-CN" altLang="en-US" sz="15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恋爱类游戏不属于主流游戏类型，竞品少，发掘潜力大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3175349" y="653511"/>
                <a:ext cx="263525" cy="389551"/>
                <a:chOff x="-1515325" y="90413"/>
                <a:chExt cx="213756" cy="421308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-1515325" y="90413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-1515325" y="297962"/>
                  <a:ext cx="213756" cy="213759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</p:grpSp>
      <p:sp>
        <p:nvSpPr>
          <p:cNvPr id="37" name="矩形 36"/>
          <p:cNvSpPr/>
          <p:nvPr/>
        </p:nvSpPr>
        <p:spPr>
          <a:xfrm>
            <a:off x="294694" y="2022775"/>
            <a:ext cx="8449006" cy="37047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9C3564B-3BB0-40C7-9F13-AA9B07B3D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5" y="2174732"/>
            <a:ext cx="8029393" cy="34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380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1053" y="1255265"/>
            <a:ext cx="5641705" cy="569430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295670" cy="538635"/>
              <a:chOff x="5043488" y="515938"/>
              <a:chExt cx="2295670" cy="538635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1671783" cy="5386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8594" tIns="34297" rIns="68594" bIns="34297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产品特性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331585" y="2115583"/>
            <a:ext cx="8315958" cy="2628423"/>
            <a:chOff x="684213" y="1392350"/>
            <a:chExt cx="7772400" cy="2456621"/>
          </a:xfrm>
        </p:grpSpPr>
        <p:sp>
          <p:nvSpPr>
            <p:cNvPr id="13" name="Freeform 5"/>
            <p:cNvSpPr/>
            <p:nvPr/>
          </p:nvSpPr>
          <p:spPr bwMode="auto">
            <a:xfrm>
              <a:off x="922338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6227763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3578225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grpSp>
          <p:nvGrpSpPr>
            <p:cNvPr id="16" name="Group 11"/>
            <p:cNvGrpSpPr/>
            <p:nvPr/>
          </p:nvGrpSpPr>
          <p:grpSpPr bwMode="auto">
            <a:xfrm>
              <a:off x="684213" y="1608316"/>
              <a:ext cx="392112" cy="393822"/>
              <a:chOff x="0" y="0"/>
              <a:chExt cx="247" cy="248"/>
            </a:xfrm>
            <a:solidFill>
              <a:schemeClr val="accent1"/>
            </a:solidFill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70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0" name="Group 13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41" name="Line 14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15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7" name="Oval 18" descr="0x786"/>
            <p:cNvSpPr>
              <a:spLocks noChangeArrowheads="1"/>
            </p:cNvSpPr>
            <p:nvPr/>
          </p:nvSpPr>
          <p:spPr bwMode="auto">
            <a:xfrm>
              <a:off x="777875" y="3134376"/>
              <a:ext cx="712788" cy="7145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grpSp>
          <p:nvGrpSpPr>
            <p:cNvPr id="18" name="Group 19"/>
            <p:cNvGrpSpPr/>
            <p:nvPr/>
          </p:nvGrpSpPr>
          <p:grpSpPr bwMode="auto">
            <a:xfrm>
              <a:off x="3348038" y="1608316"/>
              <a:ext cx="392112" cy="393822"/>
              <a:chOff x="0" y="0"/>
              <a:chExt cx="247" cy="248"/>
            </a:xfrm>
            <a:solidFill>
              <a:schemeClr val="accent2"/>
            </a:solidFill>
          </p:grpSpPr>
          <p:sp>
            <p:nvSpPr>
              <p:cNvPr id="35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70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" name="Group 21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37" name="Line 22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ine 23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9" name="Oval 26" descr="0115mvtps00039"/>
            <p:cNvSpPr>
              <a:spLocks noChangeArrowheads="1"/>
            </p:cNvSpPr>
            <p:nvPr/>
          </p:nvSpPr>
          <p:spPr bwMode="auto">
            <a:xfrm>
              <a:off x="3433764" y="3134376"/>
              <a:ext cx="714375" cy="7145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701" dirty="0">
                <a:solidFill>
                  <a:prstClr val="black"/>
                </a:solidFill>
              </a:endParaRPr>
            </a:p>
          </p:txBody>
        </p:sp>
        <p:grpSp>
          <p:nvGrpSpPr>
            <p:cNvPr id="20" name="Group 27"/>
            <p:cNvGrpSpPr/>
            <p:nvPr/>
          </p:nvGrpSpPr>
          <p:grpSpPr bwMode="auto">
            <a:xfrm>
              <a:off x="6011863" y="1608316"/>
              <a:ext cx="392112" cy="393822"/>
              <a:chOff x="0" y="0"/>
              <a:chExt cx="247" cy="248"/>
            </a:xfrm>
            <a:solidFill>
              <a:schemeClr val="accent3"/>
            </a:solidFill>
          </p:grpSpPr>
          <p:sp>
            <p:nvSpPr>
              <p:cNvPr id="31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70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" name="Group 29"/>
              <p:cNvGrpSpPr/>
              <p:nvPr/>
            </p:nvGrpSpPr>
            <p:grpSpPr bwMode="auto">
              <a:xfrm>
                <a:off x="79" y="80"/>
                <a:ext cx="89" cy="89"/>
                <a:chOff x="0" y="0"/>
                <a:chExt cx="89" cy="89"/>
              </a:xfrm>
              <a:grpFill/>
            </p:grpSpPr>
            <p:sp>
              <p:nvSpPr>
                <p:cNvPr id="33" name="Line 30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9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Line 31"/>
                <p:cNvSpPr>
                  <a:spLocks noChangeShapeType="1"/>
                </p:cNvSpPr>
                <p:nvPr/>
              </p:nvSpPr>
              <p:spPr bwMode="auto">
                <a:xfrm>
                  <a:off x="45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" name="Oval 34" descr="u=290065061,2920051158&amp;fm=15&amp;gp=0"/>
            <p:cNvSpPr>
              <a:spLocks noChangeArrowheads="1"/>
            </p:cNvSpPr>
            <p:nvPr/>
          </p:nvSpPr>
          <p:spPr bwMode="auto">
            <a:xfrm>
              <a:off x="6091239" y="3134376"/>
              <a:ext cx="714375" cy="7145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1243014" y="1608316"/>
              <a:ext cx="1728787" cy="90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r>
                <a:rPr lang="zh-CN" altLang="en-US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真人视频游戏全新类型，总视频数超</a:t>
              </a:r>
              <a:r>
                <a:rPr lang="en-US" altLang="zh-CN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200</a:t>
              </a:r>
              <a:r>
                <a:rPr lang="zh-CN" altLang="en-US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段。</a:t>
              </a:r>
            </a:p>
          </p:txBody>
        </p:sp>
      </p:grpSp>
      <p:sp>
        <p:nvSpPr>
          <p:cNvPr id="43" name="Rectangle 43">
            <a:extLst>
              <a:ext uri="{FF2B5EF4-FFF2-40B4-BE49-F238E27FC236}">
                <a16:creationId xmlns:a16="http://schemas.microsoft.com/office/drawing/2014/main" id="{248B6371-1DDF-4613-8DE9-C8D9B1B27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43" y="419078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视频</a:t>
            </a:r>
            <a:endParaRPr lang="bg-BG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4FDEDC-A163-4F17-A76B-0E60090E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418" y="419078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卡牌</a:t>
            </a:r>
            <a:endParaRPr lang="bg-BG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112D2EB0-F388-4E93-8952-13295AE18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742" y="4194547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语音</a:t>
            </a:r>
            <a:endParaRPr lang="bg-BG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2658CC15-074E-4543-9114-A7655364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421" y="2346652"/>
            <a:ext cx="1849688" cy="63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可收集卡牌数量超</a:t>
            </a:r>
            <a:r>
              <a:rPr lang="en-US" altLang="zh-CN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150</a:t>
            </a:r>
            <a:r>
              <a:rPr lang="zh-CN" altLang="en-US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张。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AAC6CC38-62C3-48E5-B738-BC6B4BDC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05" y="2376186"/>
            <a:ext cx="1849688" cy="63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多位女主角全程语音。时刻伴随玩家。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FC4E3DA-0391-456E-8DBB-AD5477A938D1}"/>
              </a:ext>
            </a:extLst>
          </p:cNvPr>
          <p:cNvSpPr/>
          <p:nvPr/>
        </p:nvSpPr>
        <p:spPr>
          <a:xfrm>
            <a:off x="2077922" y="5142774"/>
            <a:ext cx="5084854" cy="545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87">
              <a:lnSpc>
                <a:spcPct val="70000"/>
              </a:lnSpc>
              <a:spcBef>
                <a:spcPts val="506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" pitchFamily="34" charset="0"/>
              </a:rPr>
              <a:t>     设置成就系统，丰富搜集要素等待玩家解锁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8439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1053" y="1255265"/>
            <a:ext cx="5641705" cy="569430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295670" cy="538635"/>
              <a:chOff x="5043488" y="515938"/>
              <a:chExt cx="2295670" cy="538635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1671783" cy="5386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8594" tIns="34297" rIns="68594" bIns="34297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产品特性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458131" y="2683582"/>
            <a:ext cx="8315958" cy="2628423"/>
            <a:chOff x="684213" y="1392350"/>
            <a:chExt cx="7772400" cy="2456621"/>
          </a:xfrm>
        </p:grpSpPr>
        <p:sp>
          <p:nvSpPr>
            <p:cNvPr id="13" name="Freeform 5"/>
            <p:cNvSpPr/>
            <p:nvPr/>
          </p:nvSpPr>
          <p:spPr bwMode="auto">
            <a:xfrm>
              <a:off x="922338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rgbClr val="F1747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6227763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3578225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rgbClr val="01B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grpSp>
          <p:nvGrpSpPr>
            <p:cNvPr id="16" name="Group 11"/>
            <p:cNvGrpSpPr/>
            <p:nvPr/>
          </p:nvGrpSpPr>
          <p:grpSpPr bwMode="auto">
            <a:xfrm>
              <a:off x="684213" y="1608316"/>
              <a:ext cx="392112" cy="393822"/>
              <a:chOff x="0" y="0"/>
              <a:chExt cx="247" cy="248"/>
            </a:xfrm>
            <a:solidFill>
              <a:schemeClr val="accent1"/>
            </a:solidFill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rgbClr val="F17475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70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0" name="Group 13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41" name="Line 14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15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7" name="Oval 18" descr="0x786"/>
            <p:cNvSpPr>
              <a:spLocks noChangeArrowheads="1"/>
            </p:cNvSpPr>
            <p:nvPr/>
          </p:nvSpPr>
          <p:spPr bwMode="auto">
            <a:xfrm>
              <a:off x="777875" y="3134376"/>
              <a:ext cx="712788" cy="714595"/>
            </a:xfrm>
            <a:prstGeom prst="ellipse">
              <a:avLst/>
            </a:prstGeom>
            <a:solidFill>
              <a:srgbClr val="F1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grpSp>
          <p:nvGrpSpPr>
            <p:cNvPr id="18" name="Group 19"/>
            <p:cNvGrpSpPr/>
            <p:nvPr/>
          </p:nvGrpSpPr>
          <p:grpSpPr bwMode="auto">
            <a:xfrm>
              <a:off x="3348038" y="1608316"/>
              <a:ext cx="392112" cy="393822"/>
              <a:chOff x="0" y="0"/>
              <a:chExt cx="247" cy="248"/>
            </a:xfrm>
            <a:solidFill>
              <a:schemeClr val="accent2"/>
            </a:solidFill>
          </p:grpSpPr>
          <p:sp>
            <p:nvSpPr>
              <p:cNvPr id="35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rgbClr val="01B3C5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70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" name="Group 21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37" name="Line 22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ine 23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9" name="Oval 26" descr="0115mvtps00039"/>
            <p:cNvSpPr>
              <a:spLocks noChangeArrowheads="1"/>
            </p:cNvSpPr>
            <p:nvPr/>
          </p:nvSpPr>
          <p:spPr bwMode="auto">
            <a:xfrm>
              <a:off x="3433764" y="3134376"/>
              <a:ext cx="714375" cy="714595"/>
            </a:xfrm>
            <a:prstGeom prst="ellipse">
              <a:avLst/>
            </a:prstGeom>
            <a:solidFill>
              <a:srgbClr val="01B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grpSp>
          <p:nvGrpSpPr>
            <p:cNvPr id="20" name="Group 27"/>
            <p:cNvGrpSpPr/>
            <p:nvPr/>
          </p:nvGrpSpPr>
          <p:grpSpPr bwMode="auto">
            <a:xfrm>
              <a:off x="6011863" y="1608316"/>
              <a:ext cx="392112" cy="393822"/>
              <a:chOff x="0" y="0"/>
              <a:chExt cx="247" cy="248"/>
            </a:xfrm>
            <a:solidFill>
              <a:schemeClr val="accent3"/>
            </a:solidFill>
          </p:grpSpPr>
          <p:sp>
            <p:nvSpPr>
              <p:cNvPr id="31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rgbClr val="FD9F00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70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" name="Group 29"/>
              <p:cNvGrpSpPr/>
              <p:nvPr/>
            </p:nvGrpSpPr>
            <p:grpSpPr bwMode="auto">
              <a:xfrm>
                <a:off x="79" y="80"/>
                <a:ext cx="89" cy="89"/>
                <a:chOff x="0" y="0"/>
                <a:chExt cx="89" cy="89"/>
              </a:xfrm>
              <a:grpFill/>
            </p:grpSpPr>
            <p:sp>
              <p:nvSpPr>
                <p:cNvPr id="33" name="Line 30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9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Line 31"/>
                <p:cNvSpPr>
                  <a:spLocks noChangeShapeType="1"/>
                </p:cNvSpPr>
                <p:nvPr/>
              </p:nvSpPr>
              <p:spPr bwMode="auto">
                <a:xfrm>
                  <a:off x="45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" name="Oval 34" descr="u=290065061,2920051158&amp;fm=15&amp;gp=0"/>
            <p:cNvSpPr>
              <a:spLocks noChangeArrowheads="1"/>
            </p:cNvSpPr>
            <p:nvPr/>
          </p:nvSpPr>
          <p:spPr bwMode="auto">
            <a:xfrm>
              <a:off x="6091239" y="3134376"/>
              <a:ext cx="714375" cy="714595"/>
            </a:xfrm>
            <a:prstGeom prst="ellipse">
              <a:avLst/>
            </a:prstGeom>
            <a:solidFill>
              <a:srgbClr val="FD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1243014" y="1608316"/>
              <a:ext cx="1728787" cy="59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r>
                <a:rPr lang="zh-CN" altLang="en-US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强化探索要素，更多谜题等你来解开。</a:t>
              </a:r>
            </a:p>
          </p:txBody>
        </p:sp>
      </p:grpSp>
      <p:sp>
        <p:nvSpPr>
          <p:cNvPr id="43" name="Rectangle 43">
            <a:extLst>
              <a:ext uri="{FF2B5EF4-FFF2-40B4-BE49-F238E27FC236}">
                <a16:creationId xmlns:a16="http://schemas.microsoft.com/office/drawing/2014/main" id="{248B6371-1DDF-4613-8DE9-C8D9B1B27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88" y="475878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探索</a:t>
            </a:r>
            <a:endParaRPr lang="bg-BG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4FDEDC-A163-4F17-A76B-0E60090E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964" y="475878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分支</a:t>
            </a:r>
            <a:endParaRPr lang="bg-BG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112D2EB0-F388-4E93-8952-13295AE18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837" y="475878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多结局</a:t>
            </a:r>
            <a:endParaRPr lang="bg-BG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2658CC15-074E-4543-9114-A7655364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966" y="2914652"/>
            <a:ext cx="1849688" cy="9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面对两难局面，玩家需要做出选择并直面结果。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AAC6CC38-62C3-48E5-B738-BC6B4BDC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151" y="2944186"/>
            <a:ext cx="1849688" cy="9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结局之后，依旧有真相隐藏着需要探索。</a:t>
            </a:r>
          </a:p>
        </p:txBody>
      </p:sp>
    </p:spTree>
    <p:extLst>
      <p:ext uri="{BB962C8B-B14F-4D97-AF65-F5344CB8AC3E}">
        <p14:creationId xmlns:p14="http://schemas.microsoft.com/office/powerpoint/2010/main" val="13907248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1053" y="1255265"/>
            <a:ext cx="5641705" cy="569430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4650298" cy="538635"/>
              <a:chOff x="5043488" y="515938"/>
              <a:chExt cx="4650298" cy="538635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4" y="515938"/>
                <a:ext cx="4026412" cy="5386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8594" tIns="34297" rIns="68594" bIns="34297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过往案例</a:t>
                </a:r>
                <a:r>
                  <a:rPr lang="en-US" altLang="zh-CN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-《</a:t>
                </a:r>
                <a:r>
                  <a:rPr lang="zh-CN" altLang="en-US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心动女友</a:t>
                </a:r>
                <a:r>
                  <a:rPr lang="en-US" altLang="zh-CN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》</a:t>
                </a:r>
                <a:endParaRPr lang="zh-CN" altLang="en-US" sz="2176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3271348" y="1997572"/>
            <a:ext cx="5084854" cy="1155647"/>
            <a:chOff x="3347864" y="1152445"/>
            <a:chExt cx="4752528" cy="1080119"/>
          </a:xfrm>
        </p:grpSpPr>
        <p:sp>
          <p:nvSpPr>
            <p:cNvPr id="15" name="矩形 14"/>
            <p:cNvSpPr/>
            <p:nvPr/>
          </p:nvSpPr>
          <p:spPr>
            <a:xfrm>
              <a:off x="3347864" y="1152445"/>
              <a:ext cx="4752528" cy="2671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11</a:t>
              </a:r>
              <a:r>
                <a:rPr lang="zh-CN" altLang="en-US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个月</a:t>
              </a:r>
              <a:endPara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96" indent="-171496" defTabSz="514387">
                <a:lnSpc>
                  <a:spcPct val="70000"/>
                </a:lnSpc>
                <a:spcBef>
                  <a:spcPts val="506"/>
                </a:spcBef>
                <a:buFont typeface="Arial" pitchFamily="34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截至目前已上线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11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个月，仍稳定运营中。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71348" y="3222629"/>
            <a:ext cx="5084854" cy="1155649"/>
            <a:chOff x="3347864" y="1152444"/>
            <a:chExt cx="4752528" cy="1080120"/>
          </a:xfrm>
        </p:grpSpPr>
        <p:sp>
          <p:nvSpPr>
            <p:cNvPr id="18" name="矩形 17"/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500</a:t>
              </a:r>
              <a:r>
                <a:rPr lang="zh-CN" altLang="en-US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万</a:t>
              </a:r>
              <a:endPara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96" indent="-171496" defTabSz="514387">
                <a:lnSpc>
                  <a:spcPct val="70000"/>
                </a:lnSpc>
                <a:spcBef>
                  <a:spcPts val="506"/>
                </a:spcBef>
                <a:buFont typeface="Arial" pitchFamily="34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三平台（苹果、安卓、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H5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）多渠道总流水已突破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500W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71348" y="4440642"/>
            <a:ext cx="5084854" cy="1155648"/>
            <a:chOff x="3347864" y="1152444"/>
            <a:chExt cx="4752528" cy="1080120"/>
          </a:xfrm>
        </p:grpSpPr>
        <p:sp>
          <p:nvSpPr>
            <p:cNvPr id="21" name="矩形 20"/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2000</a:t>
              </a:r>
              <a:r>
                <a:rPr lang="zh-CN" altLang="en-US" sz="15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万</a:t>
              </a:r>
              <a:endParaRPr lang="en-US" altLang="zh-CN" sz="15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96" indent="-171496" defTabSz="514387">
                <a:lnSpc>
                  <a:spcPct val="70000"/>
                </a:lnSpc>
                <a:spcBef>
                  <a:spcPts val="506"/>
                </a:spcBef>
                <a:buFont typeface="Arial" pitchFamily="34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目前全渠道累计注册用户数超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2000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万。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7FC3604-B015-4602-B895-E845B3755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2" y="1997571"/>
            <a:ext cx="2401741" cy="36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769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1053" y="1284283"/>
            <a:ext cx="5641705" cy="540412"/>
            <a:chOff x="2320698" y="599009"/>
            <a:chExt cx="7519988" cy="720331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881297" y="599009"/>
              <a:ext cx="2295670" cy="538636"/>
              <a:chOff x="5735947" y="554616"/>
              <a:chExt cx="2295670" cy="538636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6359834" y="554616"/>
                <a:ext cx="1671783" cy="538636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8594" tIns="34297" rIns="68594" bIns="34297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渠道优势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735947" y="608591"/>
                <a:ext cx="263525" cy="395289"/>
                <a:chOff x="561682" y="41831"/>
                <a:chExt cx="213756" cy="427514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561682" y="41831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561682" y="255588"/>
                  <a:ext cx="213756" cy="213757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1519215" y="2465903"/>
            <a:ext cx="5919342" cy="2736522"/>
            <a:chOff x="684213" y="1392350"/>
            <a:chExt cx="5532434" cy="2557654"/>
          </a:xfrm>
        </p:grpSpPr>
        <p:sp>
          <p:nvSpPr>
            <p:cNvPr id="13" name="Freeform 5"/>
            <p:cNvSpPr/>
            <p:nvPr/>
          </p:nvSpPr>
          <p:spPr bwMode="auto">
            <a:xfrm>
              <a:off x="922338" y="1392350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 flipH="1">
              <a:off x="3791919" y="1392350"/>
              <a:ext cx="2228555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grpSp>
          <p:nvGrpSpPr>
            <p:cNvPr id="16" name="Group 11"/>
            <p:cNvGrpSpPr/>
            <p:nvPr/>
          </p:nvGrpSpPr>
          <p:grpSpPr bwMode="auto">
            <a:xfrm>
              <a:off x="684213" y="1608316"/>
              <a:ext cx="392112" cy="393822"/>
              <a:chOff x="0" y="0"/>
              <a:chExt cx="247" cy="248"/>
            </a:xfrm>
            <a:solidFill>
              <a:schemeClr val="accent1"/>
            </a:solidFill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70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0" name="Group 13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41" name="Line 14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15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7" name="Oval 18" descr="0x786"/>
            <p:cNvSpPr>
              <a:spLocks noChangeArrowheads="1"/>
            </p:cNvSpPr>
            <p:nvPr/>
          </p:nvSpPr>
          <p:spPr bwMode="auto">
            <a:xfrm>
              <a:off x="777875" y="3134376"/>
              <a:ext cx="712788" cy="7145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grpSp>
          <p:nvGrpSpPr>
            <p:cNvPr id="18" name="Group 19"/>
            <p:cNvGrpSpPr/>
            <p:nvPr/>
          </p:nvGrpSpPr>
          <p:grpSpPr bwMode="auto">
            <a:xfrm>
              <a:off x="5824535" y="1608316"/>
              <a:ext cx="392112" cy="393822"/>
              <a:chOff x="1560" y="0"/>
              <a:chExt cx="247" cy="248"/>
            </a:xfrm>
            <a:solidFill>
              <a:schemeClr val="accent2"/>
            </a:solidFill>
          </p:grpSpPr>
          <p:sp>
            <p:nvSpPr>
              <p:cNvPr id="35" name="Oval 20"/>
              <p:cNvSpPr>
                <a:spLocks noChangeArrowheads="1"/>
              </p:cNvSpPr>
              <p:nvPr/>
            </p:nvSpPr>
            <p:spPr bwMode="auto">
              <a:xfrm>
                <a:off x="1560" y="0"/>
                <a:ext cx="247" cy="24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70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" name="Group 21"/>
              <p:cNvGrpSpPr/>
              <p:nvPr/>
            </p:nvGrpSpPr>
            <p:grpSpPr bwMode="auto">
              <a:xfrm>
                <a:off x="1640" y="80"/>
                <a:ext cx="88" cy="89"/>
                <a:chOff x="1560" y="0"/>
                <a:chExt cx="88" cy="89"/>
              </a:xfrm>
              <a:grpFill/>
            </p:grpSpPr>
            <p:sp>
              <p:nvSpPr>
                <p:cNvPr id="37" name="Line 22"/>
                <p:cNvSpPr>
                  <a:spLocks noChangeShapeType="1"/>
                </p:cNvSpPr>
                <p:nvPr/>
              </p:nvSpPr>
              <p:spPr bwMode="auto">
                <a:xfrm>
                  <a:off x="156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ine 23"/>
                <p:cNvSpPr>
                  <a:spLocks noChangeShapeType="1"/>
                </p:cNvSpPr>
                <p:nvPr/>
              </p:nvSpPr>
              <p:spPr bwMode="auto">
                <a:xfrm>
                  <a:off x="160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70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9" name="Oval 26" descr="0115mvtps00039"/>
            <p:cNvSpPr>
              <a:spLocks noChangeArrowheads="1"/>
            </p:cNvSpPr>
            <p:nvPr/>
          </p:nvSpPr>
          <p:spPr bwMode="auto">
            <a:xfrm>
              <a:off x="5450120" y="3134376"/>
              <a:ext cx="714375" cy="7145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1258889" y="1746472"/>
              <a:ext cx="1728787" cy="45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r>
                <a:rPr lang="zh-CN" altLang="en-US" sz="9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已与</a:t>
              </a:r>
              <a:r>
                <a:rPr lang="en-US" altLang="zh-CN" sz="9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QQ</a:t>
              </a:r>
              <a:r>
                <a:rPr lang="zh-CN" altLang="en-US" sz="9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空间</a:t>
              </a:r>
              <a:r>
                <a:rPr lang="en-US" altLang="zh-CN" sz="9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H5</a:t>
              </a:r>
              <a:r>
                <a:rPr lang="zh-CN" altLang="en-US" sz="9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游戏渠道有了稳定合作，渠道活跃用户基数大，游戏有一定的发行优势。</a:t>
              </a:r>
              <a:endPara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3932238" y="1746472"/>
              <a:ext cx="1728787" cy="45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charset="0"/>
                <a:buNone/>
              </a:pPr>
              <a:r>
                <a:rPr lang="zh-CN" altLang="en-US" sz="9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使用平台独有推广渠道；同时该平台拥有独家区块链技术，可以做基于游戏本身的深度捆绑合作。</a:t>
              </a:r>
              <a:endParaRPr lang="en-US" altLang="zh-CN" sz="9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Rectangle 38"/>
            <p:cNvSpPr>
              <a:spLocks noChangeArrowheads="1"/>
            </p:cNvSpPr>
            <p:nvPr/>
          </p:nvSpPr>
          <p:spPr bwMode="auto">
            <a:xfrm>
              <a:off x="906249" y="3394558"/>
              <a:ext cx="493935" cy="17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Tencent</a:t>
              </a:r>
              <a:endParaRPr lang="en-US" altLang="zh-CN" sz="270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5489412" y="3416139"/>
              <a:ext cx="727235" cy="15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105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BlockGame</a:t>
              </a:r>
              <a:endPara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4368800" y="3561544"/>
              <a:ext cx="61" cy="38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endParaRPr lang="en-US" altLang="zh-CN" sz="270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4466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1053" y="1255265"/>
            <a:ext cx="5641705" cy="569430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295672" cy="538635"/>
              <a:chOff x="5043488" y="515938"/>
              <a:chExt cx="2295672" cy="538635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7" y="515938"/>
                <a:ext cx="1671783" cy="5386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8594" tIns="34297" rIns="68594" bIns="34297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融资计划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</p:grpSp>
      <p:sp>
        <p:nvSpPr>
          <p:cNvPr id="12" name="椭圆 11"/>
          <p:cNvSpPr/>
          <p:nvPr/>
        </p:nvSpPr>
        <p:spPr>
          <a:xfrm>
            <a:off x="1042653" y="2632217"/>
            <a:ext cx="1624226" cy="16242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椭圆 12"/>
          <p:cNvSpPr/>
          <p:nvPr/>
        </p:nvSpPr>
        <p:spPr>
          <a:xfrm>
            <a:off x="6478710" y="2632217"/>
            <a:ext cx="1624226" cy="16242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椭圆 13"/>
          <p:cNvSpPr/>
          <p:nvPr/>
        </p:nvSpPr>
        <p:spPr>
          <a:xfrm>
            <a:off x="3760681" y="2636134"/>
            <a:ext cx="1624226" cy="16242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文本框 30"/>
          <p:cNvSpPr txBox="1"/>
          <p:nvPr/>
        </p:nvSpPr>
        <p:spPr>
          <a:xfrm>
            <a:off x="1374723" y="3014807"/>
            <a:ext cx="998991" cy="5079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701" b="1" dirty="0">
                <a:solidFill>
                  <a:srgbClr val="FEFEFE"/>
                </a:solidFill>
                <a:latin typeface="方正姚体" panose="02010601030101010101" pitchFamily="2" charset="-122"/>
              </a:rPr>
              <a:t>200W</a:t>
            </a:r>
          </a:p>
        </p:txBody>
      </p:sp>
      <p:sp>
        <p:nvSpPr>
          <p:cNvPr id="30" name="文本框 31"/>
          <p:cNvSpPr txBox="1"/>
          <p:nvPr/>
        </p:nvSpPr>
        <p:spPr>
          <a:xfrm>
            <a:off x="6776636" y="3043455"/>
            <a:ext cx="1075936" cy="5079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701" b="1" dirty="0">
                <a:solidFill>
                  <a:srgbClr val="FEFEF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2701" b="1" dirty="0">
                <a:solidFill>
                  <a:srgbClr val="FEFEF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个月</a:t>
            </a:r>
            <a:endParaRPr lang="en-US" altLang="zh-CN" sz="2701" b="1" dirty="0">
              <a:solidFill>
                <a:srgbClr val="FEFEF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2"/>
          <p:cNvSpPr txBox="1"/>
          <p:nvPr/>
        </p:nvSpPr>
        <p:spPr>
          <a:xfrm>
            <a:off x="4184228" y="3018723"/>
            <a:ext cx="824265" cy="5079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701" b="1" dirty="0">
                <a:solidFill>
                  <a:srgbClr val="FEFEFE"/>
                </a:solidFill>
                <a:latin typeface="方正姚体" panose="02010601030101010101" pitchFamily="2" charset="-122"/>
              </a:rPr>
              <a:t>15%</a:t>
            </a:r>
          </a:p>
        </p:txBody>
      </p:sp>
      <p:sp>
        <p:nvSpPr>
          <p:cNvPr id="33" name="文本框 34"/>
          <p:cNvSpPr txBox="1"/>
          <p:nvPr/>
        </p:nvSpPr>
        <p:spPr>
          <a:xfrm>
            <a:off x="1462362" y="3788091"/>
            <a:ext cx="877163" cy="3000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FEFEF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融资金额</a:t>
            </a:r>
            <a:endParaRPr lang="en-US" altLang="zh-CN" sz="1050" b="1" dirty="0">
              <a:solidFill>
                <a:srgbClr val="FEFEF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5"/>
          <p:cNvSpPr txBox="1"/>
          <p:nvPr/>
        </p:nvSpPr>
        <p:spPr>
          <a:xfrm>
            <a:off x="6856736" y="3786464"/>
            <a:ext cx="877163" cy="3000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FEFEF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开发时间</a:t>
            </a:r>
            <a:endParaRPr lang="en-US" altLang="zh-CN" sz="1050" b="1" dirty="0">
              <a:solidFill>
                <a:srgbClr val="FEFEF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4154764" y="3792008"/>
            <a:ext cx="877163" cy="3000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350" b="1" dirty="0">
                <a:solidFill>
                  <a:srgbClr val="FEFEF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出让股份</a:t>
            </a:r>
            <a:endParaRPr lang="en-US" altLang="zh-CN" sz="1050" b="1" dirty="0">
              <a:solidFill>
                <a:srgbClr val="FEFEF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2553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1053" y="1255265"/>
            <a:ext cx="5641705" cy="569430"/>
            <a:chOff x="2320698" y="560331"/>
            <a:chExt cx="7519988" cy="759009"/>
          </a:xfrm>
        </p:grpSpPr>
        <p:sp>
          <p:nvSpPr>
            <p:cNvPr id="11" name="矩形 10"/>
            <p:cNvSpPr/>
            <p:nvPr/>
          </p:nvSpPr>
          <p:spPr>
            <a:xfrm flipH="1" flipV="1">
              <a:off x="2320698" y="1273621"/>
              <a:ext cx="7519988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295670" cy="538635"/>
              <a:chOff x="5043488" y="515938"/>
              <a:chExt cx="2295670" cy="538635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1671783" cy="53863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68594" tIns="34297" rIns="68594" bIns="34297">
                <a:spAutoFit/>
              </a:bodyPr>
              <a:lstStyle/>
              <a:p>
                <a:pPr lvl="0" eaLnBrk="1" hangingPunct="1">
                  <a:buNone/>
                </a:pPr>
                <a:r>
                  <a:rPr lang="zh-CN" altLang="en-US" sz="2176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资金用途</a:t>
                </a: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accent3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12" name="Group 74"/>
          <p:cNvGrpSpPr/>
          <p:nvPr/>
        </p:nvGrpSpPr>
        <p:grpSpPr>
          <a:xfrm>
            <a:off x="2471299" y="4270054"/>
            <a:ext cx="656234" cy="591920"/>
            <a:chOff x="3294063" y="4620138"/>
            <a:chExt cx="874713" cy="788987"/>
          </a:xfrm>
          <a:solidFill>
            <a:schemeClr val="bg1">
              <a:lumMod val="50000"/>
            </a:schemeClr>
          </a:solidFill>
        </p:grpSpPr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3392488" y="4620138"/>
              <a:ext cx="776288" cy="657225"/>
            </a:xfrm>
            <a:custGeom>
              <a:avLst/>
              <a:gdLst>
                <a:gd name="T0" fmla="*/ 21 w 489"/>
                <a:gd name="T1" fmla="*/ 414 h 414"/>
                <a:gd name="T2" fmla="*/ 0 w 489"/>
                <a:gd name="T3" fmla="*/ 414 h 414"/>
                <a:gd name="T4" fmla="*/ 0 w 489"/>
                <a:gd name="T5" fmla="*/ 41 h 414"/>
                <a:gd name="T6" fmla="*/ 481 w 489"/>
                <a:gd name="T7" fmla="*/ 0 h 414"/>
                <a:gd name="T8" fmla="*/ 489 w 489"/>
                <a:gd name="T9" fmla="*/ 19 h 414"/>
                <a:gd name="T10" fmla="*/ 21 w 489"/>
                <a:gd name="T11" fmla="*/ 56 h 414"/>
                <a:gd name="T12" fmla="*/ 21 w 489"/>
                <a:gd name="T1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14">
                  <a:moveTo>
                    <a:pt x="21" y="414"/>
                  </a:moveTo>
                  <a:lnTo>
                    <a:pt x="0" y="414"/>
                  </a:lnTo>
                  <a:lnTo>
                    <a:pt x="0" y="41"/>
                  </a:lnTo>
                  <a:lnTo>
                    <a:pt x="481" y="0"/>
                  </a:lnTo>
                  <a:lnTo>
                    <a:pt x="489" y="19"/>
                  </a:lnTo>
                  <a:lnTo>
                    <a:pt x="21" y="56"/>
                  </a:lnTo>
                  <a:lnTo>
                    <a:pt x="21" y="4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3294063" y="5221800"/>
              <a:ext cx="230188" cy="187325"/>
            </a:xfrm>
            <a:custGeom>
              <a:avLst/>
              <a:gdLst>
                <a:gd name="T0" fmla="*/ 0 w 145"/>
                <a:gd name="T1" fmla="*/ 0 h 118"/>
                <a:gd name="T2" fmla="*/ 145 w 145"/>
                <a:gd name="T3" fmla="*/ 0 h 118"/>
                <a:gd name="T4" fmla="*/ 73 w 145"/>
                <a:gd name="T5" fmla="*/ 118 h 118"/>
                <a:gd name="T6" fmla="*/ 0 w 145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18">
                  <a:moveTo>
                    <a:pt x="0" y="0"/>
                  </a:moveTo>
                  <a:lnTo>
                    <a:pt x="145" y="0"/>
                  </a:lnTo>
                  <a:lnTo>
                    <a:pt x="73" y="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5" name="Group 72"/>
          <p:cNvGrpSpPr/>
          <p:nvPr/>
        </p:nvGrpSpPr>
        <p:grpSpPr>
          <a:xfrm>
            <a:off x="6022821" y="2684850"/>
            <a:ext cx="669335" cy="469249"/>
            <a:chOff x="8027988" y="2507175"/>
            <a:chExt cx="892176" cy="625475"/>
          </a:xfrm>
          <a:solidFill>
            <a:schemeClr val="bg1">
              <a:lumMod val="50000"/>
            </a:schemeClr>
          </a:solidFill>
        </p:grpSpPr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8027988" y="2507175"/>
              <a:ext cx="798513" cy="506412"/>
            </a:xfrm>
            <a:custGeom>
              <a:avLst/>
              <a:gdLst>
                <a:gd name="T0" fmla="*/ 0 w 503"/>
                <a:gd name="T1" fmla="*/ 159 h 319"/>
                <a:gd name="T2" fmla="*/ 0 w 503"/>
                <a:gd name="T3" fmla="*/ 177 h 319"/>
                <a:gd name="T4" fmla="*/ 484 w 503"/>
                <a:gd name="T5" fmla="*/ 22 h 319"/>
                <a:gd name="T6" fmla="*/ 484 w 503"/>
                <a:gd name="T7" fmla="*/ 319 h 319"/>
                <a:gd name="T8" fmla="*/ 503 w 503"/>
                <a:gd name="T9" fmla="*/ 319 h 319"/>
                <a:gd name="T10" fmla="*/ 503 w 503"/>
                <a:gd name="T11" fmla="*/ 0 h 319"/>
                <a:gd name="T12" fmla="*/ 0 w 503"/>
                <a:gd name="T13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319">
                  <a:moveTo>
                    <a:pt x="0" y="159"/>
                  </a:moveTo>
                  <a:lnTo>
                    <a:pt x="0" y="177"/>
                  </a:lnTo>
                  <a:lnTo>
                    <a:pt x="484" y="22"/>
                  </a:lnTo>
                  <a:lnTo>
                    <a:pt x="484" y="319"/>
                  </a:lnTo>
                  <a:lnTo>
                    <a:pt x="503" y="319"/>
                  </a:lnTo>
                  <a:lnTo>
                    <a:pt x="503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8705851" y="2958025"/>
              <a:ext cx="214313" cy="174625"/>
            </a:xfrm>
            <a:custGeom>
              <a:avLst/>
              <a:gdLst>
                <a:gd name="T0" fmla="*/ 135 w 135"/>
                <a:gd name="T1" fmla="*/ 0 h 110"/>
                <a:gd name="T2" fmla="*/ 0 w 135"/>
                <a:gd name="T3" fmla="*/ 0 h 110"/>
                <a:gd name="T4" fmla="*/ 67 w 135"/>
                <a:gd name="T5" fmla="*/ 110 h 110"/>
                <a:gd name="T6" fmla="*/ 135 w 13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10">
                  <a:moveTo>
                    <a:pt x="135" y="0"/>
                  </a:moveTo>
                  <a:lnTo>
                    <a:pt x="0" y="0"/>
                  </a:lnTo>
                  <a:lnTo>
                    <a:pt x="67" y="11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8" name="Group 71"/>
          <p:cNvGrpSpPr/>
          <p:nvPr/>
        </p:nvGrpSpPr>
        <p:grpSpPr>
          <a:xfrm>
            <a:off x="2464153" y="2691996"/>
            <a:ext cx="670526" cy="469249"/>
            <a:chOff x="3284538" y="2516700"/>
            <a:chExt cx="893763" cy="625475"/>
          </a:xfrm>
          <a:solidFill>
            <a:schemeClr val="bg1">
              <a:lumMod val="50000"/>
            </a:schemeClr>
          </a:solidFill>
        </p:grpSpPr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3376613" y="2516700"/>
              <a:ext cx="801688" cy="506412"/>
            </a:xfrm>
            <a:custGeom>
              <a:avLst/>
              <a:gdLst>
                <a:gd name="T0" fmla="*/ 505 w 505"/>
                <a:gd name="T1" fmla="*/ 96 h 319"/>
                <a:gd name="T2" fmla="*/ 505 w 505"/>
                <a:gd name="T3" fmla="*/ 113 h 319"/>
                <a:gd name="T4" fmla="*/ 20 w 505"/>
                <a:gd name="T5" fmla="*/ 22 h 319"/>
                <a:gd name="T6" fmla="*/ 20 w 505"/>
                <a:gd name="T7" fmla="*/ 319 h 319"/>
                <a:gd name="T8" fmla="*/ 0 w 505"/>
                <a:gd name="T9" fmla="*/ 319 h 319"/>
                <a:gd name="T10" fmla="*/ 0 w 505"/>
                <a:gd name="T11" fmla="*/ 0 h 319"/>
                <a:gd name="T12" fmla="*/ 505 w 505"/>
                <a:gd name="T13" fmla="*/ 9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319">
                  <a:moveTo>
                    <a:pt x="505" y="96"/>
                  </a:moveTo>
                  <a:lnTo>
                    <a:pt x="505" y="113"/>
                  </a:lnTo>
                  <a:lnTo>
                    <a:pt x="20" y="22"/>
                  </a:lnTo>
                  <a:lnTo>
                    <a:pt x="20" y="319"/>
                  </a:lnTo>
                  <a:lnTo>
                    <a:pt x="0" y="319"/>
                  </a:lnTo>
                  <a:lnTo>
                    <a:pt x="0" y="0"/>
                  </a:lnTo>
                  <a:lnTo>
                    <a:pt x="505" y="96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3284538" y="2967550"/>
              <a:ext cx="217488" cy="174625"/>
            </a:xfrm>
            <a:custGeom>
              <a:avLst/>
              <a:gdLst>
                <a:gd name="T0" fmla="*/ 0 w 137"/>
                <a:gd name="T1" fmla="*/ 0 h 110"/>
                <a:gd name="T2" fmla="*/ 137 w 137"/>
                <a:gd name="T3" fmla="*/ 0 h 110"/>
                <a:gd name="T4" fmla="*/ 68 w 137"/>
                <a:gd name="T5" fmla="*/ 110 h 110"/>
                <a:gd name="T6" fmla="*/ 0 w 13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10">
                  <a:moveTo>
                    <a:pt x="0" y="0"/>
                  </a:moveTo>
                  <a:lnTo>
                    <a:pt x="137" y="0"/>
                  </a:lnTo>
                  <a:lnTo>
                    <a:pt x="68" y="1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5994238" y="4305784"/>
            <a:ext cx="489496" cy="516888"/>
            <a:chOff x="7989888" y="4667763"/>
            <a:chExt cx="652463" cy="688975"/>
          </a:xfrm>
          <a:solidFill>
            <a:schemeClr val="bg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7989888" y="4667763"/>
              <a:ext cx="558800" cy="569912"/>
            </a:xfrm>
            <a:custGeom>
              <a:avLst/>
              <a:gdLst>
                <a:gd name="T0" fmla="*/ 0 w 352"/>
                <a:gd name="T1" fmla="*/ 0 h 359"/>
                <a:gd name="T2" fmla="*/ 0 w 352"/>
                <a:gd name="T3" fmla="*/ 19 h 359"/>
                <a:gd name="T4" fmla="*/ 333 w 352"/>
                <a:gd name="T5" fmla="*/ 56 h 359"/>
                <a:gd name="T6" fmla="*/ 333 w 352"/>
                <a:gd name="T7" fmla="*/ 359 h 359"/>
                <a:gd name="T8" fmla="*/ 352 w 352"/>
                <a:gd name="T9" fmla="*/ 359 h 359"/>
                <a:gd name="T10" fmla="*/ 352 w 352"/>
                <a:gd name="T11" fmla="*/ 40 h 359"/>
                <a:gd name="T12" fmla="*/ 0 w 352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359">
                  <a:moveTo>
                    <a:pt x="0" y="0"/>
                  </a:moveTo>
                  <a:lnTo>
                    <a:pt x="0" y="19"/>
                  </a:lnTo>
                  <a:lnTo>
                    <a:pt x="333" y="56"/>
                  </a:lnTo>
                  <a:lnTo>
                    <a:pt x="333" y="359"/>
                  </a:lnTo>
                  <a:lnTo>
                    <a:pt x="352" y="359"/>
                  </a:lnTo>
                  <a:lnTo>
                    <a:pt x="352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8424863" y="5182113"/>
              <a:ext cx="217488" cy="174625"/>
            </a:xfrm>
            <a:custGeom>
              <a:avLst/>
              <a:gdLst>
                <a:gd name="T0" fmla="*/ 137 w 137"/>
                <a:gd name="T1" fmla="*/ 0 h 110"/>
                <a:gd name="T2" fmla="*/ 0 w 137"/>
                <a:gd name="T3" fmla="*/ 0 h 110"/>
                <a:gd name="T4" fmla="*/ 69 w 137"/>
                <a:gd name="T5" fmla="*/ 110 h 110"/>
                <a:gd name="T6" fmla="*/ 137 w 13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10">
                  <a:moveTo>
                    <a:pt x="137" y="0"/>
                  </a:moveTo>
                  <a:lnTo>
                    <a:pt x="0" y="0"/>
                  </a:lnTo>
                  <a:lnTo>
                    <a:pt x="69" y="11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24" name="Group 87"/>
          <p:cNvGrpSpPr/>
          <p:nvPr/>
        </p:nvGrpSpPr>
        <p:grpSpPr>
          <a:xfrm>
            <a:off x="1076161" y="4842307"/>
            <a:ext cx="1757793" cy="626747"/>
            <a:chOff x="9720775" y="2717118"/>
            <a:chExt cx="2343012" cy="835409"/>
          </a:xfrm>
        </p:grpSpPr>
        <p:sp>
          <p:nvSpPr>
            <p:cNvPr id="25" name="TextBox 21"/>
            <p:cNvSpPr txBox="1"/>
            <p:nvPr/>
          </p:nvSpPr>
          <p:spPr>
            <a:xfrm>
              <a:off x="10752392" y="2717118"/>
              <a:ext cx="1169195" cy="399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素材外包</a:t>
              </a:r>
              <a:endParaRPr lang="en-GB" sz="135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Rectangle 89"/>
            <p:cNvSpPr/>
            <p:nvPr/>
          </p:nvSpPr>
          <p:spPr>
            <a:xfrm>
              <a:off x="9720775" y="3060234"/>
              <a:ext cx="2343012" cy="49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部分素材研制，提高产品品质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                           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占比：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30%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7" name="Group 90"/>
          <p:cNvGrpSpPr/>
          <p:nvPr/>
        </p:nvGrpSpPr>
        <p:grpSpPr>
          <a:xfrm>
            <a:off x="6239349" y="3248943"/>
            <a:ext cx="1757793" cy="731688"/>
            <a:chOff x="9720775" y="2761849"/>
            <a:chExt cx="2343012" cy="975287"/>
          </a:xfrm>
        </p:grpSpPr>
        <p:sp>
          <p:nvSpPr>
            <p:cNvPr id="28" name="TextBox 24"/>
            <p:cNvSpPr txBox="1"/>
            <p:nvPr/>
          </p:nvSpPr>
          <p:spPr>
            <a:xfrm>
              <a:off x="9720775" y="2761849"/>
              <a:ext cx="1169195" cy="399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必要宣发</a:t>
              </a:r>
              <a:endParaRPr lang="en-GB" sz="135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Rectangle 92"/>
            <p:cNvSpPr/>
            <p:nvPr/>
          </p:nvSpPr>
          <p:spPr>
            <a:xfrm>
              <a:off x="9720775" y="3060234"/>
              <a:ext cx="2343012" cy="676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游戏宣发成本，为产品上线预热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占比：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0" name="Group 93"/>
          <p:cNvGrpSpPr/>
          <p:nvPr/>
        </p:nvGrpSpPr>
        <p:grpSpPr>
          <a:xfrm flipH="1">
            <a:off x="923565" y="3162322"/>
            <a:ext cx="1757793" cy="593189"/>
            <a:chOff x="9720775" y="2761849"/>
            <a:chExt cx="2343012" cy="790678"/>
          </a:xfrm>
        </p:grpSpPr>
        <p:sp>
          <p:nvSpPr>
            <p:cNvPr id="31" name="TextBox 27"/>
            <p:cNvSpPr txBox="1"/>
            <p:nvPr/>
          </p:nvSpPr>
          <p:spPr>
            <a:xfrm>
              <a:off x="9720775" y="2761849"/>
              <a:ext cx="1169197" cy="399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350" b="1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团队拓展</a:t>
              </a:r>
              <a:endParaRPr lang="en-GB" sz="135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Rectangle 95"/>
            <p:cNvSpPr/>
            <p:nvPr/>
          </p:nvSpPr>
          <p:spPr>
            <a:xfrm>
              <a:off x="9720775" y="3060234"/>
              <a:ext cx="2343012" cy="49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扩大开发团队，保证开发进度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占比：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40%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3" name="Group 96"/>
          <p:cNvGrpSpPr/>
          <p:nvPr/>
        </p:nvGrpSpPr>
        <p:grpSpPr>
          <a:xfrm flipH="1">
            <a:off x="5909687" y="4863451"/>
            <a:ext cx="2159741" cy="606823"/>
            <a:chOff x="10493031" y="1938995"/>
            <a:chExt cx="2878780" cy="808851"/>
          </a:xfrm>
        </p:grpSpPr>
        <p:sp>
          <p:nvSpPr>
            <p:cNvPr id="34" name="TextBox 30"/>
            <p:cNvSpPr txBox="1"/>
            <p:nvPr/>
          </p:nvSpPr>
          <p:spPr>
            <a:xfrm>
              <a:off x="11851402" y="1938995"/>
              <a:ext cx="1169197" cy="399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350" b="1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前期垫资</a:t>
              </a:r>
              <a:endParaRPr lang="en-GB" sz="135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Rectangle 98"/>
            <p:cNvSpPr/>
            <p:nvPr/>
          </p:nvSpPr>
          <p:spPr>
            <a:xfrm>
              <a:off x="10493031" y="2255553"/>
              <a:ext cx="2878780" cy="49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设备购置及公司运营相关杂项费用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        占比：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10%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3245440" y="2200119"/>
            <a:ext cx="2636845" cy="2426040"/>
            <a:chOff x="4325938" y="1790725"/>
            <a:chExt cx="3514726" cy="3233737"/>
          </a:xfrm>
        </p:grpSpPr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5173663" y="1790725"/>
              <a:ext cx="1819275" cy="1144587"/>
            </a:xfrm>
            <a:custGeom>
              <a:avLst/>
              <a:gdLst>
                <a:gd name="T0" fmla="*/ 612 w 720"/>
                <a:gd name="T1" fmla="*/ 0 h 452"/>
                <a:gd name="T2" fmla="*/ 108 w 720"/>
                <a:gd name="T3" fmla="*/ 0 h 452"/>
                <a:gd name="T4" fmla="*/ 0 w 720"/>
                <a:gd name="T5" fmla="*/ 111 h 452"/>
                <a:gd name="T6" fmla="*/ 0 w 720"/>
                <a:gd name="T7" fmla="*/ 340 h 452"/>
                <a:gd name="T8" fmla="*/ 108 w 720"/>
                <a:gd name="T9" fmla="*/ 452 h 452"/>
                <a:gd name="T10" fmla="*/ 612 w 720"/>
                <a:gd name="T11" fmla="*/ 452 h 452"/>
                <a:gd name="T12" fmla="*/ 720 w 720"/>
                <a:gd name="T13" fmla="*/ 340 h 452"/>
                <a:gd name="T14" fmla="*/ 720 w 720"/>
                <a:gd name="T15" fmla="*/ 111 h 452"/>
                <a:gd name="T16" fmla="*/ 612 w 720"/>
                <a:gd name="T17" fmla="*/ 0 h 452"/>
                <a:gd name="T18" fmla="*/ 623 w 720"/>
                <a:gd name="T19" fmla="*/ 356 h 452"/>
                <a:gd name="T20" fmla="*/ 544 w 720"/>
                <a:gd name="T21" fmla="*/ 438 h 452"/>
                <a:gd name="T22" fmla="*/ 176 w 720"/>
                <a:gd name="T23" fmla="*/ 438 h 452"/>
                <a:gd name="T24" fmla="*/ 97 w 720"/>
                <a:gd name="T25" fmla="*/ 356 h 452"/>
                <a:gd name="T26" fmla="*/ 97 w 720"/>
                <a:gd name="T27" fmla="*/ 189 h 452"/>
                <a:gd name="T28" fmla="*/ 176 w 720"/>
                <a:gd name="T29" fmla="*/ 107 h 452"/>
                <a:gd name="T30" fmla="*/ 544 w 720"/>
                <a:gd name="T31" fmla="*/ 107 h 452"/>
                <a:gd name="T32" fmla="*/ 623 w 720"/>
                <a:gd name="T33" fmla="*/ 189 h 452"/>
                <a:gd name="T34" fmla="*/ 623 w 720"/>
                <a:gd name="T35" fmla="*/ 3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0" h="452">
                  <a:moveTo>
                    <a:pt x="612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402"/>
                    <a:pt x="49" y="452"/>
                    <a:pt x="108" y="452"/>
                  </a:cubicBezTo>
                  <a:cubicBezTo>
                    <a:pt x="612" y="452"/>
                    <a:pt x="612" y="452"/>
                    <a:pt x="612" y="452"/>
                  </a:cubicBezTo>
                  <a:cubicBezTo>
                    <a:pt x="671" y="452"/>
                    <a:pt x="720" y="402"/>
                    <a:pt x="720" y="340"/>
                  </a:cubicBezTo>
                  <a:cubicBezTo>
                    <a:pt x="720" y="111"/>
                    <a:pt x="720" y="111"/>
                    <a:pt x="720" y="111"/>
                  </a:cubicBezTo>
                  <a:cubicBezTo>
                    <a:pt x="720" y="50"/>
                    <a:pt x="671" y="0"/>
                    <a:pt x="612" y="0"/>
                  </a:cubicBezTo>
                  <a:close/>
                  <a:moveTo>
                    <a:pt x="623" y="356"/>
                  </a:moveTo>
                  <a:cubicBezTo>
                    <a:pt x="623" y="401"/>
                    <a:pt x="588" y="438"/>
                    <a:pt x="544" y="438"/>
                  </a:cubicBezTo>
                  <a:cubicBezTo>
                    <a:pt x="176" y="438"/>
                    <a:pt x="176" y="438"/>
                    <a:pt x="176" y="438"/>
                  </a:cubicBezTo>
                  <a:cubicBezTo>
                    <a:pt x="132" y="438"/>
                    <a:pt x="97" y="401"/>
                    <a:pt x="97" y="356"/>
                  </a:cubicBezTo>
                  <a:cubicBezTo>
                    <a:pt x="97" y="189"/>
                    <a:pt x="97" y="189"/>
                    <a:pt x="97" y="189"/>
                  </a:cubicBezTo>
                  <a:cubicBezTo>
                    <a:pt x="97" y="144"/>
                    <a:pt x="132" y="107"/>
                    <a:pt x="176" y="107"/>
                  </a:cubicBezTo>
                  <a:cubicBezTo>
                    <a:pt x="544" y="107"/>
                    <a:pt x="544" y="107"/>
                    <a:pt x="544" y="107"/>
                  </a:cubicBezTo>
                  <a:cubicBezTo>
                    <a:pt x="588" y="107"/>
                    <a:pt x="623" y="144"/>
                    <a:pt x="623" y="189"/>
                  </a:cubicBezTo>
                  <a:lnTo>
                    <a:pt x="623" y="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6083301" y="2481287"/>
              <a:ext cx="1757363" cy="1238250"/>
            </a:xfrm>
            <a:custGeom>
              <a:avLst/>
              <a:gdLst>
                <a:gd name="T0" fmla="*/ 1107 w 1107"/>
                <a:gd name="T1" fmla="*/ 780 h 780"/>
                <a:gd name="T2" fmla="*/ 0 w 1107"/>
                <a:gd name="T3" fmla="*/ 0 h 780"/>
                <a:gd name="T4" fmla="*/ 0 w 1107"/>
                <a:gd name="T5" fmla="*/ 780 h 780"/>
                <a:gd name="T6" fmla="*/ 1107 w 1107"/>
                <a:gd name="T7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7" h="780">
                  <a:moveTo>
                    <a:pt x="1107" y="78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107" y="780"/>
                  </a:lnTo>
                  <a:close/>
                </a:path>
              </a:pathLst>
            </a:custGeom>
            <a:solidFill>
              <a:srgbClr val="72A0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6083301" y="2481287"/>
              <a:ext cx="1757363" cy="1238250"/>
            </a:xfrm>
            <a:custGeom>
              <a:avLst/>
              <a:gdLst>
                <a:gd name="T0" fmla="*/ 695 w 695"/>
                <a:gd name="T1" fmla="*/ 489 h 489"/>
                <a:gd name="T2" fmla="*/ 695 w 695"/>
                <a:gd name="T3" fmla="*/ 93 h 489"/>
                <a:gd name="T4" fmla="*/ 605 w 695"/>
                <a:gd name="T5" fmla="*/ 0 h 489"/>
                <a:gd name="T6" fmla="*/ 0 w 695"/>
                <a:gd name="T7" fmla="*/ 0 h 489"/>
                <a:gd name="T8" fmla="*/ 0 w 695"/>
                <a:gd name="T9" fmla="*/ 489 h 489"/>
                <a:gd name="T10" fmla="*/ 695 w 695"/>
                <a:gd name="T11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489">
                  <a:moveTo>
                    <a:pt x="695" y="489"/>
                  </a:moveTo>
                  <a:cubicBezTo>
                    <a:pt x="695" y="93"/>
                    <a:pt x="695" y="93"/>
                    <a:pt x="695" y="93"/>
                  </a:cubicBezTo>
                  <a:cubicBezTo>
                    <a:pt x="695" y="42"/>
                    <a:pt x="655" y="0"/>
                    <a:pt x="6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9"/>
                    <a:pt x="0" y="489"/>
                    <a:pt x="0" y="489"/>
                  </a:cubicBezTo>
                  <a:lnTo>
                    <a:pt x="695" y="4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4325938" y="2481287"/>
              <a:ext cx="1757363" cy="1238250"/>
            </a:xfrm>
            <a:custGeom>
              <a:avLst/>
              <a:gdLst>
                <a:gd name="T0" fmla="*/ 695 w 695"/>
                <a:gd name="T1" fmla="*/ 0 h 489"/>
                <a:gd name="T2" fmla="*/ 90 w 695"/>
                <a:gd name="T3" fmla="*/ 0 h 489"/>
                <a:gd name="T4" fmla="*/ 0 w 695"/>
                <a:gd name="T5" fmla="*/ 93 h 489"/>
                <a:gd name="T6" fmla="*/ 0 w 695"/>
                <a:gd name="T7" fmla="*/ 489 h 489"/>
                <a:gd name="T8" fmla="*/ 695 w 695"/>
                <a:gd name="T9" fmla="*/ 489 h 489"/>
                <a:gd name="T10" fmla="*/ 695 w 695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489">
                  <a:moveTo>
                    <a:pt x="69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42"/>
                    <a:pt x="0" y="93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6083301" y="3719537"/>
              <a:ext cx="1757363" cy="1304925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516 h 516"/>
                <a:gd name="T4" fmla="*/ 605 w 695"/>
                <a:gd name="T5" fmla="*/ 516 h 516"/>
                <a:gd name="T6" fmla="*/ 695 w 695"/>
                <a:gd name="T7" fmla="*/ 423 h 516"/>
                <a:gd name="T8" fmla="*/ 695 w 695"/>
                <a:gd name="T9" fmla="*/ 0 h 516"/>
                <a:gd name="T10" fmla="*/ 0 w 695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516"/>
                    <a:pt x="0" y="516"/>
                    <a:pt x="0" y="516"/>
                  </a:cubicBezTo>
                  <a:cubicBezTo>
                    <a:pt x="605" y="516"/>
                    <a:pt x="605" y="516"/>
                    <a:pt x="605" y="516"/>
                  </a:cubicBezTo>
                  <a:cubicBezTo>
                    <a:pt x="655" y="516"/>
                    <a:pt x="695" y="474"/>
                    <a:pt x="695" y="423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4325938" y="3719537"/>
              <a:ext cx="1757363" cy="1304925"/>
            </a:xfrm>
            <a:custGeom>
              <a:avLst/>
              <a:gdLst>
                <a:gd name="T0" fmla="*/ 0 w 695"/>
                <a:gd name="T1" fmla="*/ 0 h 516"/>
                <a:gd name="T2" fmla="*/ 0 w 695"/>
                <a:gd name="T3" fmla="*/ 423 h 516"/>
                <a:gd name="T4" fmla="*/ 90 w 695"/>
                <a:gd name="T5" fmla="*/ 516 h 516"/>
                <a:gd name="T6" fmla="*/ 695 w 695"/>
                <a:gd name="T7" fmla="*/ 516 h 516"/>
                <a:gd name="T8" fmla="*/ 695 w 695"/>
                <a:gd name="T9" fmla="*/ 0 h 516"/>
                <a:gd name="T10" fmla="*/ 0 w 695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516">
                  <a:moveTo>
                    <a:pt x="0" y="0"/>
                  </a:moveTo>
                  <a:cubicBezTo>
                    <a:pt x="0" y="423"/>
                    <a:pt x="0" y="423"/>
                    <a:pt x="0" y="423"/>
                  </a:cubicBezTo>
                  <a:cubicBezTo>
                    <a:pt x="0" y="474"/>
                    <a:pt x="40" y="516"/>
                    <a:pt x="90" y="516"/>
                  </a:cubicBezTo>
                  <a:cubicBezTo>
                    <a:pt x="695" y="516"/>
                    <a:pt x="695" y="516"/>
                    <a:pt x="695" y="516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auto">
            <a:xfrm>
              <a:off x="5737226" y="4129112"/>
              <a:ext cx="469900" cy="488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5956301" y="2867050"/>
              <a:ext cx="471488" cy="4873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6738938" y="3610000"/>
              <a:ext cx="469900" cy="4857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4957763" y="3348062"/>
              <a:ext cx="469900" cy="4873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7" name="Freeform 99"/>
            <p:cNvSpPr>
              <a:spLocks noEditPoints="1"/>
            </p:cNvSpPr>
            <p:nvPr/>
          </p:nvSpPr>
          <p:spPr bwMode="auto">
            <a:xfrm>
              <a:off x="6796347" y="4394225"/>
              <a:ext cx="426121" cy="277085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Freeform 100"/>
            <p:cNvSpPr>
              <a:spLocks noEditPoints="1"/>
            </p:cNvSpPr>
            <p:nvPr/>
          </p:nvSpPr>
          <p:spPr bwMode="auto">
            <a:xfrm>
              <a:off x="4957763" y="4247047"/>
              <a:ext cx="413527" cy="421925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Freeform 101"/>
            <p:cNvSpPr>
              <a:spLocks noEditPoints="1"/>
            </p:cNvSpPr>
            <p:nvPr/>
          </p:nvSpPr>
          <p:spPr bwMode="auto">
            <a:xfrm>
              <a:off x="5002213" y="2806135"/>
              <a:ext cx="371545" cy="363150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Freeform 102"/>
            <p:cNvSpPr>
              <a:spLocks noEditPoints="1"/>
            </p:cNvSpPr>
            <p:nvPr/>
          </p:nvSpPr>
          <p:spPr bwMode="auto">
            <a:xfrm>
              <a:off x="6835181" y="2747360"/>
              <a:ext cx="348455" cy="42192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601" tIns="34300" rIns="68601" bIns="343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07101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398</Words>
  <Application>Microsoft Office PowerPoint</Application>
  <PresentationFormat>自定义</PresentationFormat>
  <Paragraphs>75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ITC Avant Garde Std Bk</vt:lpstr>
      <vt:lpstr>LiHei Pro</vt:lpstr>
      <vt:lpstr>Open Sans Extrabold</vt:lpstr>
      <vt:lpstr>Signika</vt:lpstr>
      <vt:lpstr>等线</vt:lpstr>
      <vt:lpstr>等线 Light</vt:lpstr>
      <vt:lpstr>方正姚体</vt:lpstr>
      <vt:lpstr>迷你简汉真广标</vt:lpstr>
      <vt:lpstr>宋体</vt:lpstr>
      <vt:lpstr>微软雅黑</vt:lpstr>
      <vt:lpstr>微软雅黑 Light</vt:lpstr>
      <vt:lpstr>Arial</vt:lpstr>
      <vt:lpstr>Calibri</vt:lpstr>
      <vt:lpstr>Impact</vt:lpstr>
      <vt:lpstr>Myriad Pro</vt:lpstr>
      <vt:lpstr>Segoe UI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彩色水彩</dc:title>
  <dc:creator>第一PPT模板网-WWW.1PPT.COM</dc:creator>
  <cp:keywords>第一PPT模板网-WWW.1PPT.COM</cp:keywords>
  <dc:description>www.1ppt.com</dc:description>
  <cp:lastModifiedBy>唐璟</cp:lastModifiedBy>
  <cp:revision>1029</cp:revision>
  <cp:lastPrinted>2018-05-15T02:51:09Z</cp:lastPrinted>
  <dcterms:created xsi:type="dcterms:W3CDTF">2015-12-01T09:06:39Z</dcterms:created>
  <dcterms:modified xsi:type="dcterms:W3CDTF">2018-05-18T14:17:09Z</dcterms:modified>
</cp:coreProperties>
</file>